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Lst>
  <p:notesMasterIdLst>
    <p:notesMasterId r:id="rId23"/>
  </p:notesMasterIdLst>
  <p:sldIdLst>
    <p:sldId id="2147479837" r:id="rId7"/>
    <p:sldId id="2147470221" r:id="rId8"/>
    <p:sldId id="2147479841" r:id="rId9"/>
    <p:sldId id="259" r:id="rId10"/>
    <p:sldId id="1839" r:id="rId11"/>
    <p:sldId id="2147470288" r:id="rId12"/>
    <p:sldId id="2147479838" r:id="rId13"/>
    <p:sldId id="2147470290" r:id="rId14"/>
    <p:sldId id="2147479839" r:id="rId15"/>
    <p:sldId id="2306" r:id="rId16"/>
    <p:sldId id="2147470312" r:id="rId17"/>
    <p:sldId id="2076138494" r:id="rId18"/>
    <p:sldId id="2076136883" r:id="rId19"/>
    <p:sldId id="1968" r:id="rId20"/>
    <p:sldId id="2147479840" r:id="rId21"/>
    <p:sldId id="214747076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p:restoredTop sz="94694"/>
  </p:normalViewPr>
  <p:slideViewPr>
    <p:cSldViewPr snapToGrid="0">
      <p:cViewPr varScale="1">
        <p:scale>
          <a:sx n="121" d="100"/>
          <a:sy n="121"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BFAF-9B6B-420F-9DD7-605A680791A0}" type="datetimeFigureOut">
              <a:rPr lang="zh-CN" altLang="en-US" smtClean="0"/>
              <a:t>2023/3/20</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C39F7-49AE-48C5-9488-144507A13475}" type="slidenum">
              <a:rPr lang="zh-CN" altLang="en-US" smtClean="0"/>
              <a:t>‹#›</a:t>
            </a:fld>
            <a:endParaRPr lang="zh-CN" altLang="en-US"/>
          </a:p>
        </p:txBody>
      </p:sp>
    </p:spTree>
    <p:extLst>
      <p:ext uri="{BB962C8B-B14F-4D97-AF65-F5344CB8AC3E}">
        <p14:creationId xmlns:p14="http://schemas.microsoft.com/office/powerpoint/2010/main" val="352678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ED841-078D-4814-8BEE-1F1F3F6D6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5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b="1" i="0">
                <a:solidFill>
                  <a:srgbClr val="1A1A1F"/>
                </a:solidFill>
                <a:effectLst/>
                <a:latin typeface="Segoe UI" panose="020B0502040204020203" pitchFamily="34" charset="0"/>
              </a:rPr>
              <a:t>跨云和本地管理 </a:t>
            </a:r>
            <a:r>
              <a:rPr lang="en-US" altLang="zh-CN" b="1" i="0">
                <a:solidFill>
                  <a:srgbClr val="1A1A1F"/>
                </a:solidFill>
                <a:effectLst/>
                <a:latin typeface="Segoe UI" panose="020B0502040204020203" pitchFamily="34" charset="0"/>
              </a:rPr>
              <a:t>API</a:t>
            </a:r>
          </a:p>
          <a:p>
            <a:pPr algn="l"/>
            <a:r>
              <a:rPr lang="zh-CN" altLang="en-US" b="0" i="0">
                <a:solidFill>
                  <a:srgbClr val="4C4C51"/>
                </a:solidFill>
                <a:effectLst/>
                <a:latin typeface="Segoe UI" panose="020B0502040204020203" pitchFamily="34" charset="0"/>
              </a:rPr>
              <a:t>将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网关与 </a:t>
            </a:r>
            <a:r>
              <a:rPr lang="en-US" altLang="zh-CN" b="0" i="0">
                <a:solidFill>
                  <a:srgbClr val="4C4C51"/>
                </a:solidFill>
                <a:effectLst/>
                <a:latin typeface="Segoe UI" panose="020B0502040204020203" pitchFamily="34" charset="0"/>
              </a:rPr>
              <a:t>Azure</a:t>
            </a:r>
            <a:r>
              <a:rPr lang="zh-CN" altLang="en-US" b="0" i="0">
                <a:solidFill>
                  <a:srgbClr val="4C4C51"/>
                </a:solidFill>
                <a:effectLst/>
                <a:latin typeface="Segoe UI" panose="020B0502040204020203" pitchFamily="34" charset="0"/>
              </a:rPr>
              <a:t>、其他云中和本地的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进行并行部署，以优化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通信流。不仅能满足安全性和符合性要求，同时还能实现所有内部和外部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的统一管理和完全监测。</a:t>
            </a:r>
            <a:endParaRPr lang="en-US" altLang="zh-CN" b="0" i="0">
              <a:solidFill>
                <a:srgbClr val="4C4C51"/>
              </a:solidFill>
              <a:effectLst/>
              <a:latin typeface="Segoe UI" panose="020B0502040204020203" pitchFamily="34" charset="0"/>
            </a:endParaRPr>
          </a:p>
          <a:p>
            <a:pPr algn="l"/>
            <a:r>
              <a:rPr lang="zh-CN" altLang="en-US" b="1" i="0">
                <a:solidFill>
                  <a:srgbClr val="1A1A1F"/>
                </a:solidFill>
                <a:effectLst/>
                <a:latin typeface="Segoe UI" panose="020B0502040204020203" pitchFamily="34" charset="0"/>
              </a:rPr>
              <a:t>帮助保护资源</a:t>
            </a:r>
          </a:p>
          <a:p>
            <a:pPr algn="l"/>
            <a:r>
              <a:rPr lang="zh-CN" altLang="en-US" b="0" i="0">
                <a:solidFill>
                  <a:srgbClr val="4C4C51"/>
                </a:solidFill>
                <a:effectLst/>
                <a:latin typeface="Segoe UI" panose="020B0502040204020203" pitchFamily="34" charset="0"/>
              </a:rPr>
              <a:t>通过应用身份验证、授权和使用限制，控制向员工、合作伙伴和客户公开数据和服务的方式。</a:t>
            </a:r>
          </a:p>
          <a:p>
            <a:pPr algn="l"/>
            <a:r>
              <a:rPr lang="zh-CN" altLang="en-US" b="1" i="0">
                <a:solidFill>
                  <a:srgbClr val="1A1A1F"/>
                </a:solidFill>
                <a:effectLst/>
                <a:latin typeface="Segoe UI" panose="020B0502040204020203" pitchFamily="34" charset="0"/>
              </a:rPr>
              <a:t>加速业务发展</a:t>
            </a:r>
          </a:p>
          <a:p>
            <a:pPr algn="l"/>
            <a:r>
              <a:rPr lang="zh-CN" altLang="en-US" b="0" i="0">
                <a:solidFill>
                  <a:srgbClr val="4C4C51"/>
                </a:solidFill>
                <a:effectLst/>
                <a:latin typeface="Segoe UI" panose="020B0502040204020203" pitchFamily="34" charset="0"/>
              </a:rPr>
              <a:t>通过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优先的方法更快地构建应用并为客户带来即时价值。通过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模拟，</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修订版和版本控制以及自动化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文档分离前端和后端团队。了解连锁超市 </a:t>
            </a:r>
            <a:r>
              <a:rPr lang="en-US" altLang="zh-CN" b="0" i="0">
                <a:solidFill>
                  <a:srgbClr val="4C4C51"/>
                </a:solidFill>
                <a:effectLst/>
                <a:latin typeface="Segoe UI" panose="020B0502040204020203" pitchFamily="34" charset="0"/>
              </a:rPr>
              <a:t>Wegmans </a:t>
            </a:r>
            <a:r>
              <a:rPr lang="zh-CN" altLang="en-US" b="0" i="0">
                <a:solidFill>
                  <a:srgbClr val="4C4C51"/>
                </a:solidFill>
                <a:effectLst/>
                <a:latin typeface="Segoe UI" panose="020B0502040204020203" pitchFamily="34" charset="0"/>
              </a:rPr>
              <a:t>如何在不到八周的时间内就创建了新的移动应用程序</a:t>
            </a:r>
            <a:endParaRPr lang="en-US" altLang="zh-CN" b="0" i="0">
              <a:solidFill>
                <a:srgbClr val="4C4C51"/>
              </a:solidFill>
              <a:effectLst/>
              <a:latin typeface="Segoe UI" panose="020B0502040204020203" pitchFamily="34" charset="0"/>
            </a:endParaRPr>
          </a:p>
          <a:p>
            <a:pPr algn="l"/>
            <a:r>
              <a:rPr lang="zh-CN" altLang="en-US" b="1" i="0">
                <a:solidFill>
                  <a:srgbClr val="1A1A1F"/>
                </a:solidFill>
                <a:effectLst/>
                <a:latin typeface="Segoe UI" panose="020B0502040204020203" pitchFamily="34" charset="0"/>
              </a:rPr>
              <a:t>提高 </a:t>
            </a:r>
            <a:r>
              <a:rPr lang="en-US" altLang="zh-CN" b="1" i="0">
                <a:solidFill>
                  <a:srgbClr val="1A1A1F"/>
                </a:solidFill>
                <a:effectLst/>
                <a:latin typeface="Segoe UI" panose="020B0502040204020203" pitchFamily="34" charset="0"/>
              </a:rPr>
              <a:t>API</a:t>
            </a:r>
            <a:r>
              <a:rPr lang="zh-CN" altLang="en-US" sz="1200">
                <a:solidFill>
                  <a:schemeClr val="tx1"/>
                </a:solidFill>
                <a:latin typeface="Segoe UI"/>
              </a:rPr>
              <a:t>易用</a:t>
            </a:r>
            <a:r>
              <a:rPr lang="zh-CN" altLang="en-US" b="1" i="0">
                <a:solidFill>
                  <a:srgbClr val="1A1A1F"/>
                </a:solidFill>
                <a:effectLst/>
                <a:latin typeface="Segoe UI" panose="020B0502040204020203" pitchFamily="34" charset="0"/>
              </a:rPr>
              <a:t>性</a:t>
            </a:r>
          </a:p>
          <a:p>
            <a:pPr algn="l"/>
            <a:r>
              <a:rPr lang="zh-CN" altLang="en-US" b="0" i="0">
                <a:solidFill>
                  <a:srgbClr val="4C4C51"/>
                </a:solidFill>
                <a:effectLst/>
                <a:latin typeface="Segoe UI" panose="020B0502040204020203" pitchFamily="34" charset="0"/>
              </a:rPr>
              <a:t>为所有 </a:t>
            </a:r>
            <a:r>
              <a:rPr lang="en-US" altLang="zh-CN" b="0" i="0">
                <a:solidFill>
                  <a:srgbClr val="4C4C51"/>
                </a:solidFill>
                <a:effectLst/>
                <a:latin typeface="Segoe UI" panose="020B0502040204020203" pitchFamily="34" charset="0"/>
              </a:rPr>
              <a:t>API </a:t>
            </a:r>
            <a:r>
              <a:rPr lang="zh-CN" altLang="en-US" b="0" i="0">
                <a:solidFill>
                  <a:srgbClr val="4C4C51"/>
                </a:solidFill>
                <a:effectLst/>
                <a:latin typeface="Segoe UI" panose="020B0502040204020203" pitchFamily="34" charset="0"/>
              </a:rPr>
              <a:t>创建可自定义的开发人员门户。轻松地与内部团队、外部合作伙伴和客户管理并共享 </a:t>
            </a:r>
            <a:r>
              <a:rPr lang="en-US" altLang="zh-CN" b="0" i="0">
                <a:solidFill>
                  <a:srgbClr val="4C4C51"/>
                </a:solidFill>
                <a:effectLst/>
                <a:latin typeface="Segoe UI" panose="020B0502040204020203" pitchFamily="34" charset="0"/>
              </a:rPr>
              <a:t>API</a:t>
            </a:r>
            <a:r>
              <a:rPr lang="zh-CN" altLang="en-US" b="0" i="0">
                <a:solidFill>
                  <a:srgbClr val="4C4C51"/>
                </a:solidFill>
                <a:effectLst/>
                <a:latin typeface="Segoe UI" panose="020B0502040204020203" pitchFamily="34" charset="0"/>
              </a:rPr>
              <a:t>。</a:t>
            </a:r>
            <a:endParaRPr lang="en-US" altLang="zh-CN" b="0" i="0">
              <a:solidFill>
                <a:srgbClr val="4C4C51"/>
              </a:solidFill>
              <a:effectLst/>
              <a:latin typeface="Segoe UI" panose="020B0502040204020203" pitchFamily="34" charset="0"/>
            </a:endParaRPr>
          </a:p>
          <a:p>
            <a:pPr algn="l"/>
            <a:r>
              <a:rPr lang="zh-CN" altLang="en-US" b="1" i="0">
                <a:solidFill>
                  <a:srgbClr val="1A1A1F"/>
                </a:solidFill>
                <a:effectLst/>
                <a:latin typeface="Segoe UI" panose="020B0502040204020203" pitchFamily="34" charset="0"/>
              </a:rPr>
              <a:t>转换现有服务</a:t>
            </a:r>
          </a:p>
          <a:p>
            <a:pPr algn="l"/>
            <a:r>
              <a:rPr lang="zh-CN" altLang="en-US" b="0" i="0">
                <a:solidFill>
                  <a:srgbClr val="4C4C51"/>
                </a:solidFill>
                <a:effectLst/>
                <a:latin typeface="Segoe UI" panose="020B0502040204020203" pitchFamily="34" charset="0"/>
              </a:rPr>
              <a:t>通过为后端服务创建外观，自动将旧版 </a:t>
            </a:r>
            <a:r>
              <a:rPr lang="en-US" altLang="zh-CN" b="0" i="0">
                <a:solidFill>
                  <a:srgbClr val="4C4C51"/>
                </a:solidFill>
                <a:effectLst/>
                <a:latin typeface="Segoe UI" panose="020B0502040204020203" pitchFamily="34" charset="0"/>
              </a:rPr>
              <a:t>Web </a:t>
            </a:r>
            <a:r>
              <a:rPr lang="zh-CN" altLang="en-US" b="0" i="0">
                <a:solidFill>
                  <a:srgbClr val="4C4C51"/>
                </a:solidFill>
                <a:effectLst/>
                <a:latin typeface="Segoe UI" panose="020B0502040204020203" pitchFamily="34" charset="0"/>
              </a:rPr>
              <a:t>服务转变为基于现代 </a:t>
            </a:r>
            <a:r>
              <a:rPr lang="en-US" altLang="zh-CN" b="0" i="0">
                <a:solidFill>
                  <a:srgbClr val="4C4C51"/>
                </a:solidFill>
                <a:effectLst/>
                <a:latin typeface="Segoe UI" panose="020B0502040204020203" pitchFamily="34" charset="0"/>
              </a:rPr>
              <a:t>REST </a:t>
            </a:r>
            <a:r>
              <a:rPr lang="zh-CN" altLang="en-US" b="0" i="0">
                <a:solidFill>
                  <a:srgbClr val="4C4C51"/>
                </a:solidFill>
                <a:effectLst/>
                <a:latin typeface="Segoe UI" panose="020B0502040204020203" pitchFamily="34" charset="0"/>
              </a:rPr>
              <a:t>的 </a:t>
            </a:r>
            <a:r>
              <a:rPr lang="en-US" altLang="zh-CN" b="0" i="0">
                <a:solidFill>
                  <a:srgbClr val="4C4C51"/>
                </a:solidFill>
                <a:effectLst/>
                <a:latin typeface="Segoe UI" panose="020B0502040204020203" pitchFamily="34" charset="0"/>
              </a:rPr>
              <a:t>API</a:t>
            </a:r>
            <a:r>
              <a:rPr lang="zh-CN" altLang="en-US" b="0" i="0">
                <a:solidFill>
                  <a:srgbClr val="4C4C51"/>
                </a:solidFill>
                <a:effectLst/>
                <a:latin typeface="Segoe UI" panose="020B0502040204020203" pitchFamily="34" charset="0"/>
              </a:rPr>
              <a:t>。了解像挪威领先的支付服务公司 </a:t>
            </a:r>
            <a:r>
              <a:rPr lang="en-US" altLang="zh-CN" b="0" i="0">
                <a:solidFill>
                  <a:srgbClr val="4C4C51"/>
                </a:solidFill>
                <a:effectLst/>
                <a:latin typeface="Segoe UI" panose="020B0502040204020203" pitchFamily="34" charset="0"/>
              </a:rPr>
              <a:t>Vipps </a:t>
            </a:r>
            <a:r>
              <a:rPr lang="zh-CN" altLang="en-US" b="0" i="0">
                <a:solidFill>
                  <a:srgbClr val="4C4C51"/>
                </a:solidFill>
                <a:effectLst/>
                <a:latin typeface="Segoe UI" panose="020B0502040204020203" pitchFamily="34" charset="0"/>
              </a:rPr>
              <a:t>这样的创新者如何使用 </a:t>
            </a:r>
            <a:r>
              <a:rPr lang="en-US" altLang="zh-CN" b="0" i="0">
                <a:solidFill>
                  <a:srgbClr val="4C4C51"/>
                </a:solidFill>
                <a:effectLst/>
                <a:latin typeface="Segoe UI" panose="020B0502040204020203" pitchFamily="34" charset="0"/>
              </a:rPr>
              <a:t>Azure API </a:t>
            </a:r>
            <a:r>
              <a:rPr lang="zh-CN" altLang="en-US" b="0" i="0">
                <a:solidFill>
                  <a:srgbClr val="4C4C51"/>
                </a:solidFill>
                <a:effectLst/>
                <a:latin typeface="Segoe UI" panose="020B0502040204020203" pitchFamily="34" charset="0"/>
              </a:rPr>
              <a:t>管理改革开发工作。</a:t>
            </a:r>
          </a:p>
          <a:p>
            <a:pPr algn="l"/>
            <a:endParaRPr lang="zh-CN" altLang="en-US" b="0" i="0">
              <a:solidFill>
                <a:srgbClr val="4C4C51"/>
              </a:solidFill>
              <a:effectLst/>
              <a:latin typeface="Segoe UI" panose="020B0502040204020203" pitchFamily="34" charset="0"/>
            </a:endParaRPr>
          </a:p>
          <a:p>
            <a:pPr algn="l"/>
            <a:endParaRPr lang="zh-CN" altLang="en-US" b="0" i="0">
              <a:solidFill>
                <a:srgbClr val="4C4C51"/>
              </a:solidFill>
              <a:effectLst/>
              <a:latin typeface="Segoe UI" panose="020B0502040204020203" pitchFamily="34" charset="0"/>
            </a:endParaRPr>
          </a:p>
          <a:p>
            <a:endParaRPr lang="zh-CN"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331C9-001D-48A6-BC61-65F4C6E6DE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26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331C9-001D-48A6-BC61-65F4C6E6DE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29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4C25DEEE-B44C-4E0D-A94C-EE181B3E70CE}" type="slidenum">
              <a:rPr lang="en-US" smtClean="0"/>
              <a:t>2</a:t>
            </a:fld>
            <a:endParaRPr lang="en-US"/>
          </a:p>
        </p:txBody>
      </p:sp>
    </p:spTree>
    <p:extLst>
      <p:ext uri="{BB962C8B-B14F-4D97-AF65-F5344CB8AC3E}">
        <p14:creationId xmlns:p14="http://schemas.microsoft.com/office/powerpoint/2010/main" val="318774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3/20/23 9:45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6502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3/20/23 9:45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2124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https://learn.microsoft.com/zh-cn/azure/azure-functions/functions-best-practices?tabs=csharp</a:t>
            </a:r>
            <a:endParaRPr lang="zh-CN" altLang="en-US"/>
          </a:p>
        </p:txBody>
      </p:sp>
      <p:sp>
        <p:nvSpPr>
          <p:cNvPr id="4" name="Slide Number Placeholder 3"/>
          <p:cNvSpPr>
            <a:spLocks noGrp="1"/>
          </p:cNvSpPr>
          <p:nvPr>
            <p:ph type="sldNum" sz="quarter" idx="5"/>
          </p:nvPr>
        </p:nvSpPr>
        <p:spPr/>
        <p:txBody>
          <a:bodyPr/>
          <a:lstStyle/>
          <a:p>
            <a:fld id="{111331C9-001D-48A6-BC61-65F4C6E6DE21}" type="slidenum">
              <a:rPr lang="en-US" smtClean="0"/>
              <a:t>6</a:t>
            </a:fld>
            <a:endParaRPr lang="en-US"/>
          </a:p>
        </p:txBody>
      </p:sp>
    </p:spTree>
    <p:extLst>
      <p:ext uri="{BB962C8B-B14F-4D97-AF65-F5344CB8AC3E}">
        <p14:creationId xmlns:p14="http://schemas.microsoft.com/office/powerpoint/2010/main" val="200481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一个服务，完整的</a:t>
            </a:r>
            <a:r>
              <a:rPr lang="en-US" altLang="zh-CN"/>
              <a:t>Web</a:t>
            </a:r>
            <a:r>
              <a:rPr lang="zh-CN" altLang="en-US"/>
              <a:t>或后端</a:t>
            </a:r>
            <a:r>
              <a:rPr lang="en-US" altLang="zh-CN"/>
              <a:t>API</a:t>
            </a:r>
            <a:r>
              <a:rPr lang="zh-CN" altLang="en-US"/>
              <a:t>服务</a:t>
            </a:r>
            <a:endParaRPr lang="en-US" altLang="zh-CN"/>
          </a:p>
          <a:p>
            <a:r>
              <a:rPr lang="zh-CN" altLang="en-US"/>
              <a:t>支持代码部署，还支持容器部署</a:t>
            </a:r>
          </a:p>
        </p:txBody>
      </p:sp>
      <p:sp>
        <p:nvSpPr>
          <p:cNvPr id="4" name="Slide Number Placeholder 3"/>
          <p:cNvSpPr>
            <a:spLocks noGrp="1"/>
          </p:cNvSpPr>
          <p:nvPr>
            <p:ph type="sldNum" sz="quarter" idx="5"/>
          </p:nvPr>
        </p:nvSpPr>
        <p:spPr/>
        <p:txBody>
          <a:bodyPr/>
          <a:lstStyle/>
          <a:p>
            <a:fld id="{111331C9-001D-48A6-BC61-65F4C6E6DE21}" type="slidenum">
              <a:rPr lang="en-US" smtClean="0"/>
              <a:t>8</a:t>
            </a:fld>
            <a:endParaRPr lang="en-US"/>
          </a:p>
        </p:txBody>
      </p:sp>
    </p:spTree>
    <p:extLst>
      <p:ext uri="{BB962C8B-B14F-4D97-AF65-F5344CB8AC3E}">
        <p14:creationId xmlns:p14="http://schemas.microsoft.com/office/powerpoint/2010/main" val="73019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一个服务，完整的</a:t>
            </a:r>
            <a:r>
              <a:rPr lang="en-US" altLang="zh-CN"/>
              <a:t>Web</a:t>
            </a:r>
            <a:r>
              <a:rPr lang="zh-CN" altLang="en-US"/>
              <a:t>或后端</a:t>
            </a:r>
            <a:r>
              <a:rPr lang="en-US" altLang="zh-CN"/>
              <a:t>API</a:t>
            </a:r>
            <a:r>
              <a:rPr lang="zh-CN" altLang="en-US"/>
              <a:t>服务</a:t>
            </a:r>
            <a:endParaRPr lang="en-US" altLang="zh-CN"/>
          </a:p>
          <a:p>
            <a:r>
              <a:rPr lang="zh-CN" altLang="en-US"/>
              <a:t>支持代码部署，还支持容器部署</a:t>
            </a:r>
          </a:p>
        </p:txBody>
      </p:sp>
      <p:sp>
        <p:nvSpPr>
          <p:cNvPr id="4" name="Slide Number Placeholder 3"/>
          <p:cNvSpPr>
            <a:spLocks noGrp="1"/>
          </p:cNvSpPr>
          <p:nvPr>
            <p:ph type="sldNum" sz="quarter" idx="5"/>
          </p:nvPr>
        </p:nvSpPr>
        <p:spPr/>
        <p:txBody>
          <a:bodyPr/>
          <a:lstStyle/>
          <a:p>
            <a:fld id="{111331C9-001D-48A6-BC61-65F4C6E6DE21}" type="slidenum">
              <a:rPr lang="en-US" smtClean="0"/>
              <a:t>11</a:t>
            </a:fld>
            <a:endParaRPr lang="en-US"/>
          </a:p>
        </p:txBody>
      </p:sp>
    </p:spTree>
    <p:extLst>
      <p:ext uri="{BB962C8B-B14F-4D97-AF65-F5344CB8AC3E}">
        <p14:creationId xmlns:p14="http://schemas.microsoft.com/office/powerpoint/2010/main" val="4162718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1100" b="0" i="0" kern="120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3/20/23 9:45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9989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a:gradFill>
                  <a:gsLst>
                    <a:gs pos="2917">
                      <a:schemeClr val="tx1"/>
                    </a:gs>
                    <a:gs pos="30000">
                      <a:schemeClr val="tx1"/>
                    </a:gs>
                  </a:gsLst>
                  <a:lin ang="5400000" scaled="0"/>
                </a:gradFill>
              </a:rPr>
              <a:t>容器是云上</a:t>
            </a:r>
            <a:r>
              <a:rPr lang="en-US" altLang="zh-CN" sz="1400">
                <a:gradFill>
                  <a:gsLst>
                    <a:gs pos="2917">
                      <a:schemeClr val="tx1"/>
                    </a:gs>
                    <a:gs pos="30000">
                      <a:schemeClr val="tx1"/>
                    </a:gs>
                  </a:gsLst>
                  <a:lin ang="5400000" scaled="0"/>
                </a:gradFill>
              </a:rPr>
              <a:t>PaaS</a:t>
            </a:r>
            <a:r>
              <a:rPr lang="zh-CN" altLang="en-US" sz="1400">
                <a:gradFill>
                  <a:gsLst>
                    <a:gs pos="2917">
                      <a:schemeClr val="tx1"/>
                    </a:gs>
                    <a:gs pos="30000">
                      <a:schemeClr val="tx1"/>
                    </a:gs>
                  </a:gsLst>
                  <a:lin ang="5400000" scaled="0"/>
                </a:gradFill>
              </a:rPr>
              <a:t>最主力的计算资源，几乎可用于任何场景</a:t>
            </a:r>
            <a:r>
              <a:rPr lang="en-US" altLang="zh-CN" sz="1400">
                <a:gradFill>
                  <a:gsLst>
                    <a:gs pos="2917">
                      <a:schemeClr val="tx1"/>
                    </a:gs>
                    <a:gs pos="30000">
                      <a:schemeClr val="tx1"/>
                    </a:gs>
                  </a:gsLst>
                  <a:lin ang="5400000" scaled="0"/>
                </a:gradFill>
              </a:rPr>
              <a:t>,</a:t>
            </a:r>
            <a:r>
              <a:rPr lang="zh-CN" altLang="en-US" sz="1400">
                <a:gradFill>
                  <a:gsLst>
                    <a:gs pos="2917">
                      <a:schemeClr val="tx1"/>
                    </a:gs>
                    <a:gs pos="30000">
                      <a:schemeClr val="tx1"/>
                    </a:gs>
                  </a:gsLst>
                  <a:lin ang="5400000" scaled="0"/>
                </a:gradFill>
              </a:rPr>
              <a:t>能够体现其优势的主要还是需要速度、可靠性和安全的场景，包括</a:t>
            </a:r>
            <a:endParaRPr lang="en-CA" sz="1400">
              <a:gradFill>
                <a:gsLst>
                  <a:gs pos="2917">
                    <a:schemeClr val="tx1"/>
                  </a:gs>
                  <a:gs pos="30000">
                    <a:schemeClr val="tx1"/>
                  </a:gs>
                </a:gsLst>
                <a:lin ang="5400000" scaled="0"/>
              </a:gra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zh-CN" altLang="en-US" sz="1400">
                <a:gradFill>
                  <a:gsLst>
                    <a:gs pos="2917">
                      <a:schemeClr val="tx1"/>
                    </a:gs>
                    <a:gs pos="30000">
                      <a:schemeClr val="tx1"/>
                    </a:gs>
                  </a:gsLst>
                  <a:lin ang="5400000" scaled="0"/>
                </a:gradFill>
              </a:rPr>
              <a:t>业务关键应用的现代化。
交付</a:t>
            </a:r>
            <a:r>
              <a:rPr lang="en-US" altLang="zh-CN" sz="1400">
                <a:gradFill>
                  <a:gsLst>
                    <a:gs pos="2917">
                      <a:schemeClr val="tx1"/>
                    </a:gs>
                    <a:gs pos="30000">
                      <a:schemeClr val="tx1"/>
                    </a:gs>
                  </a:gsLst>
                  <a:lin ang="5400000" scaled="0"/>
                </a:gradFill>
              </a:rPr>
              <a:t>SaaS</a:t>
            </a:r>
            <a:r>
              <a:rPr lang="zh-CN" altLang="en-US" sz="1400">
                <a:gradFill>
                  <a:gsLst>
                    <a:gs pos="2917">
                      <a:schemeClr val="tx1"/>
                    </a:gs>
                    <a:gs pos="30000">
                      <a:schemeClr val="tx1"/>
                    </a:gs>
                  </a:gsLst>
                  <a:lin ang="5400000" scaled="0"/>
                </a:gradFill>
              </a:rPr>
              <a:t>解决方案，
实时遥测（来自设备、汽车、智能建筑等），
为地理分布的用户提供服务</a:t>
            </a:r>
            <a:endParaRPr lang="en-US" sz="1400">
              <a:gradFill>
                <a:gsLst>
                  <a:gs pos="2917">
                    <a:schemeClr val="tx1"/>
                  </a:gs>
                  <a:gs pos="30000">
                    <a:schemeClr val="tx1"/>
                  </a:gs>
                </a:gsLst>
                <a:lin ang="5400000" scaled="0"/>
              </a:gradFill>
            </a:endParaRPr>
          </a:p>
        </p:txBody>
      </p:sp>
      <p:sp>
        <p:nvSpPr>
          <p:cNvPr id="4" name="Header Placeholder 3"/>
          <p:cNvSpPr>
            <a:spLocks noGrp="1"/>
          </p:cNvSpPr>
          <p:nvPr>
            <p:ph type="hdr" sz="quarter"/>
          </p:nvPr>
        </p:nvSpPr>
        <p:spPr/>
        <p:txBody>
          <a:bodyPr/>
          <a:lstStyle/>
          <a:p>
            <a:pPr marL="0" marR="0" lvl="0" indent="0" algn="l" defTabSz="9665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604133"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6657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66577" rtl="0" eaLnBrk="1" fontAlgn="auto" latinLnBrk="0" hangingPunct="1">
                <a:lnSpc>
                  <a:spcPct val="100000"/>
                </a:lnSpc>
                <a:spcBef>
                  <a:spcPts val="0"/>
                </a:spcBef>
                <a:spcAft>
                  <a:spcPts val="0"/>
                </a:spcAft>
                <a:buClrTx/>
                <a:buSzTx/>
                <a:buFontTx/>
                <a:buNone/>
                <a:tabLst/>
                <a:defRPr/>
              </a:pPr>
              <a:t>3/20/23 9:45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6657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665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6049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AE35-A6FA-5A01-D2AD-9A77A5A434C2}"/>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30B37E3E-8197-CA12-66C9-81C417A6D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F1482272-9EE5-E885-8F5A-00E39040267F}"/>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5" name="Footer Placeholder 4">
            <a:extLst>
              <a:ext uri="{FF2B5EF4-FFF2-40B4-BE49-F238E27FC236}">
                <a16:creationId xmlns:a16="http://schemas.microsoft.com/office/drawing/2014/main" id="{BBEEFAE5-25D7-A0C9-4355-C28EC792039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74C1896-269B-D230-7D57-C30468E25737}"/>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132188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A132-89DF-04D0-E570-338C7AD19DC7}"/>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A9CCE265-C76D-02F2-9103-DE9460A4F1E8}"/>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11F4CE1-0E4F-D445-2011-B2F2DEC53FEE}"/>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5" name="Footer Placeholder 4">
            <a:extLst>
              <a:ext uri="{FF2B5EF4-FFF2-40B4-BE49-F238E27FC236}">
                <a16:creationId xmlns:a16="http://schemas.microsoft.com/office/drawing/2014/main" id="{C2FA6929-4794-0C6E-17F1-7C454DE383E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83F7258-2393-0761-A397-53C6E07C9A68}"/>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407510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F69A8E-E894-0EBF-914F-625433114133}"/>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A9D42B72-7BA6-5B2A-2EF7-FB15308E7352}"/>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0CF1A68-050B-9CEB-D73F-5A2A2A71B01B}"/>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5" name="Footer Placeholder 4">
            <a:extLst>
              <a:ext uri="{FF2B5EF4-FFF2-40B4-BE49-F238E27FC236}">
                <a16:creationId xmlns:a16="http://schemas.microsoft.com/office/drawing/2014/main" id="{8694E0E9-3DF3-9BEE-EBAC-0F6FDE58E39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200674F-F13C-AB10-2B22-C81CAE2A2CC5}"/>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215106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zure Data All Hand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EE0C23-C0DD-6E4A-9E72-11CB6C3AA833}"/>
              </a:ext>
            </a:extLst>
          </p:cNvPr>
          <p:cNvSpPr/>
          <p:nvPr userDrawn="1"/>
        </p:nvSpPr>
        <p:spPr bwMode="auto">
          <a:xfrm>
            <a:off x="5326063" y="0"/>
            <a:ext cx="686593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A57CF859-E00A-8047-B30C-E47B6D4BB41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1371" y="377371"/>
            <a:ext cx="6103257" cy="6103257"/>
          </a:xfrm>
          <a:prstGeom prst="rect">
            <a:avLst/>
          </a:prstGeom>
        </p:spPr>
      </p:pic>
      <p:sp>
        <p:nvSpPr>
          <p:cNvPr id="3" name="Rectangle 2">
            <a:extLst>
              <a:ext uri="{FF2B5EF4-FFF2-40B4-BE49-F238E27FC236}">
                <a16:creationId xmlns:a16="http://schemas.microsoft.com/office/drawing/2014/main" id="{4696F784-A615-2F41-93AA-8064D970D771}"/>
              </a:ext>
            </a:extLst>
          </p:cNvPr>
          <p:cNvSpPr/>
          <p:nvPr userDrawn="1"/>
        </p:nvSpPr>
        <p:spPr bwMode="auto">
          <a:xfrm>
            <a:off x="1" y="1"/>
            <a:ext cx="12192000" cy="6858000"/>
          </a:xfrm>
          <a:prstGeom prst="rect">
            <a:avLst/>
          </a:prstGeom>
          <a:gradFill>
            <a:gsLst>
              <a:gs pos="100000">
                <a:schemeClr val="accent1">
                  <a:alpha val="25000"/>
                </a:schemeClr>
              </a:gs>
              <a:gs pos="0">
                <a:schemeClr val="accent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548652"/>
            <a:ext cx="4167887" cy="984885"/>
          </a:xfrm>
        </p:spPr>
        <p:txBody>
          <a:bodyPr anchor="b" anchorCtr="0">
            <a:spAutoFit/>
          </a:bodyPr>
          <a:lstStyle>
            <a:lvl1pPr algn="l">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10" name="Text Placeholder 4">
            <a:extLst>
              <a:ext uri="{FF2B5EF4-FFF2-40B4-BE49-F238E27FC236}">
                <a16:creationId xmlns:a16="http://schemas.microsoft.com/office/drawing/2014/main" id="{9971DF7F-2C6F-C047-87E6-01BCE692B33C}"/>
              </a:ext>
            </a:extLst>
          </p:cNvPr>
          <p:cNvSpPr>
            <a:spLocks noGrp="1"/>
          </p:cNvSpPr>
          <p:nvPr>
            <p:ph type="body" sz="quarter" idx="13" hasCustomPrompt="1"/>
          </p:nvPr>
        </p:nvSpPr>
        <p:spPr>
          <a:xfrm>
            <a:off x="582042" y="6088741"/>
            <a:ext cx="4164583" cy="215444"/>
          </a:xfrm>
          <a:noFill/>
        </p:spPr>
        <p:txBody>
          <a:bodyPr wrap="square" lIns="0" tIns="0" rIns="0" bIns="0">
            <a:spAutoFit/>
          </a:bodyPr>
          <a:lstStyle>
            <a:lvl1pPr marL="0" indent="0">
              <a:spcBef>
                <a:spcPts val="0"/>
              </a:spcBef>
              <a:buNone/>
              <a:defRPr sz="1400" b="0" i="0" spc="0" baseline="0">
                <a:solidFill>
                  <a:schemeClr val="tx1"/>
                </a:solidFill>
                <a:latin typeface="Segoe UI" panose="020B0502040204020203" pitchFamily="34" charset="0"/>
                <a:cs typeface="Segoe UI" panose="020B0502040204020203" pitchFamily="34" charset="0"/>
              </a:defRPr>
            </a:lvl1pPr>
          </a:lstStyle>
          <a:p>
            <a:pPr lvl="0"/>
            <a:r>
              <a:rPr lang="en-US"/>
              <a:t>Date</a:t>
            </a:r>
          </a:p>
        </p:txBody>
      </p:sp>
      <p:sp>
        <p:nvSpPr>
          <p:cNvPr id="11" name="Text Placeholder 4">
            <a:extLst>
              <a:ext uri="{FF2B5EF4-FFF2-40B4-BE49-F238E27FC236}">
                <a16:creationId xmlns:a16="http://schemas.microsoft.com/office/drawing/2014/main" id="{F5A9D17E-0B71-3F4E-966C-B9B2C5D11AAB}"/>
              </a:ext>
            </a:extLst>
          </p:cNvPr>
          <p:cNvSpPr>
            <a:spLocks noGrp="1"/>
          </p:cNvSpPr>
          <p:nvPr>
            <p:ph type="body" sz="quarter" idx="14" hasCustomPrompt="1"/>
          </p:nvPr>
        </p:nvSpPr>
        <p:spPr>
          <a:xfrm>
            <a:off x="582042" y="4400889"/>
            <a:ext cx="4164583" cy="215444"/>
          </a:xfrm>
          <a:noFill/>
        </p:spPr>
        <p:txBody>
          <a:bodyPr wrap="square" lIns="0" tIns="0" rIns="0" bIns="0">
            <a:spAutoFit/>
          </a:bodyPr>
          <a:lstStyle>
            <a:lvl1pPr marL="0" indent="0">
              <a:spcBef>
                <a:spcPts val="0"/>
              </a:spcBef>
              <a:buNone/>
              <a:defRPr sz="1400" b="0" i="0" spc="0" baseline="0">
                <a:solidFill>
                  <a:schemeClr val="tx1"/>
                </a:solidFill>
                <a:latin typeface="Segoe UI" panose="020B0502040204020203" pitchFamily="34" charset="0"/>
                <a:cs typeface="Segoe UI" panose="020B0502040204020203" pitchFamily="34" charset="0"/>
              </a:defRPr>
            </a:lvl1pPr>
          </a:lstStyle>
          <a:p>
            <a:pPr lvl="0"/>
            <a:r>
              <a:rPr lang="en-US"/>
              <a:t>Speaker title</a:t>
            </a:r>
          </a:p>
        </p:txBody>
      </p:sp>
      <p:pic>
        <p:nvPicPr>
          <p:cNvPr id="9" name="MS logo white - EMF" descr="Microsoft logo white text version">
            <a:extLst>
              <a:ext uri="{FF2B5EF4-FFF2-40B4-BE49-F238E27FC236}">
                <a16:creationId xmlns:a16="http://schemas.microsoft.com/office/drawing/2014/main" id="{34ABE124-0544-0C4D-9FCE-68AA16069F0C}"/>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02442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FF18-9BD3-49EC-8393-12EF9F3B421A}"/>
              </a:ext>
            </a:extLst>
          </p:cNvPr>
          <p:cNvSpPr>
            <a:spLocks noGrp="1"/>
          </p:cNvSpPr>
          <p:nvPr>
            <p:ph type="title"/>
          </p:nvPr>
        </p:nvSpPr>
        <p:spPr>
          <a:xfrm>
            <a:off x="588264" y="2862297"/>
            <a:ext cx="3992212" cy="492443"/>
          </a:xfrm>
        </p:spPr>
        <p:txBody>
          <a:bodyPr anchor="b"/>
          <a:lstStyle>
            <a:lvl1pPr algn="l">
              <a:defRPr>
                <a:solidFill>
                  <a:schemeClr val="tx1"/>
                </a:solidFill>
              </a:defRPr>
            </a:lvl1pPr>
          </a:lstStyle>
          <a:p>
            <a:r>
              <a:rPr lang="en-US"/>
              <a:t>Click to edit Master</a:t>
            </a:r>
          </a:p>
        </p:txBody>
      </p:sp>
      <p:sp>
        <p:nvSpPr>
          <p:cNvPr id="6" name="Text Placeholder 5">
            <a:extLst>
              <a:ext uri="{FF2B5EF4-FFF2-40B4-BE49-F238E27FC236}">
                <a16:creationId xmlns:a16="http://schemas.microsoft.com/office/drawing/2014/main" id="{9E09CA30-1D13-4021-BE81-6A72FEAF7A8E}"/>
              </a:ext>
            </a:extLst>
          </p:cNvPr>
          <p:cNvSpPr>
            <a:spLocks noGrp="1"/>
          </p:cNvSpPr>
          <p:nvPr>
            <p:ph type="body" sz="quarter" idx="11"/>
          </p:nvPr>
        </p:nvSpPr>
        <p:spPr>
          <a:xfrm>
            <a:off x="588264" y="3429000"/>
            <a:ext cx="4043371" cy="1957324"/>
          </a:xfrm>
        </p:spPr>
        <p:txBody>
          <a:bodyPr/>
          <a:lstStyle>
            <a:lvl1pPr>
              <a:defRPr sz="2000">
                <a:solidFill>
                  <a:schemeClr val="accent2"/>
                </a:solidFill>
              </a:defRPr>
            </a:lvl1pPr>
            <a:lvl2pPr>
              <a:defRPr sz="1600">
                <a:solidFill>
                  <a:schemeClr val="accent2"/>
                </a:solidFill>
              </a:defRPr>
            </a:lvl2pPr>
            <a:lvl3pPr>
              <a:defRPr sz="1200">
                <a:solidFill>
                  <a:schemeClr val="accent2"/>
                </a:solidFill>
              </a:defRPr>
            </a:lvl3pPr>
            <a:lvl4pPr>
              <a:defRPr sz="1100">
                <a:solidFill>
                  <a:schemeClr val="accent2"/>
                </a:solidFill>
              </a:defRPr>
            </a:lvl4pPr>
            <a:lvl5pPr>
              <a:defRPr sz="11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2288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2962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hree column photo">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184DE-3669-45F4-ADE1-876E1808E989}"/>
              </a:ext>
            </a:extLst>
          </p:cNvPr>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4145270366"/>
      </p:ext>
    </p:extLst>
  </p:cSld>
  <p:clrMapOvr>
    <a:masterClrMapping/>
  </p:clrMapOvr>
  <p:transition>
    <p:fade/>
  </p:transition>
  <p:extLst>
    <p:ext uri="{DCECCB84-F9BA-43D5-87BE-67443E8EF086}">
      <p15:sldGuideLst xmlns:p15="http://schemas.microsoft.com/office/powerpoint/2012/main">
        <p15:guide id="1" orient="horz" pos="2352">
          <p15:clr>
            <a:srgbClr val="FBAE40"/>
          </p15:clr>
        </p15:guide>
        <p15:guide id="2" orient="horz" pos="18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8A3552-8A78-4297-930A-B590D2F2070A}"/>
              </a:ext>
            </a:extLst>
          </p:cNvPr>
          <p:cNvSpPr>
            <a:spLocks noGrp="1"/>
          </p:cNvSpPr>
          <p:nvPr>
            <p:ph type="sldNum" sz="quarter" idx="10"/>
          </p:nvPr>
        </p:nvSpPr>
        <p:spPr/>
        <p:txBody>
          <a:bodyPr/>
          <a:lstStyle/>
          <a:p>
            <a:fld id="{1B7849BA-436A-4D63-AE19-3A8FDDD87C6E}" type="slidenum">
              <a:rPr lang="en-US" smtClean="0"/>
              <a:pPr/>
              <a:t>‹#›</a:t>
            </a:fld>
            <a:endParaRPr lang="en-US" sz="1000"/>
          </a:p>
        </p:txBody>
      </p:sp>
    </p:spTree>
    <p:extLst>
      <p:ext uri="{BB962C8B-B14F-4D97-AF65-F5344CB8AC3E}">
        <p14:creationId xmlns:p14="http://schemas.microsoft.com/office/powerpoint/2010/main" val="8127077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92443"/>
          </a:xfrm>
        </p:spPr>
        <p:txBody>
          <a:bodyPr/>
          <a:lstStyle>
            <a:lvl1pPr algn="ctr">
              <a:defRPr sz="320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7672036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422C2B03-43CA-4BF4-BC32-6E07148FA02C}"/>
              </a:ext>
            </a:extLst>
          </p:cNvPr>
          <p:cNvSpPr>
            <a:spLocks noGrp="1"/>
          </p:cNvSpPr>
          <p:nvPr>
            <p:ph type="body" sz="quarter" idx="12"/>
          </p:nvPr>
        </p:nvSpPr>
        <p:spPr>
          <a:xfrm>
            <a:off x="584200" y="2474892"/>
            <a:ext cx="3397188" cy="1631216"/>
          </a:xfrm>
        </p:spPr>
        <p:txBody>
          <a:bodyPr/>
          <a:lstStyle>
            <a:lvl1pPr>
              <a:defRPr sz="2000">
                <a:solidFill>
                  <a:schemeClr val="accent2"/>
                </a:solidFill>
              </a:defRPr>
            </a:lvl1pPr>
            <a:lvl2pPr>
              <a:spcBef>
                <a:spcPts val="600"/>
              </a:spcBef>
              <a:spcAft>
                <a:spcPts val="600"/>
              </a:spcAft>
              <a:defRPr sz="1600"/>
            </a:lvl2pPr>
            <a:lvl3pPr>
              <a:spcBef>
                <a:spcPts val="600"/>
              </a:spcBef>
              <a:spcAft>
                <a:spcPts val="600"/>
              </a:spcAft>
              <a:defRPr sz="1400"/>
            </a:lvl3pPr>
            <a:lvl4pPr>
              <a:spcAft>
                <a:spcPts val="600"/>
              </a:spcAft>
              <a:defRPr/>
            </a:lvl4pPr>
            <a:lvl5pPr marL="285750" indent="-166688">
              <a:spcAft>
                <a:spcPts val="600"/>
              </a:spcAft>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E709800F-452D-44A9-8F7F-451378BB6A6E}"/>
              </a:ext>
            </a:extLst>
          </p:cNvPr>
          <p:cNvSpPr>
            <a:spLocks noGrp="1"/>
          </p:cNvSpPr>
          <p:nvPr>
            <p:ph type="body" sz="quarter" idx="13"/>
          </p:nvPr>
        </p:nvSpPr>
        <p:spPr>
          <a:xfrm>
            <a:off x="4451381" y="2474892"/>
            <a:ext cx="3397188" cy="1631216"/>
          </a:xfrm>
        </p:spPr>
        <p:txBody>
          <a:bodyPr/>
          <a:lstStyle>
            <a:lvl1pPr>
              <a:defRPr sz="2000">
                <a:solidFill>
                  <a:schemeClr val="accent2"/>
                </a:solidFill>
              </a:defRPr>
            </a:lvl1pPr>
            <a:lvl2pPr>
              <a:spcBef>
                <a:spcPts val="600"/>
              </a:spcBef>
              <a:spcAft>
                <a:spcPts val="600"/>
              </a:spcAft>
              <a:defRPr sz="1600"/>
            </a:lvl2pPr>
            <a:lvl3pPr>
              <a:spcBef>
                <a:spcPts val="600"/>
              </a:spcBef>
              <a:spcAft>
                <a:spcPts val="600"/>
              </a:spcAft>
              <a:defRPr sz="1400"/>
            </a:lvl3pPr>
            <a:lvl4pPr>
              <a:spcAft>
                <a:spcPts val="600"/>
              </a:spcAft>
              <a:defRPr/>
            </a:lvl4pPr>
            <a:lvl5pPr marL="285750" indent="-166688">
              <a:spcAft>
                <a:spcPts val="600"/>
              </a:spcAft>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D042B71B-5A92-420B-875F-26A43F5DC128}"/>
              </a:ext>
            </a:extLst>
          </p:cNvPr>
          <p:cNvSpPr>
            <a:spLocks noGrp="1"/>
          </p:cNvSpPr>
          <p:nvPr>
            <p:ph type="body" sz="quarter" idx="14"/>
          </p:nvPr>
        </p:nvSpPr>
        <p:spPr>
          <a:xfrm>
            <a:off x="8318562" y="2474892"/>
            <a:ext cx="3397188" cy="1631216"/>
          </a:xfrm>
        </p:spPr>
        <p:txBody>
          <a:bodyPr/>
          <a:lstStyle>
            <a:lvl1pPr>
              <a:defRPr sz="2000">
                <a:solidFill>
                  <a:schemeClr val="accent2"/>
                </a:solidFill>
              </a:defRPr>
            </a:lvl1pPr>
            <a:lvl2pPr>
              <a:spcBef>
                <a:spcPts val="600"/>
              </a:spcBef>
              <a:spcAft>
                <a:spcPts val="600"/>
              </a:spcAft>
              <a:defRPr sz="1600"/>
            </a:lvl2pPr>
            <a:lvl3pPr>
              <a:spcBef>
                <a:spcPts val="600"/>
              </a:spcBef>
              <a:spcAft>
                <a:spcPts val="600"/>
              </a:spcAft>
              <a:defRPr sz="1400"/>
            </a:lvl3pPr>
            <a:lvl4pPr>
              <a:spcAft>
                <a:spcPts val="600"/>
              </a:spcAft>
              <a:defRPr/>
            </a:lvl4pPr>
            <a:lvl5pPr marL="285750" indent="-166688">
              <a:spcAft>
                <a:spcPts val="600"/>
              </a:spcAft>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1836BB9-5CD8-4C82-B170-72C69426F0D3}"/>
              </a:ext>
            </a:extLst>
          </p:cNvPr>
          <p:cNvSpPr>
            <a:spLocks noGrp="1"/>
          </p:cNvSpPr>
          <p:nvPr>
            <p:ph type="title"/>
          </p:nvPr>
        </p:nvSpPr>
        <p:spPr>
          <a:xfrm>
            <a:off x="588263" y="457200"/>
            <a:ext cx="11018520" cy="430887"/>
          </a:xfrm>
        </p:spPr>
        <p:txBody>
          <a:bodyPr/>
          <a:lstStyle>
            <a:lvl1pPr algn="ctr">
              <a:defRPr sz="2800">
                <a:gradFill>
                  <a:gsLst>
                    <a:gs pos="1250">
                      <a:schemeClr val="tx1"/>
                    </a:gs>
                    <a:gs pos="100000">
                      <a:schemeClr val="tx1"/>
                    </a:gs>
                  </a:gsLst>
                  <a:lin ang="5400000" scaled="0"/>
                </a:gradFill>
              </a:defRPr>
            </a:lvl1pPr>
          </a:lstStyle>
          <a:p>
            <a:r>
              <a:rPr lang="en-US"/>
              <a:t>Click to edit Master title style</a:t>
            </a:r>
          </a:p>
        </p:txBody>
      </p:sp>
      <p:sp>
        <p:nvSpPr>
          <p:cNvPr id="9" name="Text Placeholder 6">
            <a:extLst>
              <a:ext uri="{FF2B5EF4-FFF2-40B4-BE49-F238E27FC236}">
                <a16:creationId xmlns:a16="http://schemas.microsoft.com/office/drawing/2014/main" id="{A3CE8927-E3C1-420C-AB86-B08B02BA791B}"/>
              </a:ext>
            </a:extLst>
          </p:cNvPr>
          <p:cNvSpPr>
            <a:spLocks noGrp="1"/>
          </p:cNvSpPr>
          <p:nvPr>
            <p:ph type="body" sz="quarter" idx="11"/>
          </p:nvPr>
        </p:nvSpPr>
        <p:spPr>
          <a:xfrm>
            <a:off x="581595" y="1399095"/>
            <a:ext cx="11025188" cy="369332"/>
          </a:xfrm>
        </p:spPr>
        <p:txBody>
          <a:bodyPr/>
          <a:lstStyle>
            <a:lvl1pPr marL="0" indent="0" algn="ctr">
              <a:buNone/>
              <a:defRPr sz="2400">
                <a:solidFill>
                  <a:schemeClr val="accent2"/>
                </a:solidFill>
                <a:latin typeface="+mn-lt"/>
              </a:defRPr>
            </a:lvl1pPr>
          </a:lstStyle>
          <a:p>
            <a:pPr lvl="0"/>
            <a:r>
              <a:rPr lang="en-US"/>
              <a:t>Edit Master text styles</a:t>
            </a:r>
          </a:p>
        </p:txBody>
      </p:sp>
    </p:spTree>
    <p:extLst>
      <p:ext uri="{BB962C8B-B14F-4D97-AF65-F5344CB8AC3E}">
        <p14:creationId xmlns:p14="http://schemas.microsoft.com/office/powerpoint/2010/main" val="39989499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92443"/>
          </a:xfrm>
        </p:spPr>
        <p:txBody>
          <a:bodyPr/>
          <a:lstStyle>
            <a:lvl1pPr algn="ctr">
              <a:defRPr sz="3200">
                <a:gradFill>
                  <a:gsLst>
                    <a:gs pos="1250">
                      <a:schemeClr val="tx1"/>
                    </a:gs>
                    <a:gs pos="100000">
                      <a:schemeClr val="tx1"/>
                    </a:gs>
                  </a:gsLst>
                  <a:lin ang="5400000" scaled="0"/>
                </a:gradFill>
              </a:defRPr>
            </a:lvl1pPr>
          </a:lstStyle>
          <a:p>
            <a:r>
              <a:rPr lang="en-US"/>
              <a:t>Click to edit Master title style</a:t>
            </a:r>
          </a:p>
        </p:txBody>
      </p:sp>
      <p:sp>
        <p:nvSpPr>
          <p:cNvPr id="3" name="Text Placeholder 6">
            <a:extLst>
              <a:ext uri="{FF2B5EF4-FFF2-40B4-BE49-F238E27FC236}">
                <a16:creationId xmlns:a16="http://schemas.microsoft.com/office/drawing/2014/main" id="{E6DB9915-D43B-476C-B8A1-449F7E279229}"/>
              </a:ext>
            </a:extLst>
          </p:cNvPr>
          <p:cNvSpPr>
            <a:spLocks noGrp="1"/>
          </p:cNvSpPr>
          <p:nvPr>
            <p:ph type="body" sz="quarter" idx="11"/>
          </p:nvPr>
        </p:nvSpPr>
        <p:spPr>
          <a:xfrm>
            <a:off x="583406" y="1011198"/>
            <a:ext cx="11025188" cy="369332"/>
          </a:xfrm>
        </p:spPr>
        <p:txBody>
          <a:bodyPr/>
          <a:lstStyle>
            <a:lvl1pPr marL="0" indent="0" algn="ctr">
              <a:buNone/>
              <a:defRPr lang="en-US" sz="2400" kern="1200" spc="0" baseline="0" dirty="0">
                <a:solidFill>
                  <a:schemeClr val="accent1">
                    <a:lumMod val="60000"/>
                    <a:lumOff val="40000"/>
                  </a:schemeClr>
                </a:solidFill>
                <a:latin typeface="+mn-lt"/>
                <a:ea typeface="+mn-ea"/>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10672260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A46D-E5EA-E22C-5699-48D9ADCB926E}"/>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A421C01-864F-D0A2-C014-4D69B57B6F07}"/>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80880445-79F9-DA4A-9C78-79B12944D9C0}"/>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5" name="Footer Placeholder 4">
            <a:extLst>
              <a:ext uri="{FF2B5EF4-FFF2-40B4-BE49-F238E27FC236}">
                <a16:creationId xmlns:a16="http://schemas.microsoft.com/office/drawing/2014/main" id="{F6AC1CB4-AD2B-C1A3-6E71-4C64BD993F5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B9C2BB6-A919-3B96-ECCF-E1D7ED4F4488}"/>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1773675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90CEAA6-8F0F-4C04-8302-35B77B5EC065}"/>
              </a:ext>
            </a:extLst>
          </p:cNvPr>
          <p:cNvSpPr>
            <a:spLocks noGrp="1"/>
          </p:cNvSpPr>
          <p:nvPr>
            <p:ph type="body" sz="quarter" idx="12"/>
          </p:nvPr>
        </p:nvSpPr>
        <p:spPr>
          <a:xfrm>
            <a:off x="583406" y="2496065"/>
            <a:ext cx="5512594" cy="1538883"/>
          </a:xfrm>
        </p:spPr>
        <p:txBody>
          <a:bodyPr/>
          <a:lstStyle>
            <a:lvl1pPr>
              <a:defRPr sz="2000">
                <a:solidFill>
                  <a:schemeClr val="accent2"/>
                </a:solidFill>
              </a:defRPr>
            </a:lvl1pPr>
            <a:lvl2pPr>
              <a:spcBef>
                <a:spcPts val="600"/>
              </a:spcBef>
              <a:defRPr sz="1400"/>
            </a:lvl2pPr>
            <a:lvl3pPr>
              <a:spcBef>
                <a:spcPts val="600"/>
              </a:spcBef>
              <a:defRPr sz="1200"/>
            </a:lvl3pPr>
            <a:lvl4pPr>
              <a:defRPr sz="1100"/>
            </a:lvl4pPr>
            <a:lvl5pPr marL="285750" indent="-166688">
              <a:buClr>
                <a:schemeClr val="accent2"/>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C43E074-CEFD-4548-8A6D-7AC3ECA84EC6}"/>
              </a:ext>
            </a:extLst>
          </p:cNvPr>
          <p:cNvSpPr>
            <a:spLocks noGrp="1"/>
          </p:cNvSpPr>
          <p:nvPr>
            <p:ph type="title"/>
          </p:nvPr>
        </p:nvSpPr>
        <p:spPr/>
        <p:txBody>
          <a:bodyPr/>
          <a:lstStyle>
            <a:lvl1pPr algn="ctr">
              <a:defRPr/>
            </a:lvl1pPr>
          </a:lstStyle>
          <a:p>
            <a:r>
              <a:rPr lang="en-US"/>
              <a:t>Click to edit Master title style</a:t>
            </a:r>
          </a:p>
        </p:txBody>
      </p:sp>
      <p:sp>
        <p:nvSpPr>
          <p:cNvPr id="9" name="Text Placeholder 6">
            <a:extLst>
              <a:ext uri="{FF2B5EF4-FFF2-40B4-BE49-F238E27FC236}">
                <a16:creationId xmlns:a16="http://schemas.microsoft.com/office/drawing/2014/main" id="{FCEBB4CD-DCE2-479D-8069-308FA7F51E74}"/>
              </a:ext>
            </a:extLst>
          </p:cNvPr>
          <p:cNvSpPr>
            <a:spLocks noGrp="1"/>
          </p:cNvSpPr>
          <p:nvPr>
            <p:ph type="body" sz="quarter" idx="11"/>
          </p:nvPr>
        </p:nvSpPr>
        <p:spPr>
          <a:xfrm>
            <a:off x="583406" y="1011198"/>
            <a:ext cx="11025188" cy="369332"/>
          </a:xfrm>
        </p:spPr>
        <p:txBody>
          <a:bodyPr/>
          <a:lstStyle>
            <a:lvl1pPr marL="0" indent="0" algn="ctr">
              <a:buNone/>
              <a:defRPr lang="en-US" sz="2400" kern="1200" spc="0" baseline="0" dirty="0">
                <a:solidFill>
                  <a:schemeClr val="accent1">
                    <a:lumMod val="60000"/>
                    <a:lumOff val="40000"/>
                  </a:schemeClr>
                </a:solidFill>
                <a:latin typeface="+mn-lt"/>
                <a:ea typeface="+mn-ea"/>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22518792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90CEAA6-8F0F-4C04-8302-35B77B5EC065}"/>
              </a:ext>
            </a:extLst>
          </p:cNvPr>
          <p:cNvSpPr>
            <a:spLocks noGrp="1"/>
          </p:cNvSpPr>
          <p:nvPr>
            <p:ph type="body" sz="quarter" idx="12"/>
          </p:nvPr>
        </p:nvSpPr>
        <p:spPr>
          <a:xfrm>
            <a:off x="1111423" y="2895600"/>
            <a:ext cx="301752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CFB6410D-867A-4626-A44F-DD2F3BD59D60}"/>
              </a:ext>
            </a:extLst>
          </p:cNvPr>
          <p:cNvSpPr>
            <a:spLocks noGrp="1"/>
          </p:cNvSpPr>
          <p:nvPr>
            <p:ph type="body" sz="quarter" idx="13"/>
          </p:nvPr>
        </p:nvSpPr>
        <p:spPr>
          <a:xfrm>
            <a:off x="4819012" y="2895600"/>
            <a:ext cx="301752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8813D5C7-268F-4DD1-99C1-E4F4C9BBB888}"/>
              </a:ext>
            </a:extLst>
          </p:cNvPr>
          <p:cNvSpPr>
            <a:spLocks noGrp="1"/>
          </p:cNvSpPr>
          <p:nvPr>
            <p:ph type="body" sz="quarter" idx="14"/>
          </p:nvPr>
        </p:nvSpPr>
        <p:spPr>
          <a:xfrm>
            <a:off x="8526600" y="2895600"/>
            <a:ext cx="3017520" cy="1908215"/>
          </a:xfrm>
        </p:spPr>
        <p:txBody>
          <a:bodyPr/>
          <a:lstStyle>
            <a:lvl1pPr>
              <a:defRPr sz="2400">
                <a:solidFill>
                  <a:schemeClr val="accent2"/>
                </a:solidFill>
              </a:defRPr>
            </a:lvl1pPr>
            <a:lvl2pPr>
              <a:spcBef>
                <a:spcPts val="600"/>
              </a:spcBef>
              <a:defRPr sz="1600"/>
            </a:lvl2pPr>
            <a:lvl3pPr>
              <a:spcBef>
                <a:spcPts val="600"/>
              </a:spcBef>
              <a:defRPr sz="1400"/>
            </a:lvl3pPr>
            <a:lvl5pPr marL="285750" indent="-166688">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B66E13DF-83A9-4462-A8E2-E76CF322D52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98748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hree column photo">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184DE-3669-45F4-ADE1-876E1808E989}"/>
              </a:ext>
            </a:extLst>
          </p:cNvPr>
          <p:cNvSpPr>
            <a:spLocks noGrp="1"/>
          </p:cNvSpPr>
          <p:nvPr>
            <p:ph type="title"/>
          </p:nvPr>
        </p:nvSpPr>
        <p:spPr/>
        <p:txBody>
          <a:bodyPr/>
          <a:lstStyle>
            <a:lvl1pPr algn="ctr">
              <a:defRPr/>
            </a:lvl1pPr>
          </a:lstStyle>
          <a:p>
            <a:r>
              <a:rPr lang="en-US"/>
              <a:t>Click to edit Master title style</a:t>
            </a:r>
          </a:p>
        </p:txBody>
      </p:sp>
      <p:grpSp>
        <p:nvGrpSpPr>
          <p:cNvPr id="12" name="Group 11">
            <a:extLst>
              <a:ext uri="{FF2B5EF4-FFF2-40B4-BE49-F238E27FC236}">
                <a16:creationId xmlns:a16="http://schemas.microsoft.com/office/drawing/2014/main" id="{BD514A6F-329C-4332-A8F8-B4D4E7BE3A41}"/>
              </a:ext>
            </a:extLst>
          </p:cNvPr>
          <p:cNvGrpSpPr/>
          <p:nvPr userDrawn="1"/>
        </p:nvGrpSpPr>
        <p:grpSpPr>
          <a:xfrm>
            <a:off x="-134613" y="395644"/>
            <a:ext cx="11884375" cy="1247884"/>
            <a:chOff x="-134613" y="395644"/>
            <a:chExt cx="11884375" cy="1247884"/>
          </a:xfrm>
        </p:grpSpPr>
        <p:sp>
          <p:nvSpPr>
            <p:cNvPr id="19" name="Rectangle 18">
              <a:extLst>
                <a:ext uri="{FF2B5EF4-FFF2-40B4-BE49-F238E27FC236}">
                  <a16:creationId xmlns:a16="http://schemas.microsoft.com/office/drawing/2014/main" id="{09DBA5A6-A76E-42CF-9B9E-6E444992D386}"/>
                </a:ext>
              </a:extLst>
            </p:cNvPr>
            <p:cNvSpPr/>
            <p:nvPr/>
          </p:nvSpPr>
          <p:spPr bwMode="auto">
            <a:xfrm flipV="1">
              <a:off x="-134613" y="996044"/>
              <a:ext cx="10789920" cy="9144"/>
            </a:xfrm>
            <a:prstGeom prst="rect">
              <a:avLst/>
            </a:prstGeom>
            <a:solidFill>
              <a:schemeClr val="bg1"/>
            </a:solidFill>
            <a:ln w="3175">
              <a:solidFill>
                <a:schemeClr val="accent1">
                  <a:lumMod val="60000"/>
                  <a:lumOff val="40000"/>
                  <a:alpha val="67000"/>
                </a:schemeClr>
              </a:solidFill>
              <a:headEnd type="none" w="med" len="med"/>
              <a:tailEnd type="none" w="med" len="med"/>
            </a:ln>
            <a:effectLst>
              <a:outerShdw blurRad="304800" sx="102000" sy="102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000" err="1">
                <a:solidFill>
                  <a:schemeClr val="accent1">
                    <a:lumMod val="60000"/>
                    <a:lumOff val="40000"/>
                  </a:schemeClr>
                </a:solidFill>
                <a:cs typeface="Segoe UI" pitchFamily="34" charset="0"/>
              </a:endParaRPr>
            </a:p>
          </p:txBody>
        </p:sp>
        <p:sp>
          <p:nvSpPr>
            <p:cNvPr id="20" name="Oval 19">
              <a:extLst>
                <a:ext uri="{FF2B5EF4-FFF2-40B4-BE49-F238E27FC236}">
                  <a16:creationId xmlns:a16="http://schemas.microsoft.com/office/drawing/2014/main" id="{F5D9A33A-CB7A-42F7-A9D9-363D43DB09E2}"/>
                </a:ext>
              </a:extLst>
            </p:cNvPr>
            <p:cNvSpPr/>
            <p:nvPr/>
          </p:nvSpPr>
          <p:spPr bwMode="auto">
            <a:xfrm>
              <a:off x="10501878" y="395644"/>
              <a:ext cx="1247884" cy="1247884"/>
            </a:xfrm>
            <a:prstGeom prst="ellipse">
              <a:avLst/>
            </a:prstGeom>
            <a:solidFill>
              <a:schemeClr val="bg1"/>
            </a:solidFill>
            <a:ln w="3175">
              <a:solidFill>
                <a:schemeClr val="accent1">
                  <a:lumMod val="60000"/>
                  <a:lumOff val="40000"/>
                  <a:alpha val="67000"/>
                </a:schemeClr>
              </a:solidFill>
              <a:headEnd type="none" w="med" len="med"/>
              <a:tailEnd type="none" w="med" len="med"/>
            </a:ln>
            <a:effectLst>
              <a:outerShdw blurRad="304800" sx="102000" sy="102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000" err="1">
                <a:solidFill>
                  <a:schemeClr val="accent1">
                    <a:lumMod val="60000"/>
                    <a:lumOff val="40000"/>
                  </a:schemeClr>
                </a:solidFill>
                <a:cs typeface="Segoe UI" pitchFamily="34" charset="0"/>
              </a:endParaRPr>
            </a:p>
          </p:txBody>
        </p:sp>
      </p:grpSp>
    </p:spTree>
    <p:extLst>
      <p:ext uri="{BB962C8B-B14F-4D97-AF65-F5344CB8AC3E}">
        <p14:creationId xmlns:p14="http://schemas.microsoft.com/office/powerpoint/2010/main" val="1300118721"/>
      </p:ext>
    </p:extLst>
  </p:cSld>
  <p:clrMapOvr>
    <a:masterClrMapping/>
  </p:clrMapOvr>
  <p:transition>
    <p:fade/>
  </p:transition>
  <p:extLst>
    <p:ext uri="{DCECCB84-F9BA-43D5-87BE-67443E8EF086}">
      <p15:sldGuideLst xmlns:p15="http://schemas.microsoft.com/office/powerpoint/2012/main">
        <p15:guide id="1" orient="horz" pos="2352">
          <p15:clr>
            <a:srgbClr val="FBAE40"/>
          </p15:clr>
        </p15:guide>
        <p15:guide id="2" orient="horz" pos="18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FF18-9BD3-49EC-8393-12EF9F3B421A}"/>
              </a:ext>
            </a:extLst>
          </p:cNvPr>
          <p:cNvSpPr>
            <a:spLocks noGrp="1"/>
          </p:cNvSpPr>
          <p:nvPr>
            <p:ph type="title"/>
          </p:nvPr>
        </p:nvSpPr>
        <p:spPr>
          <a:xfrm>
            <a:off x="588263" y="2484468"/>
            <a:ext cx="4644137" cy="870272"/>
          </a:xfrm>
        </p:spPr>
        <p:txBody>
          <a:bodyPr anchor="b"/>
          <a:lstStyle>
            <a:lvl1pPr algn="l">
              <a:defRPr>
                <a:solidFill>
                  <a:schemeClr val="tx2"/>
                </a:solidFill>
              </a:defRPr>
            </a:lvl1pPr>
          </a:lstStyle>
          <a:p>
            <a:r>
              <a:rPr lang="en-US"/>
              <a:t>Click to edit Master</a:t>
            </a:r>
          </a:p>
        </p:txBody>
      </p:sp>
    </p:spTree>
    <p:extLst>
      <p:ext uri="{BB962C8B-B14F-4D97-AF65-F5344CB8AC3E}">
        <p14:creationId xmlns:p14="http://schemas.microsoft.com/office/powerpoint/2010/main" val="2754597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2219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 Title square photo placehol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lgn="l">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lgn="l">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3093716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47475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759112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Azure Data All Hand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EE0C23-C0DD-6E4A-9E72-11CB6C3AA833}"/>
              </a:ext>
            </a:extLst>
          </p:cNvPr>
          <p:cNvSpPr/>
          <p:nvPr userDrawn="1"/>
        </p:nvSpPr>
        <p:spPr bwMode="auto">
          <a:xfrm>
            <a:off x="5326063" y="0"/>
            <a:ext cx="686593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A57CF859-E00A-8047-B30C-E47B6D4BB41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1371" y="377371"/>
            <a:ext cx="6103257" cy="6103257"/>
          </a:xfrm>
          <a:prstGeom prst="rect">
            <a:avLst/>
          </a:prstGeom>
        </p:spPr>
      </p:pic>
      <p:sp>
        <p:nvSpPr>
          <p:cNvPr id="3" name="Rectangle 2">
            <a:extLst>
              <a:ext uri="{FF2B5EF4-FFF2-40B4-BE49-F238E27FC236}">
                <a16:creationId xmlns:a16="http://schemas.microsoft.com/office/drawing/2014/main" id="{4696F784-A615-2F41-93AA-8064D970D771}"/>
              </a:ext>
            </a:extLst>
          </p:cNvPr>
          <p:cNvSpPr/>
          <p:nvPr userDrawn="1"/>
        </p:nvSpPr>
        <p:spPr bwMode="auto">
          <a:xfrm>
            <a:off x="1" y="1"/>
            <a:ext cx="12192000" cy="6858000"/>
          </a:xfrm>
          <a:prstGeom prst="rect">
            <a:avLst/>
          </a:prstGeom>
          <a:gradFill>
            <a:gsLst>
              <a:gs pos="100000">
                <a:schemeClr val="accent1">
                  <a:alpha val="25000"/>
                </a:schemeClr>
              </a:gs>
              <a:gs pos="0">
                <a:schemeClr val="accent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548652"/>
            <a:ext cx="4167887" cy="984885"/>
          </a:xfrm>
        </p:spPr>
        <p:txBody>
          <a:bodyPr anchor="b" anchorCtr="0">
            <a:spAutoFit/>
          </a:bodyPr>
          <a:lstStyle>
            <a:lvl1pPr algn="l">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10" name="Text Placeholder 4">
            <a:extLst>
              <a:ext uri="{FF2B5EF4-FFF2-40B4-BE49-F238E27FC236}">
                <a16:creationId xmlns:a16="http://schemas.microsoft.com/office/drawing/2014/main" id="{9971DF7F-2C6F-C047-87E6-01BCE692B33C}"/>
              </a:ext>
            </a:extLst>
          </p:cNvPr>
          <p:cNvSpPr>
            <a:spLocks noGrp="1"/>
          </p:cNvSpPr>
          <p:nvPr>
            <p:ph type="body" sz="quarter" idx="13" hasCustomPrompt="1"/>
          </p:nvPr>
        </p:nvSpPr>
        <p:spPr>
          <a:xfrm>
            <a:off x="582042" y="6088741"/>
            <a:ext cx="4164583" cy="215444"/>
          </a:xfrm>
          <a:noFill/>
        </p:spPr>
        <p:txBody>
          <a:bodyPr wrap="square" lIns="0" tIns="0" rIns="0" bIns="0">
            <a:spAutoFit/>
          </a:bodyPr>
          <a:lstStyle>
            <a:lvl1pPr marL="0" indent="0">
              <a:spcBef>
                <a:spcPts val="0"/>
              </a:spcBef>
              <a:buNone/>
              <a:defRPr sz="1400" b="0" i="0" spc="0" baseline="0">
                <a:solidFill>
                  <a:schemeClr val="tx1"/>
                </a:solidFill>
                <a:latin typeface="Segoe UI" panose="020B0502040204020203" pitchFamily="34" charset="0"/>
                <a:cs typeface="Segoe UI" panose="020B0502040204020203" pitchFamily="34" charset="0"/>
              </a:defRPr>
            </a:lvl1pPr>
          </a:lstStyle>
          <a:p>
            <a:pPr lvl="0"/>
            <a:r>
              <a:rPr lang="en-US"/>
              <a:t>Date</a:t>
            </a:r>
          </a:p>
        </p:txBody>
      </p:sp>
      <p:sp>
        <p:nvSpPr>
          <p:cNvPr id="11" name="Text Placeholder 4">
            <a:extLst>
              <a:ext uri="{FF2B5EF4-FFF2-40B4-BE49-F238E27FC236}">
                <a16:creationId xmlns:a16="http://schemas.microsoft.com/office/drawing/2014/main" id="{F5A9D17E-0B71-3F4E-966C-B9B2C5D11AAB}"/>
              </a:ext>
            </a:extLst>
          </p:cNvPr>
          <p:cNvSpPr>
            <a:spLocks noGrp="1"/>
          </p:cNvSpPr>
          <p:nvPr>
            <p:ph type="body" sz="quarter" idx="14" hasCustomPrompt="1"/>
          </p:nvPr>
        </p:nvSpPr>
        <p:spPr>
          <a:xfrm>
            <a:off x="582042" y="4400889"/>
            <a:ext cx="4164583" cy="215444"/>
          </a:xfrm>
          <a:noFill/>
        </p:spPr>
        <p:txBody>
          <a:bodyPr wrap="square" lIns="0" tIns="0" rIns="0" bIns="0">
            <a:spAutoFit/>
          </a:bodyPr>
          <a:lstStyle>
            <a:lvl1pPr marL="0" indent="0">
              <a:spcBef>
                <a:spcPts val="0"/>
              </a:spcBef>
              <a:buNone/>
              <a:defRPr sz="1400" b="0" i="0" spc="0" baseline="0">
                <a:solidFill>
                  <a:schemeClr val="tx1"/>
                </a:solidFill>
                <a:latin typeface="Segoe UI" panose="020B0502040204020203" pitchFamily="34" charset="0"/>
                <a:cs typeface="Segoe UI" panose="020B0502040204020203" pitchFamily="34" charset="0"/>
              </a:defRPr>
            </a:lvl1pPr>
          </a:lstStyle>
          <a:p>
            <a:pPr lvl="0"/>
            <a:r>
              <a:rPr lang="en-US"/>
              <a:t>Speaker title</a:t>
            </a:r>
          </a:p>
        </p:txBody>
      </p:sp>
      <p:pic>
        <p:nvPicPr>
          <p:cNvPr id="9" name="MS logo white - EMF" descr="Microsoft logo white text version">
            <a:extLst>
              <a:ext uri="{FF2B5EF4-FFF2-40B4-BE49-F238E27FC236}">
                <a16:creationId xmlns:a16="http://schemas.microsoft.com/office/drawing/2014/main" id="{34ABE124-0544-0C4D-9FCE-68AA16069F0C}"/>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14929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158793"/>
          </a:xfrm>
          <a:noFill/>
        </p:spPr>
        <p:txBody>
          <a:bodyPr tIns="91440" bIns="91440" anchor="t" anchorCtr="0">
            <a:spAutoFit/>
          </a:bodyPr>
          <a:lstStyle>
            <a:lvl1pPr>
              <a:defRPr sz="7056"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99704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3312-28B2-AA44-61EC-47A6253D06F8}"/>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ADC1EE9-B82C-8D09-E091-DBB6F935D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7264ED9-63FB-45A5-B037-332EFC4047EB}"/>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5" name="Footer Placeholder 4">
            <a:extLst>
              <a:ext uri="{FF2B5EF4-FFF2-40B4-BE49-F238E27FC236}">
                <a16:creationId xmlns:a16="http://schemas.microsoft.com/office/drawing/2014/main" id="{A274BBEA-4395-9692-0690-7A15AF88A64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3E18DAF-C2F0-81E9-0F6E-AA4C74CFD6EC}"/>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1804669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4EF1F14-E210-5E4E-AD6C-FBD6DF26FEB7}"/>
              </a:ext>
            </a:extLst>
          </p:cNvPr>
          <p:cNvSpPr>
            <a:spLocks noGrp="1"/>
          </p:cNvSpPr>
          <p:nvPr>
            <p:ph type="body" sz="quarter" idx="11" hasCustomPrompt="1"/>
          </p:nvPr>
        </p:nvSpPr>
        <p:spPr>
          <a:xfrm>
            <a:off x="585217" y="1847511"/>
            <a:ext cx="5199264" cy="593479"/>
          </a:xfrm>
        </p:spPr>
        <p:txBody>
          <a:bodyPr wrap="square">
            <a:spAutoFit/>
          </a:bodyPr>
          <a:lstStyle>
            <a:lvl1pPr marL="0" indent="0">
              <a:lnSpc>
                <a:spcPct val="100000"/>
              </a:lnSpc>
              <a:spcBef>
                <a:spcPts val="0"/>
              </a:spcBef>
              <a:spcAft>
                <a:spcPts val="392"/>
              </a:spcAft>
              <a:buNone/>
              <a:defRPr sz="1961" b="1" i="0">
                <a:solidFill>
                  <a:schemeClr val="tx1"/>
                </a:solidFill>
                <a:latin typeface="Segoe UI Semibold" panose="020B0502040204020203" pitchFamily="34" charset="0"/>
                <a:cs typeface="Segoe UI Semibold" panose="020B0502040204020203" pitchFamily="34" charset="0"/>
              </a:defRPr>
            </a:lvl1pPr>
            <a:lvl2pPr marL="0" indent="0">
              <a:lnSpc>
                <a:spcPct val="100000"/>
              </a:lnSpc>
              <a:spcBef>
                <a:spcPts val="0"/>
              </a:spcBef>
              <a:buNone/>
              <a:defRPr sz="1568">
                <a:solidFill>
                  <a:schemeClr val="tx1"/>
                </a:solidFill>
              </a:defRPr>
            </a:lvl2pPr>
            <a:lvl3pPr marL="914225" indent="0">
              <a:buNone/>
              <a:defRPr/>
            </a:lvl3pPr>
            <a:lvl4pPr marL="1371337" indent="0">
              <a:buNone/>
              <a:defRPr/>
            </a:lvl4pPr>
            <a:lvl5pPr marL="1828449" indent="0">
              <a:buNone/>
              <a:defRPr/>
            </a:lvl5pPr>
          </a:lstStyle>
          <a:p>
            <a:pPr lvl="0"/>
            <a:r>
              <a:rPr lang="en-US"/>
              <a:t>Example</a:t>
            </a:r>
          </a:p>
          <a:p>
            <a:pPr lvl="1"/>
            <a:r>
              <a:rPr lang="en-US"/>
              <a:t>Description</a:t>
            </a:r>
          </a:p>
        </p:txBody>
      </p:sp>
      <p:sp>
        <p:nvSpPr>
          <p:cNvPr id="29" name="Text Placeholder 3">
            <a:extLst>
              <a:ext uri="{FF2B5EF4-FFF2-40B4-BE49-F238E27FC236}">
                <a16:creationId xmlns:a16="http://schemas.microsoft.com/office/drawing/2014/main" id="{031D4188-D53B-41A1-AC8F-012B3339C8BA}"/>
              </a:ext>
            </a:extLst>
          </p:cNvPr>
          <p:cNvSpPr>
            <a:spLocks noGrp="1"/>
          </p:cNvSpPr>
          <p:nvPr>
            <p:ph type="body" sz="quarter" idx="26" hasCustomPrompt="1"/>
          </p:nvPr>
        </p:nvSpPr>
        <p:spPr>
          <a:xfrm>
            <a:off x="585217" y="3488871"/>
            <a:ext cx="5199264" cy="593479"/>
          </a:xfrm>
        </p:spPr>
        <p:txBody>
          <a:bodyPr wrap="square">
            <a:spAutoFit/>
          </a:bodyPr>
          <a:lstStyle>
            <a:lvl1pPr marL="0" indent="0">
              <a:lnSpc>
                <a:spcPct val="100000"/>
              </a:lnSpc>
              <a:spcBef>
                <a:spcPts val="0"/>
              </a:spcBef>
              <a:spcAft>
                <a:spcPts val="392"/>
              </a:spcAft>
              <a:buNone/>
              <a:defRPr sz="1961" b="1" i="0">
                <a:solidFill>
                  <a:schemeClr val="tx1"/>
                </a:solidFill>
                <a:latin typeface="Segoe UI Semibold" panose="020B0502040204020203" pitchFamily="34" charset="0"/>
                <a:cs typeface="Segoe UI Semibold" panose="020B0502040204020203" pitchFamily="34" charset="0"/>
              </a:defRPr>
            </a:lvl1pPr>
            <a:lvl2pPr marL="0" indent="0">
              <a:lnSpc>
                <a:spcPct val="100000"/>
              </a:lnSpc>
              <a:spcBef>
                <a:spcPts val="0"/>
              </a:spcBef>
              <a:buNone/>
              <a:defRPr sz="1568">
                <a:solidFill>
                  <a:schemeClr val="tx1"/>
                </a:solidFill>
              </a:defRPr>
            </a:lvl2pPr>
            <a:lvl3pPr marL="914225" indent="0">
              <a:buNone/>
              <a:defRPr/>
            </a:lvl3pPr>
            <a:lvl4pPr marL="1371337" indent="0">
              <a:buNone/>
              <a:defRPr/>
            </a:lvl4pPr>
            <a:lvl5pPr marL="1828449" indent="0">
              <a:buNone/>
              <a:defRPr/>
            </a:lvl5pPr>
          </a:lstStyle>
          <a:p>
            <a:pPr lvl="0"/>
            <a:r>
              <a:rPr lang="en-US"/>
              <a:t>Example</a:t>
            </a:r>
          </a:p>
          <a:p>
            <a:pPr lvl="1"/>
            <a:r>
              <a:rPr lang="en-US"/>
              <a:t>Description</a:t>
            </a:r>
          </a:p>
        </p:txBody>
      </p:sp>
      <p:sp>
        <p:nvSpPr>
          <p:cNvPr id="30" name="Text Placeholder 3">
            <a:extLst>
              <a:ext uri="{FF2B5EF4-FFF2-40B4-BE49-F238E27FC236}">
                <a16:creationId xmlns:a16="http://schemas.microsoft.com/office/drawing/2014/main" id="{D1FCE071-8C14-4AD8-BCD9-5739CC71E9BE}"/>
              </a:ext>
            </a:extLst>
          </p:cNvPr>
          <p:cNvSpPr>
            <a:spLocks noGrp="1"/>
          </p:cNvSpPr>
          <p:nvPr>
            <p:ph type="body" sz="quarter" idx="27" hasCustomPrompt="1"/>
          </p:nvPr>
        </p:nvSpPr>
        <p:spPr>
          <a:xfrm>
            <a:off x="585217" y="5130231"/>
            <a:ext cx="5199264" cy="593479"/>
          </a:xfrm>
        </p:spPr>
        <p:txBody>
          <a:bodyPr wrap="square">
            <a:spAutoFit/>
          </a:bodyPr>
          <a:lstStyle>
            <a:lvl1pPr marL="0" indent="0">
              <a:lnSpc>
                <a:spcPct val="100000"/>
              </a:lnSpc>
              <a:spcBef>
                <a:spcPts val="0"/>
              </a:spcBef>
              <a:spcAft>
                <a:spcPts val="392"/>
              </a:spcAft>
              <a:buNone/>
              <a:defRPr sz="1961" b="1" i="0">
                <a:solidFill>
                  <a:schemeClr val="tx1"/>
                </a:solidFill>
                <a:latin typeface="Segoe UI Semibold" panose="020B0502040204020203" pitchFamily="34" charset="0"/>
                <a:cs typeface="Segoe UI Semibold" panose="020B0502040204020203" pitchFamily="34" charset="0"/>
              </a:defRPr>
            </a:lvl1pPr>
            <a:lvl2pPr marL="0" indent="0">
              <a:lnSpc>
                <a:spcPct val="100000"/>
              </a:lnSpc>
              <a:spcBef>
                <a:spcPts val="0"/>
              </a:spcBef>
              <a:buNone/>
              <a:defRPr sz="1568">
                <a:solidFill>
                  <a:schemeClr val="tx1"/>
                </a:solidFill>
              </a:defRPr>
            </a:lvl2pPr>
            <a:lvl3pPr marL="914225" indent="0">
              <a:buNone/>
              <a:defRPr/>
            </a:lvl3pPr>
            <a:lvl4pPr marL="1371337" indent="0">
              <a:buNone/>
              <a:defRPr/>
            </a:lvl4pPr>
            <a:lvl5pPr marL="1828449" indent="0">
              <a:buNone/>
              <a:defRPr/>
            </a:lvl5pPr>
          </a:lstStyle>
          <a:p>
            <a:pPr lvl="0"/>
            <a:r>
              <a:rPr lang="en-US"/>
              <a:t>Example</a:t>
            </a:r>
          </a:p>
          <a:p>
            <a:pPr lvl="1"/>
            <a:r>
              <a:rPr lang="en-US"/>
              <a:t>Description</a:t>
            </a:r>
          </a:p>
        </p:txBody>
      </p:sp>
      <p:sp>
        <p:nvSpPr>
          <p:cNvPr id="31" name="Text Placeholder 3">
            <a:extLst>
              <a:ext uri="{FF2B5EF4-FFF2-40B4-BE49-F238E27FC236}">
                <a16:creationId xmlns:a16="http://schemas.microsoft.com/office/drawing/2014/main" id="{6F763226-8291-4716-9CBC-F51E25464DE3}"/>
              </a:ext>
            </a:extLst>
          </p:cNvPr>
          <p:cNvSpPr>
            <a:spLocks noGrp="1"/>
          </p:cNvSpPr>
          <p:nvPr>
            <p:ph type="body" sz="quarter" idx="28" hasCustomPrompt="1"/>
          </p:nvPr>
        </p:nvSpPr>
        <p:spPr>
          <a:xfrm>
            <a:off x="6407520" y="1847511"/>
            <a:ext cx="5199264" cy="593479"/>
          </a:xfrm>
        </p:spPr>
        <p:txBody>
          <a:bodyPr wrap="square">
            <a:spAutoFit/>
          </a:bodyPr>
          <a:lstStyle>
            <a:lvl1pPr marL="0" indent="0">
              <a:lnSpc>
                <a:spcPct val="100000"/>
              </a:lnSpc>
              <a:spcBef>
                <a:spcPts val="0"/>
              </a:spcBef>
              <a:spcAft>
                <a:spcPts val="392"/>
              </a:spcAft>
              <a:buNone/>
              <a:defRPr sz="1961" b="1" i="0">
                <a:solidFill>
                  <a:schemeClr val="tx1"/>
                </a:solidFill>
                <a:latin typeface="Segoe UI Semibold" panose="020B0502040204020203" pitchFamily="34" charset="0"/>
                <a:cs typeface="Segoe UI Semibold" panose="020B0502040204020203" pitchFamily="34" charset="0"/>
              </a:defRPr>
            </a:lvl1pPr>
            <a:lvl2pPr marL="0" indent="0">
              <a:lnSpc>
                <a:spcPct val="100000"/>
              </a:lnSpc>
              <a:spcBef>
                <a:spcPts val="0"/>
              </a:spcBef>
              <a:buNone/>
              <a:defRPr sz="1568">
                <a:solidFill>
                  <a:schemeClr val="tx1"/>
                </a:solidFill>
              </a:defRPr>
            </a:lvl2pPr>
            <a:lvl3pPr marL="914225" indent="0">
              <a:buNone/>
              <a:defRPr/>
            </a:lvl3pPr>
            <a:lvl4pPr marL="1371337" indent="0">
              <a:buNone/>
              <a:defRPr/>
            </a:lvl4pPr>
            <a:lvl5pPr marL="1828449" indent="0">
              <a:buNone/>
              <a:defRPr/>
            </a:lvl5pPr>
          </a:lstStyle>
          <a:p>
            <a:pPr lvl="0"/>
            <a:r>
              <a:rPr lang="en-US"/>
              <a:t>Example</a:t>
            </a:r>
          </a:p>
          <a:p>
            <a:pPr lvl="1"/>
            <a:r>
              <a:rPr lang="en-US"/>
              <a:t>Description</a:t>
            </a:r>
          </a:p>
        </p:txBody>
      </p:sp>
      <p:sp>
        <p:nvSpPr>
          <p:cNvPr id="32" name="Text Placeholder 3">
            <a:extLst>
              <a:ext uri="{FF2B5EF4-FFF2-40B4-BE49-F238E27FC236}">
                <a16:creationId xmlns:a16="http://schemas.microsoft.com/office/drawing/2014/main" id="{F49A2BB1-DB60-4675-BBA7-E6C12EE2C4BC}"/>
              </a:ext>
            </a:extLst>
          </p:cNvPr>
          <p:cNvSpPr>
            <a:spLocks noGrp="1"/>
          </p:cNvSpPr>
          <p:nvPr>
            <p:ph type="body" sz="quarter" idx="29" hasCustomPrompt="1"/>
          </p:nvPr>
        </p:nvSpPr>
        <p:spPr>
          <a:xfrm>
            <a:off x="6407520" y="3488871"/>
            <a:ext cx="5199264" cy="593479"/>
          </a:xfrm>
        </p:spPr>
        <p:txBody>
          <a:bodyPr wrap="square">
            <a:spAutoFit/>
          </a:bodyPr>
          <a:lstStyle>
            <a:lvl1pPr marL="0" indent="0">
              <a:lnSpc>
                <a:spcPct val="100000"/>
              </a:lnSpc>
              <a:spcBef>
                <a:spcPts val="0"/>
              </a:spcBef>
              <a:spcAft>
                <a:spcPts val="392"/>
              </a:spcAft>
              <a:buNone/>
              <a:defRPr sz="1961" b="1" i="0">
                <a:solidFill>
                  <a:schemeClr val="tx1"/>
                </a:solidFill>
                <a:latin typeface="Segoe UI Semibold" panose="020B0502040204020203" pitchFamily="34" charset="0"/>
                <a:cs typeface="Segoe UI Semibold" panose="020B0502040204020203" pitchFamily="34" charset="0"/>
              </a:defRPr>
            </a:lvl1pPr>
            <a:lvl2pPr marL="0" indent="0">
              <a:lnSpc>
                <a:spcPct val="100000"/>
              </a:lnSpc>
              <a:spcBef>
                <a:spcPts val="0"/>
              </a:spcBef>
              <a:buNone/>
              <a:defRPr sz="1568">
                <a:solidFill>
                  <a:schemeClr val="tx1"/>
                </a:solidFill>
              </a:defRPr>
            </a:lvl2pPr>
            <a:lvl3pPr marL="914225" indent="0">
              <a:buNone/>
              <a:defRPr/>
            </a:lvl3pPr>
            <a:lvl4pPr marL="1371337" indent="0">
              <a:buNone/>
              <a:defRPr/>
            </a:lvl4pPr>
            <a:lvl5pPr marL="1828449" indent="0">
              <a:buNone/>
              <a:defRPr/>
            </a:lvl5pPr>
          </a:lstStyle>
          <a:p>
            <a:pPr lvl="0"/>
            <a:r>
              <a:rPr lang="en-US"/>
              <a:t>Example</a:t>
            </a:r>
          </a:p>
          <a:p>
            <a:pPr lvl="1"/>
            <a:r>
              <a:rPr lang="en-US"/>
              <a:t>Description</a:t>
            </a:r>
          </a:p>
        </p:txBody>
      </p:sp>
      <p:sp>
        <p:nvSpPr>
          <p:cNvPr id="33" name="Text Placeholder 3">
            <a:extLst>
              <a:ext uri="{FF2B5EF4-FFF2-40B4-BE49-F238E27FC236}">
                <a16:creationId xmlns:a16="http://schemas.microsoft.com/office/drawing/2014/main" id="{E088A215-5167-48D0-8290-A40A96F58BE9}"/>
              </a:ext>
            </a:extLst>
          </p:cNvPr>
          <p:cNvSpPr>
            <a:spLocks noGrp="1"/>
          </p:cNvSpPr>
          <p:nvPr>
            <p:ph type="body" sz="quarter" idx="30" hasCustomPrompt="1"/>
          </p:nvPr>
        </p:nvSpPr>
        <p:spPr>
          <a:xfrm>
            <a:off x="6407520" y="5130231"/>
            <a:ext cx="5199264" cy="593479"/>
          </a:xfrm>
        </p:spPr>
        <p:txBody>
          <a:bodyPr wrap="square">
            <a:spAutoFit/>
          </a:bodyPr>
          <a:lstStyle>
            <a:lvl1pPr marL="0" indent="0">
              <a:lnSpc>
                <a:spcPct val="100000"/>
              </a:lnSpc>
              <a:spcBef>
                <a:spcPts val="0"/>
              </a:spcBef>
              <a:spcAft>
                <a:spcPts val="392"/>
              </a:spcAft>
              <a:buNone/>
              <a:defRPr sz="1961" b="1" i="0">
                <a:solidFill>
                  <a:schemeClr val="tx1"/>
                </a:solidFill>
                <a:latin typeface="Segoe UI Semibold" panose="020B0502040204020203" pitchFamily="34" charset="0"/>
                <a:cs typeface="Segoe UI Semibold" panose="020B0502040204020203" pitchFamily="34" charset="0"/>
              </a:defRPr>
            </a:lvl1pPr>
            <a:lvl2pPr marL="0" indent="0">
              <a:lnSpc>
                <a:spcPct val="100000"/>
              </a:lnSpc>
              <a:spcBef>
                <a:spcPts val="0"/>
              </a:spcBef>
              <a:buNone/>
              <a:defRPr sz="1568">
                <a:solidFill>
                  <a:schemeClr val="tx1"/>
                </a:solidFill>
              </a:defRPr>
            </a:lvl2pPr>
            <a:lvl3pPr marL="914225" indent="0">
              <a:buNone/>
              <a:defRPr/>
            </a:lvl3pPr>
            <a:lvl4pPr marL="1371337" indent="0">
              <a:buNone/>
              <a:defRPr/>
            </a:lvl4pPr>
            <a:lvl5pPr marL="1828449" indent="0">
              <a:buNone/>
              <a:defRPr/>
            </a:lvl5pPr>
          </a:lstStyle>
          <a:p>
            <a:pPr lvl="0"/>
            <a:r>
              <a:rPr lang="en-US"/>
              <a:t>Example</a:t>
            </a:r>
          </a:p>
          <a:p>
            <a:pPr lvl="1"/>
            <a:r>
              <a:rPr lang="en-US"/>
              <a:t>Description</a:t>
            </a:r>
          </a:p>
        </p:txBody>
      </p:sp>
      <p:sp>
        <p:nvSpPr>
          <p:cNvPr id="3" name="Title 2">
            <a:extLst>
              <a:ext uri="{FF2B5EF4-FFF2-40B4-BE49-F238E27FC236}">
                <a16:creationId xmlns:a16="http://schemas.microsoft.com/office/drawing/2014/main" id="{EFCAEFC3-A20F-40DA-953B-498624E0E120}"/>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C7BFCBA7-D1D0-4DE5-BB93-EA5F873E3695}"/>
              </a:ext>
            </a:extLst>
          </p:cNvPr>
          <p:cNvSpPr>
            <a:spLocks noGrp="1"/>
          </p:cNvSpPr>
          <p:nvPr>
            <p:ph type="body" sz="quarter" idx="10"/>
          </p:nvPr>
        </p:nvSpPr>
        <p:spPr>
          <a:xfrm>
            <a:off x="588263" y="1091248"/>
            <a:ext cx="11018520" cy="271592"/>
          </a:xfrm>
        </p:spPr>
        <p:txBody>
          <a:bodyPr vert="horz" wrap="square" lIns="0" tIns="0" rIns="0" bIns="0" rtlCol="0" anchor="t">
            <a:spAutoFit/>
          </a:bodyPr>
          <a:lstStyle>
            <a:lvl1pPr marL="0" indent="0">
              <a:buNone/>
              <a:defRPr lang="en-US" sz="1765" spc="-10" baseline="0" dirty="0" smtClean="0">
                <a:ln w="3175">
                  <a:noFill/>
                </a:ln>
                <a:solidFill>
                  <a:schemeClr val="accent1"/>
                </a:solidFill>
                <a:latin typeface="+mj-lt"/>
                <a:cs typeface="Segoe UI" pitchFamily="34" charset="0"/>
              </a:defRPr>
            </a:lvl1pPr>
          </a:lstStyle>
          <a:p>
            <a:pPr marL="0" lvl="0">
              <a:spcBef>
                <a:spcPct val="0"/>
              </a:spcBef>
            </a:pPr>
            <a:r>
              <a:rPr lang="en-US"/>
              <a:t>Click to edit Master text styles</a:t>
            </a:r>
          </a:p>
        </p:txBody>
      </p:sp>
    </p:spTree>
    <p:extLst>
      <p:ext uri="{BB962C8B-B14F-4D97-AF65-F5344CB8AC3E}">
        <p14:creationId xmlns:p14="http://schemas.microsoft.com/office/powerpoint/2010/main" val="2903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81E6-B314-4600-8EEF-4F4F33673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01B1F-4F9A-4B0B-8B34-653903C9A1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2557A-479D-4202-B2D4-FC882579B78B}"/>
              </a:ext>
            </a:extLst>
          </p:cNvPr>
          <p:cNvSpPr>
            <a:spLocks noGrp="1"/>
          </p:cNvSpPr>
          <p:nvPr>
            <p:ph type="dt" sz="half" idx="10"/>
          </p:nvPr>
        </p:nvSpPr>
        <p:spPr/>
        <p:txBody>
          <a:bodyPr/>
          <a:lstStyle/>
          <a:p>
            <a:fld id="{56651EC9-0792-441D-A675-48ED16FD5399}" type="datetimeFigureOut">
              <a:rPr lang="en-US" smtClean="0"/>
              <a:t>3/20/23</a:t>
            </a:fld>
            <a:endParaRPr lang="en-US"/>
          </a:p>
        </p:txBody>
      </p:sp>
      <p:sp>
        <p:nvSpPr>
          <p:cNvPr id="5" name="Footer Placeholder 4">
            <a:extLst>
              <a:ext uri="{FF2B5EF4-FFF2-40B4-BE49-F238E27FC236}">
                <a16:creationId xmlns:a16="http://schemas.microsoft.com/office/drawing/2014/main" id="{9D4F0A0D-B510-4197-B9B9-5F6C52409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42131-5175-40FC-95E3-426E4ED98944}"/>
              </a:ext>
            </a:extLst>
          </p:cNvPr>
          <p:cNvSpPr>
            <a:spLocks noGrp="1"/>
          </p:cNvSpPr>
          <p:nvPr>
            <p:ph type="sldNum" sz="quarter" idx="12"/>
          </p:nvPr>
        </p:nvSpPr>
        <p:spPr/>
        <p:txBody>
          <a:bodyPr/>
          <a:lstStyle/>
          <a:p>
            <a:fld id="{31FFA229-6B1B-466A-8EBF-E60D548FEF24}" type="slidenum">
              <a:rPr lang="en-US" smtClean="0"/>
              <a:t>‹#›</a:t>
            </a:fld>
            <a:endParaRPr lang="en-US"/>
          </a:p>
        </p:txBody>
      </p:sp>
    </p:spTree>
    <p:extLst>
      <p:ext uri="{BB962C8B-B14F-4D97-AF65-F5344CB8AC3E}">
        <p14:creationId xmlns:p14="http://schemas.microsoft.com/office/powerpoint/2010/main" val="350121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FAE8-6719-D096-4774-EBE4B89C524D}"/>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4B5DBEFF-B1D1-F32C-F9C9-A5ED9E003C0E}"/>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CE9C003B-245C-2E6D-5807-0957ACA5956C}"/>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A22BB61C-E7BE-F6C0-3670-7D4BF24E7AE1}"/>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6" name="Footer Placeholder 5">
            <a:extLst>
              <a:ext uri="{FF2B5EF4-FFF2-40B4-BE49-F238E27FC236}">
                <a16:creationId xmlns:a16="http://schemas.microsoft.com/office/drawing/2014/main" id="{7E14FE40-FB2C-F872-D3F4-ED3E78961ED7}"/>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F94DA8F-0EE8-412F-348B-D934CEE0C770}"/>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250964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C844-780F-7BB4-B696-14C6960BA71E}"/>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225C0873-1D85-4533-CD5D-253C0E9E6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7D204920-2828-46C7-217E-48BE521365FA}"/>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4716B35D-3F41-0B8E-5A56-00398B36DE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BA922357-1C7A-67BB-EFB0-F2E4E1232D47}"/>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4C1B61EB-717E-44B6-9D4A-AB60F556F1F8}"/>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8" name="Footer Placeholder 7">
            <a:extLst>
              <a:ext uri="{FF2B5EF4-FFF2-40B4-BE49-F238E27FC236}">
                <a16:creationId xmlns:a16="http://schemas.microsoft.com/office/drawing/2014/main" id="{8DF05CEA-9D78-4020-4D11-10364704D183}"/>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5E1BB00-3984-FFFE-63E2-EE267C568A32}"/>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40269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EF22-7EF6-9F5A-457E-9D0453FEE132}"/>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851365E2-7D6A-0718-4AA5-A8CC65106E1D}"/>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4" name="Footer Placeholder 3">
            <a:extLst>
              <a:ext uri="{FF2B5EF4-FFF2-40B4-BE49-F238E27FC236}">
                <a16:creationId xmlns:a16="http://schemas.microsoft.com/office/drawing/2014/main" id="{EBA02E91-A96D-51BF-03A3-43726D746051}"/>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7C85ADBE-86E0-AB39-AE59-895E1843AEA2}"/>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339297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14EAF-D59E-C847-7B9C-891F1D53F813}"/>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3" name="Footer Placeholder 2">
            <a:extLst>
              <a:ext uri="{FF2B5EF4-FFF2-40B4-BE49-F238E27FC236}">
                <a16:creationId xmlns:a16="http://schemas.microsoft.com/office/drawing/2014/main" id="{EF74ADD9-3348-D91F-924A-F547217B6429}"/>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062BB5AA-0B6B-DBFF-7A2B-405CB764FB31}"/>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345062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3432-BF8D-A425-08B7-E9A32A8F304E}"/>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FC38079-3BBA-AF9D-C213-12CAFBAA0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3F787BDB-AC13-B52F-953B-0B9BF5749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45626D8B-7F82-E453-5DAF-CC5764416B2F}"/>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6" name="Footer Placeholder 5">
            <a:extLst>
              <a:ext uri="{FF2B5EF4-FFF2-40B4-BE49-F238E27FC236}">
                <a16:creationId xmlns:a16="http://schemas.microsoft.com/office/drawing/2014/main" id="{16510792-38A9-8659-495C-9A09CEE127C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55B4A380-09D4-61D5-C311-96C839E9E43D}"/>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180700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1ECF-9AB5-6444-EEE7-FBA2DA1ECE8B}"/>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2845377A-AE34-2767-105B-1EBA81E3C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61F1E288-D881-136D-D7EE-645F56308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3FD81FA5-EF64-845C-3245-2B9F131327A7}"/>
              </a:ext>
            </a:extLst>
          </p:cNvPr>
          <p:cNvSpPr>
            <a:spLocks noGrp="1"/>
          </p:cNvSpPr>
          <p:nvPr>
            <p:ph type="dt" sz="half" idx="10"/>
          </p:nvPr>
        </p:nvSpPr>
        <p:spPr/>
        <p:txBody>
          <a:bodyPr/>
          <a:lstStyle/>
          <a:p>
            <a:fld id="{158121C7-5AE4-4A44-94CF-048143C9C6D9}" type="datetimeFigureOut">
              <a:rPr lang="zh-CN" altLang="en-US" smtClean="0"/>
              <a:t>2023/3/20</a:t>
            </a:fld>
            <a:endParaRPr lang="zh-CN" altLang="en-US"/>
          </a:p>
        </p:txBody>
      </p:sp>
      <p:sp>
        <p:nvSpPr>
          <p:cNvPr id="6" name="Footer Placeholder 5">
            <a:extLst>
              <a:ext uri="{FF2B5EF4-FFF2-40B4-BE49-F238E27FC236}">
                <a16:creationId xmlns:a16="http://schemas.microsoft.com/office/drawing/2014/main" id="{2C46D82F-FB0D-E1A3-5187-9B654868C7B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01BE910F-B430-14AB-738C-808212C3F6ED}"/>
              </a:ext>
            </a:extLst>
          </p:cNvPr>
          <p:cNvSpPr>
            <a:spLocks noGrp="1"/>
          </p:cNvSpPr>
          <p:nvPr>
            <p:ph type="sldNum" sz="quarter" idx="12"/>
          </p:nvPr>
        </p:nvSpPr>
        <p:spPr/>
        <p:txBody>
          <a:body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4268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B3424-523B-EF7B-3B9F-5998B3E787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D0CDEFD-CD61-D8E5-7BFB-A661D1E8EF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E1B0E46E-35D8-F18C-9986-7187C74C3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121C7-5AE4-4A44-94CF-048143C9C6D9}" type="datetimeFigureOut">
              <a:rPr lang="zh-CN" altLang="en-US" smtClean="0"/>
              <a:t>2023/3/20</a:t>
            </a:fld>
            <a:endParaRPr lang="zh-CN" altLang="en-US"/>
          </a:p>
        </p:txBody>
      </p:sp>
      <p:sp>
        <p:nvSpPr>
          <p:cNvPr id="5" name="Footer Placeholder 4">
            <a:extLst>
              <a:ext uri="{FF2B5EF4-FFF2-40B4-BE49-F238E27FC236}">
                <a16:creationId xmlns:a16="http://schemas.microsoft.com/office/drawing/2014/main" id="{568CCA03-BE78-B806-E19D-54B204E005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55F27A34-4E1D-8C0E-C804-C86796FAE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C8BB6-75F1-4C7C-ACD3-1B3C5EEB3587}" type="slidenum">
              <a:rPr lang="zh-CN" altLang="en-US" smtClean="0"/>
              <a:t>‹#›</a:t>
            </a:fld>
            <a:endParaRPr lang="zh-CN" altLang="en-US"/>
          </a:p>
        </p:txBody>
      </p:sp>
    </p:spTree>
    <p:extLst>
      <p:ext uri="{BB962C8B-B14F-4D97-AF65-F5344CB8AC3E}">
        <p14:creationId xmlns:p14="http://schemas.microsoft.com/office/powerpoint/2010/main" val="57923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24191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7"/>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0859094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Lst>
  <p:transition>
    <p:fade/>
  </p:transition>
  <p:txStyles>
    <p:titleStyle>
      <a:lvl1pPr algn="ctr" defTabSz="932742" rtl="0" eaLnBrk="1" latinLnBrk="0" hangingPunct="1">
        <a:lnSpc>
          <a:spcPct val="100000"/>
        </a:lnSpc>
        <a:spcBef>
          <a:spcPct val="0"/>
        </a:spcBef>
        <a:buNone/>
        <a:defRPr lang="en-US" sz="32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0" marR="0" indent="0" algn="l" defTabSz="932742" rtl="0" eaLnBrk="1" fontAlgn="auto" latinLnBrk="0" hangingPunct="1">
        <a:lnSpc>
          <a:spcPct val="100000"/>
        </a:lnSpc>
        <a:spcBef>
          <a:spcPct val="20000"/>
        </a:spcBef>
        <a:spcAft>
          <a:spcPts val="60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100000"/>
        </a:lnSpc>
        <a:spcBef>
          <a:spcPct val="20000"/>
        </a:spcBef>
        <a:spcAft>
          <a:spcPts val="6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sz="1400" kern="1200" cap="all" spc="100" baseline="0">
          <a:solidFill>
            <a:schemeClr val="accent1">
              <a:lumMod val="60000"/>
              <a:lumOff val="40000"/>
            </a:schemeClr>
          </a:solidFill>
          <a:latin typeface="+mj-lt"/>
          <a:ea typeface="+mn-ea"/>
          <a:cs typeface="+mn-cs"/>
        </a:defRPr>
      </a:lvl4pPr>
      <a:lvl5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0" indent="0" algn="l" defTabSz="932742" rtl="0" eaLnBrk="1" latinLnBrk="0" hangingPunct="1">
        <a:spcBef>
          <a:spcPts val="0"/>
        </a:spcBef>
        <a:spcAft>
          <a:spcPts val="600"/>
        </a:spcAft>
        <a:buFont typeface="Arial" pitchFamily="34" charset="0"/>
        <a:buNone/>
        <a:defRPr sz="1400" b="1" kern="1200">
          <a:solidFill>
            <a:schemeClr val="tx1"/>
          </a:solidFill>
          <a:latin typeface="+mn-lt"/>
          <a:ea typeface="+mn-ea"/>
          <a:cs typeface="+mn-cs"/>
        </a:defRPr>
      </a:lvl6pPr>
      <a:lvl7pPr marL="0" indent="0" algn="l" defTabSz="932742" rtl="0" eaLnBrk="1" latinLnBrk="0" hangingPunct="1">
        <a:spcBef>
          <a:spcPts val="0"/>
        </a:spcBef>
        <a:spcAft>
          <a:spcPts val="600"/>
        </a:spcAft>
        <a:buFont typeface="Arial" pitchFamily="34" charset="0"/>
        <a:buNone/>
        <a:defRPr sz="1400" kern="1200">
          <a:solidFill>
            <a:schemeClr val="accent1">
              <a:lumMod val="60000"/>
              <a:lumOff val="40000"/>
            </a:schemeClr>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orient="horz" pos="903">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17"/>
          <a:srcRect l="762"/>
          <a:stretch/>
        </p:blipFill>
        <p:spPr>
          <a:xfrm rot="5400000">
            <a:off x="9464500" y="2843773"/>
            <a:ext cx="6858000" cy="1170455"/>
          </a:xfrm>
          <a:prstGeom prst="rect">
            <a:avLst/>
          </a:prstGeom>
        </p:spPr>
      </p:pic>
      <p:sp>
        <p:nvSpPr>
          <p:cNvPr id="5" name="Footer Placeholder 2">
            <a:extLst>
              <a:ext uri="{FF2B5EF4-FFF2-40B4-BE49-F238E27FC236}">
                <a16:creationId xmlns:a16="http://schemas.microsoft.com/office/drawing/2014/main" id="{0453F453-1A3F-4CC4-84B7-ECD03B42904D}"/>
              </a:ext>
            </a:extLst>
          </p:cNvPr>
          <p:cNvSpPr txBox="1">
            <a:spLocks/>
          </p:cNvSpPr>
          <p:nvPr userDrawn="1"/>
        </p:nvSpPr>
        <p:spPr>
          <a:xfrm>
            <a:off x="3392565" y="7081358"/>
            <a:ext cx="5279136" cy="138499"/>
          </a:xfrm>
          <a:prstGeom prst="rect">
            <a:avLst/>
          </a:prstGeom>
          <a:noFill/>
        </p:spPr>
        <p:txBody>
          <a:bodyPr wrap="square" lIns="0" tIns="0" rIns="0" bIns="0" rtlCol="0" anchor="ctr">
            <a:spAutoFit/>
          </a:bodyPr>
          <a:lstStyle>
            <a:defPPr>
              <a:defRPr lang="en-US"/>
            </a:defPPr>
            <a:lvl1pPr algn="ctr">
              <a:defRPr sz="1200">
                <a:gradFill>
                  <a:gsLst>
                    <a:gs pos="2917">
                      <a:schemeClr val="tx1">
                        <a:alpha val="25000"/>
                      </a:schemeClr>
                    </a:gs>
                    <a:gs pos="30000">
                      <a:schemeClr val="tx1">
                        <a:alpha val="25000"/>
                      </a:schemeClr>
                    </a:gs>
                  </a:gsLst>
                  <a:lin ang="5400000" scaled="0"/>
                </a:gradFill>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a:t>MICROSOFT CONFIDENTIAL – NON-DISCLOSURE AGREEMENT REQUIRED</a:t>
            </a:r>
          </a:p>
        </p:txBody>
      </p:sp>
    </p:spTree>
    <p:extLst>
      <p:ext uri="{BB962C8B-B14F-4D97-AF65-F5344CB8AC3E}">
        <p14:creationId xmlns:p14="http://schemas.microsoft.com/office/powerpoint/2010/main" val="330774352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0" r:id="rId14"/>
    <p:sldLayoutId id="2147483681" r:id="rId15"/>
  </p:sldLayoutIdLst>
  <p:transition>
    <p:fade/>
  </p:transition>
  <p:hf sldNum="0" hdr="0" dt="0"/>
  <p:txStyles>
    <p:title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800"/>
        </a:spcBef>
        <a:spcAft>
          <a:spcPts val="0"/>
        </a:spcAft>
        <a:buClrTx/>
        <a:buSzPct val="90000"/>
        <a:buFont typeface="Wingdings" panose="05000000000000000000" pitchFamily="2" charset="2"/>
        <a:buNone/>
        <a:tabLst/>
        <a:defRPr sz="2400" kern="1200" spc="0" baseline="0">
          <a:solidFill>
            <a:schemeClr val="accent1">
              <a:lumMod val="60000"/>
              <a:lumOff val="40000"/>
            </a:schemeClr>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sz="1200" kern="0" cap="all" spc="100" baseline="0">
          <a:solidFill>
            <a:schemeClr val="accent1">
              <a:lumMod val="60000"/>
              <a:lumOff val="40000"/>
            </a:schemeClr>
          </a:solidFill>
          <a:latin typeface="+mn-lt"/>
          <a:ea typeface="+mn-ea"/>
          <a:cs typeface="+mn-cs"/>
        </a:defRPr>
      </a:lvl4pPr>
      <a:lvl5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1.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53.svg"/></Relationships>
</file>

<file path=ppt/slides/_rels/slide15.xml.rels><?xml version="1.0" encoding="UTF-8" standalone="yes"?>
<Relationships xmlns="http://schemas.openxmlformats.org/package/2006/relationships"><Relationship Id="rId13" Type="http://schemas.openxmlformats.org/officeDocument/2006/relationships/image" Target="../media/image65.png"/><Relationship Id="rId18" Type="http://schemas.openxmlformats.org/officeDocument/2006/relationships/image" Target="../media/image70.svg"/><Relationship Id="rId26" Type="http://schemas.openxmlformats.org/officeDocument/2006/relationships/image" Target="../media/image78.svg"/><Relationship Id="rId39" Type="http://schemas.openxmlformats.org/officeDocument/2006/relationships/image" Target="../media/image87.png"/><Relationship Id="rId21" Type="http://schemas.openxmlformats.org/officeDocument/2006/relationships/image" Target="../media/image73.png"/><Relationship Id="rId34" Type="http://schemas.openxmlformats.org/officeDocument/2006/relationships/image" Target="../media/image86.svg"/><Relationship Id="rId42" Type="http://schemas.openxmlformats.org/officeDocument/2006/relationships/image" Target="../media/image90.svg"/><Relationship Id="rId47" Type="http://schemas.openxmlformats.org/officeDocument/2006/relationships/image" Target="../media/image94.png"/><Relationship Id="rId7" Type="http://schemas.openxmlformats.org/officeDocument/2006/relationships/image" Target="../media/image59.png"/><Relationship Id="rId2" Type="http://schemas.openxmlformats.org/officeDocument/2006/relationships/image" Target="../media/image54.png"/><Relationship Id="rId16" Type="http://schemas.openxmlformats.org/officeDocument/2006/relationships/image" Target="../media/image68.svg"/><Relationship Id="rId29" Type="http://schemas.openxmlformats.org/officeDocument/2006/relationships/image" Target="../media/image81.png"/><Relationship Id="rId1" Type="http://schemas.openxmlformats.org/officeDocument/2006/relationships/slideLayout" Target="../slideLayouts/slideLayout29.xml"/><Relationship Id="rId6" Type="http://schemas.openxmlformats.org/officeDocument/2006/relationships/image" Target="../media/image58.svg"/><Relationship Id="rId11" Type="http://schemas.openxmlformats.org/officeDocument/2006/relationships/image" Target="../media/image63.png"/><Relationship Id="rId24" Type="http://schemas.openxmlformats.org/officeDocument/2006/relationships/image" Target="../media/image76.svg"/><Relationship Id="rId32" Type="http://schemas.openxmlformats.org/officeDocument/2006/relationships/image" Target="../media/image84.svg"/><Relationship Id="rId37" Type="http://schemas.openxmlformats.org/officeDocument/2006/relationships/image" Target="../media/image16.png"/><Relationship Id="rId40" Type="http://schemas.openxmlformats.org/officeDocument/2006/relationships/image" Target="../media/image88.svg"/><Relationship Id="rId45" Type="http://schemas.openxmlformats.org/officeDocument/2006/relationships/image" Target="../media/image5.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svg"/><Relationship Id="rId36" Type="http://schemas.openxmlformats.org/officeDocument/2006/relationships/image" Target="../media/image49.svg"/><Relationship Id="rId10" Type="http://schemas.openxmlformats.org/officeDocument/2006/relationships/image" Target="../media/image62.svg"/><Relationship Id="rId19" Type="http://schemas.openxmlformats.org/officeDocument/2006/relationships/image" Target="../media/image71.png"/><Relationship Id="rId31" Type="http://schemas.openxmlformats.org/officeDocument/2006/relationships/image" Target="../media/image83.png"/><Relationship Id="rId44" Type="http://schemas.openxmlformats.org/officeDocument/2006/relationships/image" Target="../media/image9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 Id="rId22" Type="http://schemas.openxmlformats.org/officeDocument/2006/relationships/image" Target="../media/image74.svg"/><Relationship Id="rId27" Type="http://schemas.openxmlformats.org/officeDocument/2006/relationships/image" Target="../media/image79.png"/><Relationship Id="rId30" Type="http://schemas.openxmlformats.org/officeDocument/2006/relationships/image" Target="../media/image82.svg"/><Relationship Id="rId35" Type="http://schemas.openxmlformats.org/officeDocument/2006/relationships/image" Target="../media/image48.png"/><Relationship Id="rId43" Type="http://schemas.openxmlformats.org/officeDocument/2006/relationships/image" Target="../media/image91.png"/><Relationship Id="rId48" Type="http://schemas.openxmlformats.org/officeDocument/2006/relationships/image" Target="../media/image95.svg"/><Relationship Id="rId8" Type="http://schemas.openxmlformats.org/officeDocument/2006/relationships/image" Target="../media/image60.svg"/><Relationship Id="rId3" Type="http://schemas.openxmlformats.org/officeDocument/2006/relationships/image" Target="../media/image55.png"/><Relationship Id="rId12" Type="http://schemas.openxmlformats.org/officeDocument/2006/relationships/image" Target="../media/image64.sv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17.svg"/><Relationship Id="rId46" Type="http://schemas.openxmlformats.org/officeDocument/2006/relationships/image" Target="../media/image93.svg"/><Relationship Id="rId20" Type="http://schemas.openxmlformats.org/officeDocument/2006/relationships/image" Target="../media/image72.svg"/><Relationship Id="rId41" Type="http://schemas.openxmlformats.org/officeDocument/2006/relationships/image" Target="../media/image89.png"/></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0.png"/><Relationship Id="rId21" Type="http://schemas.openxmlformats.org/officeDocument/2006/relationships/image" Target="../media/image23.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4.svg"/><Relationship Id="rId38" Type="http://schemas.openxmlformats.org/officeDocument/2006/relationships/image" Target="../media/image3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32" Type="http://schemas.openxmlformats.org/officeDocument/2006/relationships/image" Target="../media/image33.png"/><Relationship Id="rId37" Type="http://schemas.openxmlformats.org/officeDocument/2006/relationships/image" Target="../media/image38.jpg"/><Relationship Id="rId40" Type="http://schemas.openxmlformats.org/officeDocument/2006/relationships/image" Target="../media/image41.svg"/><Relationship Id="rId5" Type="http://schemas.openxmlformats.org/officeDocument/2006/relationships/image" Target="../media/image7.png"/><Relationship Id="rId15" Type="http://schemas.openxmlformats.org/officeDocument/2006/relationships/image" Target="../media/image17.sv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7.png"/><Relationship Id="rId10" Type="http://schemas.openxmlformats.org/officeDocument/2006/relationships/image" Target="../media/image12.svg"/><Relationship Id="rId19" Type="http://schemas.openxmlformats.org/officeDocument/2006/relationships/image" Target="../media/image21.svg"/><Relationship Id="rId31" Type="http://schemas.openxmlformats.org/officeDocument/2006/relationships/image" Target="../media/image32.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svg"/><Relationship Id="rId27" Type="http://schemas.openxmlformats.org/officeDocument/2006/relationships/image" Target="../media/image29.png"/><Relationship Id="rId30" Type="http://schemas.microsoft.com/office/2007/relationships/hdphoto" Target="../media/hdphoto1.wdp"/><Relationship Id="rId35" Type="http://schemas.openxmlformats.org/officeDocument/2006/relationships/image" Target="../media/image36.svg"/><Relationship Id="rId8" Type="http://schemas.openxmlformats.org/officeDocument/2006/relationships/image" Target="../media/image10.sv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83DD-5B68-486B-A18E-C5D7D0027CDD}"/>
              </a:ext>
            </a:extLst>
          </p:cNvPr>
          <p:cNvSpPr>
            <a:spLocks noGrp="1"/>
          </p:cNvSpPr>
          <p:nvPr>
            <p:ph type="title"/>
          </p:nvPr>
        </p:nvSpPr>
        <p:spPr>
          <a:xfrm>
            <a:off x="628931" y="3213556"/>
            <a:ext cx="4923774" cy="430887"/>
          </a:xfrm>
        </p:spPr>
        <p:txBody>
          <a:bodyPr/>
          <a:lstStyle/>
          <a:p>
            <a:r>
              <a:rPr lang="zh-CN" altLang="en-US" sz="2800" dirty="0"/>
              <a:t>构建云上</a:t>
            </a:r>
            <a:r>
              <a:rPr lang="en-US" altLang="zh-CN" sz="2800" dirty="0" err="1"/>
              <a:t>ChatGPT</a:t>
            </a:r>
            <a:r>
              <a:rPr lang="zh-CN" altLang="en-US" sz="2800" dirty="0"/>
              <a:t>智能应用</a:t>
            </a:r>
            <a:endParaRPr lang="en-US" sz="2800" dirty="0"/>
          </a:p>
        </p:txBody>
      </p:sp>
    </p:spTree>
    <p:extLst>
      <p:ext uri="{BB962C8B-B14F-4D97-AF65-F5344CB8AC3E}">
        <p14:creationId xmlns:p14="http://schemas.microsoft.com/office/powerpoint/2010/main" val="379419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9">
            <a:extLst>
              <a:ext uri="{FF2B5EF4-FFF2-40B4-BE49-F238E27FC236}">
                <a16:creationId xmlns:a16="http://schemas.microsoft.com/office/drawing/2014/main" id="{ACC56993-1A7C-9F97-D47F-6F5D529AB24B}"/>
              </a:ext>
            </a:extLst>
          </p:cNvPr>
          <p:cNvSpPr txBox="1">
            <a:spLocks/>
          </p:cNvSpPr>
          <p:nvPr/>
        </p:nvSpPr>
        <p:spPr>
          <a:xfrm>
            <a:off x="575159" y="353059"/>
            <a:ext cx="11017250" cy="554038"/>
          </a:xfrm>
          <a:prstGeom prst="rect">
            <a:avLst/>
          </a:prstGeom>
        </p:spPr>
        <p:txBody>
          <a:bodyPr vert="horz" wrap="square" lIns="0" tIns="0" rIns="0" bIns="0" rtlCol="0" anchor="t">
            <a:spAutoFit/>
          </a:bodyPr>
          <a:lstStyle>
            <a:lvl1pPr algn="l" defTabSz="932563" rtl="0" eaLnBrk="1" latinLnBrk="0" hangingPunct="1">
              <a:lnSpc>
                <a:spcPct val="100000"/>
              </a:lnSpc>
              <a:spcBef>
                <a:spcPct val="0"/>
              </a:spcBef>
              <a:buNone/>
              <a:defRPr lang="en-US" sz="3529"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t>Azure App Service</a:t>
            </a:r>
            <a:r>
              <a:rPr lang="zh-CN" altLang="en-US"/>
              <a:t>常见应用场景</a:t>
            </a:r>
            <a:endParaRPr lang="en-US"/>
          </a:p>
        </p:txBody>
      </p:sp>
      <p:graphicFrame>
        <p:nvGraphicFramePr>
          <p:cNvPr id="25" name="Table 7">
            <a:extLst>
              <a:ext uri="{FF2B5EF4-FFF2-40B4-BE49-F238E27FC236}">
                <a16:creationId xmlns:a16="http://schemas.microsoft.com/office/drawing/2014/main" id="{6A281DC8-B877-2649-7C6F-BE8CD76CE506}"/>
              </a:ext>
            </a:extLst>
          </p:cNvPr>
          <p:cNvGraphicFramePr>
            <a:graphicFrameLocks noGrp="1"/>
          </p:cNvGraphicFramePr>
          <p:nvPr/>
        </p:nvGraphicFramePr>
        <p:xfrm>
          <a:off x="815772" y="1385706"/>
          <a:ext cx="10776637" cy="4695779"/>
        </p:xfrm>
        <a:graphic>
          <a:graphicData uri="http://schemas.openxmlformats.org/drawingml/2006/table">
            <a:tbl>
              <a:tblPr firstRow="1" bandRow="1"/>
              <a:tblGrid>
                <a:gridCol w="3324975">
                  <a:extLst>
                    <a:ext uri="{9D8B030D-6E8A-4147-A177-3AD203B41FA5}">
                      <a16:colId xmlns:a16="http://schemas.microsoft.com/office/drawing/2014/main" val="264808041"/>
                    </a:ext>
                  </a:extLst>
                </a:gridCol>
                <a:gridCol w="7451662">
                  <a:extLst>
                    <a:ext uri="{9D8B030D-6E8A-4147-A177-3AD203B41FA5}">
                      <a16:colId xmlns:a16="http://schemas.microsoft.com/office/drawing/2014/main" val="3685880483"/>
                    </a:ext>
                  </a:extLst>
                </a:gridCol>
              </a:tblGrid>
              <a:tr h="557373">
                <a:tc>
                  <a:txBody>
                    <a:bodyPr/>
                    <a:lstStyle>
                      <a:lvl1pPr marL="0" algn="l" defTabSz="932563" rtl="0" eaLnBrk="1" latinLnBrk="0" hangingPunct="1">
                        <a:defRPr sz="1800" b="1" kern="1200">
                          <a:solidFill>
                            <a:schemeClr val="tx1"/>
                          </a:solidFill>
                          <a:latin typeface="Segoe UI"/>
                        </a:defRPr>
                      </a:lvl1pPr>
                      <a:lvl2pPr marL="466282" algn="l" defTabSz="932563" rtl="0" eaLnBrk="1" latinLnBrk="0" hangingPunct="1">
                        <a:defRPr sz="1800" b="1" kern="1200">
                          <a:solidFill>
                            <a:schemeClr val="tx1"/>
                          </a:solidFill>
                          <a:latin typeface="Segoe UI"/>
                        </a:defRPr>
                      </a:lvl2pPr>
                      <a:lvl3pPr marL="932563" algn="l" defTabSz="932563" rtl="0" eaLnBrk="1" latinLnBrk="0" hangingPunct="1">
                        <a:defRPr sz="1800" b="1" kern="1200">
                          <a:solidFill>
                            <a:schemeClr val="tx1"/>
                          </a:solidFill>
                          <a:latin typeface="Segoe UI"/>
                        </a:defRPr>
                      </a:lvl3pPr>
                      <a:lvl4pPr marL="1398844" algn="l" defTabSz="932563" rtl="0" eaLnBrk="1" latinLnBrk="0" hangingPunct="1">
                        <a:defRPr sz="1800" b="1" kern="1200">
                          <a:solidFill>
                            <a:schemeClr val="tx1"/>
                          </a:solidFill>
                          <a:latin typeface="Segoe UI"/>
                        </a:defRPr>
                      </a:lvl4pPr>
                      <a:lvl5pPr marL="1865126" algn="l" defTabSz="932563" rtl="0" eaLnBrk="1" latinLnBrk="0" hangingPunct="1">
                        <a:defRPr sz="1800" b="1" kern="1200">
                          <a:solidFill>
                            <a:schemeClr val="tx1"/>
                          </a:solidFill>
                          <a:latin typeface="Segoe UI"/>
                        </a:defRPr>
                      </a:lvl5pPr>
                      <a:lvl6pPr marL="2331408" algn="l" defTabSz="932563" rtl="0" eaLnBrk="1" latinLnBrk="0" hangingPunct="1">
                        <a:defRPr sz="1800" b="1" kern="1200">
                          <a:solidFill>
                            <a:schemeClr val="tx1"/>
                          </a:solidFill>
                          <a:latin typeface="Segoe UI"/>
                        </a:defRPr>
                      </a:lvl6pPr>
                      <a:lvl7pPr marL="2797689" algn="l" defTabSz="932563" rtl="0" eaLnBrk="1" latinLnBrk="0" hangingPunct="1">
                        <a:defRPr sz="1800" b="1" kern="1200">
                          <a:solidFill>
                            <a:schemeClr val="tx1"/>
                          </a:solidFill>
                          <a:latin typeface="Segoe UI"/>
                        </a:defRPr>
                      </a:lvl7pPr>
                      <a:lvl8pPr marL="3263970" algn="l" defTabSz="932563" rtl="0" eaLnBrk="1" latinLnBrk="0" hangingPunct="1">
                        <a:defRPr sz="1800" b="1" kern="1200">
                          <a:solidFill>
                            <a:schemeClr val="tx1"/>
                          </a:solidFill>
                          <a:latin typeface="Segoe UI"/>
                        </a:defRPr>
                      </a:lvl8pPr>
                      <a:lvl9pPr marL="3730252" algn="l" defTabSz="932563" rtl="0" eaLnBrk="1" latinLnBrk="0" hangingPunct="1">
                        <a:defRPr sz="1800" b="1" kern="1200">
                          <a:solidFill>
                            <a:schemeClr val="tx1"/>
                          </a:solidFill>
                          <a:latin typeface="Segoe UI"/>
                        </a:defRPr>
                      </a:lvl9pPr>
                    </a:lstStyle>
                    <a:p>
                      <a:r>
                        <a:rPr lang="zh-CN" altLang="en-US" sz="1600">
                          <a:solidFill>
                            <a:schemeClr val="tx1"/>
                          </a:solidFill>
                        </a:rPr>
                        <a:t>场景</a:t>
                      </a:r>
                    </a:p>
                  </a:txBody>
                  <a:tcPr anchor="ctr">
                    <a:lnL>
                      <a:noFill/>
                    </a:lnL>
                    <a:lnR>
                      <a:noFill/>
                    </a:lnR>
                    <a:lnT w="12700" cmpd="sng">
                      <a:solidFill>
                        <a:srgbClr val="D2D2D2"/>
                      </a:solidFill>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563" rtl="0" eaLnBrk="1" latinLnBrk="0" hangingPunct="1">
                        <a:defRPr sz="1800" b="1" kern="1200">
                          <a:solidFill>
                            <a:schemeClr val="tx1"/>
                          </a:solidFill>
                          <a:latin typeface="Segoe UI"/>
                        </a:defRPr>
                      </a:lvl1pPr>
                      <a:lvl2pPr marL="466282" algn="l" defTabSz="932563" rtl="0" eaLnBrk="1" latinLnBrk="0" hangingPunct="1">
                        <a:defRPr sz="1800" b="1" kern="1200">
                          <a:solidFill>
                            <a:schemeClr val="tx1"/>
                          </a:solidFill>
                          <a:latin typeface="Segoe UI"/>
                        </a:defRPr>
                      </a:lvl2pPr>
                      <a:lvl3pPr marL="932563" algn="l" defTabSz="932563" rtl="0" eaLnBrk="1" latinLnBrk="0" hangingPunct="1">
                        <a:defRPr sz="1800" b="1" kern="1200">
                          <a:solidFill>
                            <a:schemeClr val="tx1"/>
                          </a:solidFill>
                          <a:latin typeface="Segoe UI"/>
                        </a:defRPr>
                      </a:lvl3pPr>
                      <a:lvl4pPr marL="1398844" algn="l" defTabSz="932563" rtl="0" eaLnBrk="1" latinLnBrk="0" hangingPunct="1">
                        <a:defRPr sz="1800" b="1" kern="1200">
                          <a:solidFill>
                            <a:schemeClr val="tx1"/>
                          </a:solidFill>
                          <a:latin typeface="Segoe UI"/>
                        </a:defRPr>
                      </a:lvl4pPr>
                      <a:lvl5pPr marL="1865126" algn="l" defTabSz="932563" rtl="0" eaLnBrk="1" latinLnBrk="0" hangingPunct="1">
                        <a:defRPr sz="1800" b="1" kern="1200">
                          <a:solidFill>
                            <a:schemeClr val="tx1"/>
                          </a:solidFill>
                          <a:latin typeface="Segoe UI"/>
                        </a:defRPr>
                      </a:lvl5pPr>
                      <a:lvl6pPr marL="2331408" algn="l" defTabSz="932563" rtl="0" eaLnBrk="1" latinLnBrk="0" hangingPunct="1">
                        <a:defRPr sz="1800" b="1" kern="1200">
                          <a:solidFill>
                            <a:schemeClr val="tx1"/>
                          </a:solidFill>
                          <a:latin typeface="Segoe UI"/>
                        </a:defRPr>
                      </a:lvl6pPr>
                      <a:lvl7pPr marL="2797689" algn="l" defTabSz="932563" rtl="0" eaLnBrk="1" latinLnBrk="0" hangingPunct="1">
                        <a:defRPr sz="1800" b="1" kern="1200">
                          <a:solidFill>
                            <a:schemeClr val="tx1"/>
                          </a:solidFill>
                          <a:latin typeface="Segoe UI"/>
                        </a:defRPr>
                      </a:lvl7pPr>
                      <a:lvl8pPr marL="3263970" algn="l" defTabSz="932563" rtl="0" eaLnBrk="1" latinLnBrk="0" hangingPunct="1">
                        <a:defRPr sz="1800" b="1" kern="1200">
                          <a:solidFill>
                            <a:schemeClr val="tx1"/>
                          </a:solidFill>
                          <a:latin typeface="Segoe UI"/>
                        </a:defRPr>
                      </a:lvl8pPr>
                      <a:lvl9pPr marL="3730252" algn="l" defTabSz="932563" rtl="0" eaLnBrk="1" latinLnBrk="0" hangingPunct="1">
                        <a:defRPr sz="1800" b="1" kern="1200">
                          <a:solidFill>
                            <a:schemeClr val="tx1"/>
                          </a:solidFill>
                          <a:latin typeface="Segoe UI"/>
                        </a:defRPr>
                      </a:lvl9pPr>
                    </a:lstStyle>
                    <a:p>
                      <a:pPr marL="0" marR="0" lvl="0" indent="0" algn="l" defTabSz="914192" rtl="0" eaLnBrk="1" fontAlgn="auto" latinLnBrk="0" hangingPunct="1">
                        <a:lnSpc>
                          <a:spcPct val="100000"/>
                        </a:lnSpc>
                        <a:spcBef>
                          <a:spcPts val="0"/>
                        </a:spcBef>
                        <a:spcAft>
                          <a:spcPts val="0"/>
                        </a:spcAft>
                        <a:buClrTx/>
                        <a:buSzTx/>
                        <a:buFontTx/>
                        <a:buNone/>
                        <a:tabLst/>
                        <a:defRPr/>
                      </a:pPr>
                      <a:r>
                        <a:rPr lang="zh-CN" altLang="en-US" sz="1600">
                          <a:solidFill>
                            <a:schemeClr val="tx1"/>
                          </a:solidFill>
                          <a:effectLst/>
                        </a:rPr>
                        <a:t>方案</a:t>
                      </a:r>
                      <a:endParaRPr lang="en-US" altLang="zh-CN" sz="1600">
                        <a:solidFill>
                          <a:schemeClr val="tx1"/>
                        </a:solidFill>
                        <a:effectLst/>
                      </a:endParaRPr>
                    </a:p>
                  </a:txBody>
                  <a:tcPr anchor="ctr">
                    <a:lnL>
                      <a:noFill/>
                    </a:lnL>
                    <a:lnR>
                      <a:noFill/>
                    </a:lnR>
                    <a:lnT w="12700" cmpd="sng">
                      <a:solidFill>
                        <a:srgbClr val="D2D2D2"/>
                      </a:solidFill>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972039"/>
                  </a:ext>
                </a:extLst>
              </a:tr>
              <a:tr h="672718">
                <a:tc>
                  <a:txBody>
                    <a:bodyPr/>
                    <a:lstStyle/>
                    <a:p>
                      <a:pPr algn="l" fontAlgn="t"/>
                      <a:r>
                        <a:rPr lang="zh-CN" altLang="en-US" sz="1400" b="1"/>
                        <a:t>搜索和发现</a:t>
                      </a:r>
                      <a:endParaRPr lang="en-US" sz="1400" b="1">
                        <a:effectLst/>
                      </a:endParaRPr>
                    </a:p>
                  </a:txBody>
                  <a:tcPr anchor="ctr">
                    <a:lnL>
                      <a:noFill/>
                    </a:lnL>
                    <a:lnR>
                      <a:noFill/>
                    </a:lnR>
                    <a:lnT w="12700" cmpd="sng">
                      <a:solidFill>
                        <a:srgbClr val="D2D2D2"/>
                      </a:solidFill>
                    </a:lnT>
                    <a:lnB>
                      <a:noFill/>
                    </a:lnB>
                    <a:lnTlToBr w="12700" cmpd="sng">
                      <a:noFill/>
                      <a:prstDash val="solid"/>
                    </a:lnTlToBr>
                    <a:lnBlToTr w="12700" cmpd="sng">
                      <a:noFill/>
                      <a:prstDash val="solid"/>
                    </a:lnBlToTr>
                    <a:solidFill>
                      <a:srgbClr val="D2D2D2">
                        <a:alpha val="20000"/>
                      </a:srgbClr>
                    </a:solidFill>
                  </a:tcPr>
                </a:tc>
                <a:tc>
                  <a:txBody>
                    <a:bodyPr/>
                    <a:lstStyle/>
                    <a:p>
                      <a:pPr algn="l" fontAlgn="t"/>
                      <a:r>
                        <a:rPr lang="zh-CN" altLang="en-US" sz="1400">
                          <a:solidFill>
                            <a:schemeClr val="tx1"/>
                          </a:solidFill>
                          <a:effectLst/>
                        </a:rPr>
                        <a:t>通过 </a:t>
                      </a:r>
                      <a:r>
                        <a:rPr lang="en-US" altLang="zh-CN" sz="1400">
                          <a:solidFill>
                            <a:schemeClr val="tx1"/>
                          </a:solidFill>
                          <a:effectLst/>
                        </a:rPr>
                        <a:t>Azure </a:t>
                      </a:r>
                      <a:r>
                        <a:rPr lang="zh-CN" altLang="en-US" sz="1400">
                          <a:solidFill>
                            <a:schemeClr val="tx1"/>
                          </a:solidFill>
                          <a:effectLst/>
                        </a:rPr>
                        <a:t>应用服务 </a:t>
                      </a:r>
                      <a:r>
                        <a:rPr lang="en-US" altLang="zh-CN" sz="1400">
                          <a:solidFill>
                            <a:schemeClr val="tx1"/>
                          </a:solidFill>
                          <a:effectLst/>
                        </a:rPr>
                        <a:t>+ </a:t>
                      </a:r>
                      <a:r>
                        <a:rPr lang="zh-CN" altLang="en-US" sz="1400">
                          <a:solidFill>
                            <a:schemeClr val="tx1"/>
                          </a:solidFill>
                          <a:effectLst/>
                        </a:rPr>
                        <a:t>知识挖掘，可以更轻松地将有用的搜索功能直接构建到 </a:t>
                      </a:r>
                      <a:r>
                        <a:rPr lang="en-US" altLang="zh-CN" sz="1400">
                          <a:solidFill>
                            <a:schemeClr val="tx1"/>
                          </a:solidFill>
                          <a:effectLst/>
                        </a:rPr>
                        <a:t>Web </a:t>
                      </a:r>
                      <a:r>
                        <a:rPr lang="zh-CN" altLang="en-US" sz="1400">
                          <a:solidFill>
                            <a:schemeClr val="tx1"/>
                          </a:solidFill>
                          <a:effectLst/>
                        </a:rPr>
                        <a:t>应用中。</a:t>
                      </a:r>
                      <a:endParaRPr lang="en-US" altLang="zh-CN" sz="1400">
                        <a:solidFill>
                          <a:schemeClr val="tx1"/>
                        </a:solidFill>
                        <a:effectLst/>
                      </a:endParaRPr>
                    </a:p>
                  </a:txBody>
                  <a:tcPr anchor="ctr">
                    <a:lnL>
                      <a:noFill/>
                    </a:lnL>
                    <a:lnR>
                      <a:noFill/>
                    </a:lnR>
                    <a:lnT w="12700" cmpd="sng">
                      <a:solidFill>
                        <a:srgbClr val="D2D2D2"/>
                      </a:solidFill>
                    </a:lnT>
                    <a:lnB>
                      <a:noFill/>
                    </a:lnB>
                    <a:lnTlToBr w="12700" cmpd="sng">
                      <a:noFill/>
                      <a:prstDash val="solid"/>
                    </a:lnTlToBr>
                    <a:lnBlToTr w="12700" cmpd="sng">
                      <a:noFill/>
                      <a:prstDash val="solid"/>
                    </a:lnBlToTr>
                    <a:solidFill>
                      <a:srgbClr val="D2D2D2">
                        <a:alpha val="20000"/>
                      </a:srgbClr>
                    </a:solidFill>
                  </a:tcPr>
                </a:tc>
                <a:extLst>
                  <a:ext uri="{0D108BD9-81ED-4DB2-BD59-A6C34878D82A}">
                    <a16:rowId xmlns:a16="http://schemas.microsoft.com/office/drawing/2014/main" val="4051709874"/>
                  </a:ext>
                </a:extLst>
              </a:tr>
              <a:tr h="824424">
                <a:tc>
                  <a:txBody>
                    <a:bodyPr/>
                    <a:lstStyle/>
                    <a:p>
                      <a:r>
                        <a:rPr lang="zh-CN" altLang="en-US" sz="1400" b="1"/>
                        <a:t>在世界任何地方以云速度交付应用</a:t>
                      </a:r>
                      <a:endParaRPr lang="zh-CN" altLang="en-US" sz="1400" b="1">
                        <a:effectLs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l" fontAlgn="t"/>
                      <a:r>
                        <a:rPr lang="en-US" altLang="zh-CN" sz="1400">
                          <a:solidFill>
                            <a:schemeClr val="tx1"/>
                          </a:solidFill>
                          <a:effectLst/>
                        </a:rPr>
                        <a:t>Azure App Service + Cosmos DB / Azure SQL </a:t>
                      </a:r>
                      <a:r>
                        <a:rPr lang="zh-CN" altLang="en-US" sz="1400">
                          <a:solidFill>
                            <a:schemeClr val="tx1"/>
                          </a:solidFill>
                          <a:effectLst/>
                        </a:rPr>
                        <a:t>通过完全托管的 </a:t>
                      </a:r>
                      <a:r>
                        <a:rPr lang="en-US" altLang="zh-CN" sz="1400">
                          <a:solidFill>
                            <a:schemeClr val="tx1"/>
                          </a:solidFill>
                          <a:effectLst/>
                        </a:rPr>
                        <a:t>SQL </a:t>
                      </a:r>
                      <a:r>
                        <a:rPr lang="zh-CN" altLang="en-US" sz="1400">
                          <a:solidFill>
                            <a:schemeClr val="tx1"/>
                          </a:solidFill>
                          <a:effectLst/>
                        </a:rPr>
                        <a:t>和 </a:t>
                      </a:r>
                      <a:r>
                        <a:rPr lang="en-US" altLang="zh-CN" sz="1400">
                          <a:solidFill>
                            <a:schemeClr val="tx1"/>
                          </a:solidFill>
                          <a:effectLst/>
                        </a:rPr>
                        <a:t>NoSQL </a:t>
                      </a:r>
                      <a:r>
                        <a:rPr lang="zh-CN" altLang="en-US" sz="1400">
                          <a:solidFill>
                            <a:schemeClr val="tx1"/>
                          </a:solidFill>
                          <a:effectLst/>
                        </a:rPr>
                        <a:t>数据库跨 </a:t>
                      </a:r>
                      <a:r>
                        <a:rPr lang="en-US" altLang="zh-CN" sz="1400">
                          <a:solidFill>
                            <a:schemeClr val="tx1"/>
                          </a:solidFill>
                          <a:effectLst/>
                        </a:rPr>
                        <a:t>Azure </a:t>
                      </a:r>
                      <a:r>
                        <a:rPr lang="zh-CN" altLang="en-US" sz="1400">
                          <a:solidFill>
                            <a:schemeClr val="tx1"/>
                          </a:solidFill>
                          <a:effectLst/>
                        </a:rPr>
                        <a:t>的地理区域提供低延迟、快响应的 </a:t>
                      </a:r>
                      <a:r>
                        <a:rPr lang="en-US" altLang="zh-CN" sz="1400">
                          <a:solidFill>
                            <a:schemeClr val="tx1"/>
                          </a:solidFill>
                          <a:effectLst/>
                        </a:rPr>
                        <a:t>Web </a:t>
                      </a:r>
                      <a:r>
                        <a:rPr lang="zh-CN" altLang="en-US" sz="1400">
                          <a:solidFill>
                            <a:schemeClr val="tx1"/>
                          </a:solidFill>
                          <a:effectLst/>
                        </a:rPr>
                        <a:t>应用。
</a:t>
                      </a:r>
                      <a:endParaRPr lang="en-US" altLang="zh-CN" sz="1400">
                        <a:solidFill>
                          <a:schemeClr val="tx1"/>
                        </a:solidFill>
                        <a:effectLst/>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14817326"/>
                  </a:ext>
                </a:extLst>
              </a:tr>
              <a:tr h="672718">
                <a:tc>
                  <a:txBody>
                    <a:bodyPr/>
                    <a:lstStyle/>
                    <a:p>
                      <a:pPr algn="l" fontAlgn="t"/>
                      <a:r>
                        <a:rPr lang="zh-CN" altLang="en-US" sz="1400" b="1"/>
                        <a:t>更快、更轻松地到达那里</a:t>
                      </a:r>
                      <a:endParaRPr lang="zh-CN" altLang="en-US" sz="1400" b="1">
                        <a:effectLst/>
                      </a:endParaRPr>
                    </a:p>
                  </a:txBody>
                  <a:tcPr anchor="ctr">
                    <a:lnL>
                      <a:noFill/>
                    </a:lnL>
                    <a:lnR>
                      <a:noFill/>
                    </a:lnR>
                    <a:lnT>
                      <a:noFill/>
                    </a:lnT>
                    <a:lnB>
                      <a:noFill/>
                    </a:lnB>
                    <a:lnTlToBr w="12700" cmpd="sng">
                      <a:noFill/>
                      <a:prstDash val="solid"/>
                    </a:lnTlToBr>
                    <a:lnBlToTr w="12700" cmpd="sng">
                      <a:noFill/>
                      <a:prstDash val="solid"/>
                    </a:lnBlToTr>
                    <a:solidFill>
                      <a:srgbClr val="D2D2D2">
                        <a:alpha val="20000"/>
                      </a:srgbClr>
                    </a:solidFill>
                  </a:tcPr>
                </a:tc>
                <a:tc>
                  <a:txBody>
                    <a:bodyPr/>
                    <a:lstStyle/>
                    <a:p>
                      <a:pPr algn="l" fontAlgn="t"/>
                      <a:r>
                        <a:rPr lang="en-US" altLang="zh-CN" sz="1400">
                          <a:solidFill>
                            <a:schemeClr val="tx1"/>
                          </a:solidFill>
                          <a:effectLst/>
                        </a:rPr>
                        <a:t>Azure </a:t>
                      </a:r>
                      <a:r>
                        <a:rPr lang="zh-CN" altLang="en-US" sz="1400">
                          <a:solidFill>
                            <a:schemeClr val="tx1"/>
                          </a:solidFill>
                          <a:effectLst/>
                        </a:rPr>
                        <a:t>应用服务 </a:t>
                      </a:r>
                      <a:r>
                        <a:rPr lang="en-US" altLang="zh-CN" sz="1400">
                          <a:solidFill>
                            <a:schemeClr val="tx1"/>
                          </a:solidFill>
                          <a:effectLst/>
                        </a:rPr>
                        <a:t>+ Azure </a:t>
                      </a:r>
                      <a:r>
                        <a:rPr lang="zh-CN" altLang="en-US" sz="1400">
                          <a:solidFill>
                            <a:schemeClr val="tx1"/>
                          </a:solidFill>
                          <a:effectLst/>
                        </a:rPr>
                        <a:t>地图为数据提供地理空间上下文，以帮助你在应用内创建基于位置的新功能。</a:t>
                      </a:r>
                    </a:p>
                  </a:txBody>
                  <a:tcPr anchor="ctr">
                    <a:lnL>
                      <a:noFill/>
                    </a:lnL>
                    <a:lnR>
                      <a:noFill/>
                    </a:lnR>
                    <a:lnT>
                      <a:noFill/>
                    </a:lnT>
                    <a:lnB>
                      <a:noFill/>
                    </a:lnB>
                    <a:lnTlToBr w="12700" cmpd="sng">
                      <a:noFill/>
                      <a:prstDash val="solid"/>
                    </a:lnTlToBr>
                    <a:lnBlToTr w="12700" cmpd="sng">
                      <a:noFill/>
                      <a:prstDash val="solid"/>
                    </a:lnBlToTr>
                    <a:solidFill>
                      <a:srgbClr val="D2D2D2">
                        <a:alpha val="20000"/>
                      </a:srgbClr>
                    </a:solidFill>
                  </a:tcPr>
                </a:tc>
                <a:extLst>
                  <a:ext uri="{0D108BD9-81ED-4DB2-BD59-A6C34878D82A}">
                    <a16:rowId xmlns:a16="http://schemas.microsoft.com/office/drawing/2014/main" val="4155435709"/>
                  </a:ext>
                </a:extLst>
              </a:tr>
              <a:tr h="647914">
                <a:tc>
                  <a:txBody>
                    <a:bodyPr/>
                    <a:lstStyle/>
                    <a:p>
                      <a:pPr algn="l" fontAlgn="t"/>
                      <a:r>
                        <a:rPr lang="zh-CN" altLang="en-US" sz="1400" b="1"/>
                        <a:t>看到、听到和说出客户的语言</a:t>
                      </a:r>
                      <a:endParaRPr lang="zh-CN" altLang="en-US" sz="1400" b="1">
                        <a:effectLs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l" fontAlgn="t"/>
                      <a:r>
                        <a:rPr lang="en-US" altLang="zh-CN" sz="1400">
                          <a:solidFill>
                            <a:schemeClr val="tx1"/>
                          </a:solidFill>
                          <a:effectLst/>
                        </a:rPr>
                        <a:t>Azure </a:t>
                      </a:r>
                      <a:r>
                        <a:rPr lang="zh-CN" altLang="en-US" sz="1400">
                          <a:solidFill>
                            <a:schemeClr val="tx1"/>
                          </a:solidFill>
                          <a:effectLst/>
                        </a:rPr>
                        <a:t>应用服务 </a:t>
                      </a:r>
                      <a:r>
                        <a:rPr lang="en-US" altLang="zh-CN" sz="1400">
                          <a:solidFill>
                            <a:schemeClr val="tx1"/>
                          </a:solidFill>
                          <a:effectLst/>
                        </a:rPr>
                        <a:t>+ </a:t>
                      </a:r>
                      <a:r>
                        <a:rPr lang="zh-CN" altLang="en-US" sz="1400">
                          <a:solidFill>
                            <a:schemeClr val="tx1"/>
                          </a:solidFill>
                          <a:effectLst/>
                        </a:rPr>
                        <a:t>认知服务为应用程序提供知识挖掘、机器学习、语音和语言等高级功能。</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26902687"/>
                  </a:ext>
                </a:extLst>
              </a:tr>
              <a:tr h="647914">
                <a:tc>
                  <a:txBody>
                    <a:bodyPr/>
                    <a:lstStyle/>
                    <a:p>
                      <a:pPr algn="l" fontAlgn="t"/>
                      <a:r>
                        <a:rPr lang="zh-CN" altLang="en-US" sz="1400" b="1"/>
                        <a:t>构建强大的集成，释放旧版应用的价值</a:t>
                      </a:r>
                      <a:endParaRPr lang="zh-CN" altLang="en-US" sz="1400" b="1">
                        <a:effectLst/>
                      </a:endParaRPr>
                    </a:p>
                  </a:txBody>
                  <a:tcPr anchor="ctr">
                    <a:lnL>
                      <a:noFill/>
                    </a:lnL>
                    <a:lnR>
                      <a:noFill/>
                    </a:lnR>
                    <a:lnT>
                      <a:noFill/>
                    </a:lnT>
                    <a:lnB>
                      <a:noFill/>
                    </a:lnB>
                    <a:lnTlToBr w="12700" cmpd="sng">
                      <a:noFill/>
                      <a:prstDash val="solid"/>
                    </a:lnTlToBr>
                    <a:lnBlToTr w="12700" cmpd="sng">
                      <a:noFill/>
                      <a:prstDash val="solid"/>
                    </a:lnBlToTr>
                    <a:solidFill>
                      <a:srgbClr val="D2D2D2">
                        <a:alpha val="20000"/>
                      </a:srgbClr>
                    </a:solidFill>
                  </a:tcPr>
                </a:tc>
                <a:tc>
                  <a:txBody>
                    <a:bodyPr/>
                    <a:lstStyle/>
                    <a:p>
                      <a:pPr algn="l" fontAlgn="t"/>
                      <a:r>
                        <a:rPr lang="en-US" altLang="zh-CN" sz="1400">
                          <a:solidFill>
                            <a:schemeClr val="tx1"/>
                          </a:solidFill>
                          <a:effectLst/>
                        </a:rPr>
                        <a:t>Azure App Service + Logic Apps + API Management</a:t>
                      </a:r>
                      <a:r>
                        <a:rPr lang="zh-CN" altLang="en-US" sz="1400">
                          <a:solidFill>
                            <a:schemeClr val="tx1"/>
                          </a:solidFill>
                          <a:effectLst/>
                        </a:rPr>
                        <a:t>可创建业务流程并自动执行工作流。使用现成的连接器将旧版本地应用连接到云。</a:t>
                      </a:r>
                    </a:p>
                  </a:txBody>
                  <a:tcPr anchor="ctr">
                    <a:lnL>
                      <a:noFill/>
                    </a:lnL>
                    <a:lnR>
                      <a:noFill/>
                    </a:lnR>
                    <a:lnT>
                      <a:noFill/>
                    </a:lnT>
                    <a:lnB>
                      <a:noFill/>
                    </a:lnB>
                    <a:lnTlToBr w="12700" cmpd="sng">
                      <a:noFill/>
                      <a:prstDash val="solid"/>
                    </a:lnTlToBr>
                    <a:lnBlToTr w="12700" cmpd="sng">
                      <a:noFill/>
                      <a:prstDash val="solid"/>
                    </a:lnBlToTr>
                    <a:solidFill>
                      <a:srgbClr val="D2D2D2">
                        <a:alpha val="20000"/>
                      </a:srgbClr>
                    </a:solidFill>
                  </a:tcPr>
                </a:tc>
                <a:extLst>
                  <a:ext uri="{0D108BD9-81ED-4DB2-BD59-A6C34878D82A}">
                    <a16:rowId xmlns:a16="http://schemas.microsoft.com/office/drawing/2014/main" val="674110227"/>
                  </a:ext>
                </a:extLst>
              </a:tr>
              <a:tr h="672718">
                <a:tc>
                  <a:txBody>
                    <a:bodyPr/>
                    <a:lstStyle/>
                    <a:p>
                      <a:pPr algn="l" fontAlgn="t"/>
                      <a:r>
                        <a:rPr lang="zh-CN" altLang="en-US" sz="1400" b="1"/>
                        <a:t>快速识别和解决问题</a:t>
                      </a:r>
                      <a:endParaRPr lang="zh-CN" altLang="en-US" sz="1400" b="1">
                        <a:effectLs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l" fontAlgn="t"/>
                      <a:r>
                        <a:rPr lang="en-US" altLang="zh-CN" sz="1400">
                          <a:solidFill>
                            <a:schemeClr val="tx1"/>
                          </a:solidFill>
                          <a:effectLst/>
                        </a:rPr>
                        <a:t>Azure </a:t>
                      </a:r>
                      <a:r>
                        <a:rPr lang="zh-CN" altLang="en-US" sz="1400">
                          <a:solidFill>
                            <a:schemeClr val="tx1"/>
                          </a:solidFill>
                          <a:effectLst/>
                        </a:rPr>
                        <a:t>应用服务 </a:t>
                      </a:r>
                      <a:r>
                        <a:rPr lang="en-US" altLang="zh-CN" sz="1400">
                          <a:solidFill>
                            <a:schemeClr val="tx1"/>
                          </a:solidFill>
                          <a:effectLst/>
                        </a:rPr>
                        <a:t>+ Azure Monitor </a:t>
                      </a:r>
                      <a:r>
                        <a:rPr lang="zh-CN" altLang="en-US" sz="1400">
                          <a:solidFill>
                            <a:schemeClr val="tx1"/>
                          </a:solidFill>
                          <a:effectLst/>
                        </a:rPr>
                        <a:t>收集、可视化和分析应用程序性能，使你能够采取主动纠正措施。</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237257"/>
                  </a:ext>
                </a:extLst>
              </a:tr>
            </a:tbl>
          </a:graphicData>
        </a:graphic>
      </p:graphicFrame>
    </p:spTree>
    <p:extLst>
      <p:ext uri="{BB962C8B-B14F-4D97-AF65-F5344CB8AC3E}">
        <p14:creationId xmlns:p14="http://schemas.microsoft.com/office/powerpoint/2010/main" val="15418264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55C8DCDC-9C64-4BC5-BDE7-37E76CB17E42}"/>
              </a:ext>
            </a:extLst>
          </p:cNvPr>
          <p:cNvSpPr txBox="1">
            <a:spLocks/>
          </p:cNvSpPr>
          <p:nvPr/>
        </p:nvSpPr>
        <p:spPr>
          <a:xfrm>
            <a:off x="801099" y="1396578"/>
            <a:ext cx="7210787" cy="1325375"/>
          </a:xfrm>
          <a:prstGeom prst="rect">
            <a:avLst/>
          </a:prstGeom>
        </p:spPr>
        <p:txBody>
          <a:bodyPr vert="horz" lIns="89642" tIns="44821" rIns="89642" bIns="44821" rtlCol="0" anchor="ctr">
            <a:normAutofit/>
          </a:bodyPr>
          <a:lstStyle>
            <a:lvl1pPr algn="l" defTabSz="951304" rtl="0" eaLnBrk="1" latinLnBrk="0" hangingPunct="1">
              <a:lnSpc>
                <a:spcPct val="100000"/>
              </a:lnSpc>
              <a:spcBef>
                <a:spcPct val="0"/>
              </a:spcBef>
              <a:buNone/>
              <a:defRPr lang="en-US" sz="3672" b="0"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96386">
              <a:lnSpc>
                <a:spcPct val="90000"/>
              </a:lnSpc>
              <a:spcAft>
                <a:spcPts val="588"/>
              </a:spcAft>
            </a:pPr>
            <a:r>
              <a:rPr lang="en-US" sz="4313" spc="-50">
                <a:solidFill>
                  <a:schemeClr val="tx1"/>
                </a:solidFill>
                <a:latin typeface="Segoe UI Semibold"/>
              </a:rPr>
              <a:t>Azure Kubernetes Service</a:t>
            </a:r>
          </a:p>
        </p:txBody>
      </p:sp>
      <p:sp>
        <p:nvSpPr>
          <p:cNvPr id="6" name="Text Placeholder 11">
            <a:extLst>
              <a:ext uri="{FF2B5EF4-FFF2-40B4-BE49-F238E27FC236}">
                <a16:creationId xmlns:a16="http://schemas.microsoft.com/office/drawing/2014/main" id="{8FEF8125-C22F-56BB-E27A-7219AFEDC028}"/>
              </a:ext>
            </a:extLst>
          </p:cNvPr>
          <p:cNvSpPr txBox="1">
            <a:spLocks/>
          </p:cNvSpPr>
          <p:nvPr/>
        </p:nvSpPr>
        <p:spPr>
          <a:xfrm>
            <a:off x="823111" y="3126061"/>
            <a:ext cx="4942689" cy="1503089"/>
          </a:xfrm>
          <a:prstGeom prst="rect">
            <a:avLst/>
          </a:prstGeom>
        </p:spPr>
        <p:txBody>
          <a:bodyPr vert="horz" lIns="89642" tIns="44821" rIns="89642" bIns="44821" rtlCol="0" anchor="t">
            <a:norm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448193" indent="-224097" defTabSz="896386">
              <a:lnSpc>
                <a:spcPct val="90000"/>
              </a:lnSpc>
              <a:buFont typeface="Arial" panose="020B0604020202020204" pitchFamily="34" charset="0"/>
              <a:buChar char="•"/>
            </a:pPr>
            <a:r>
              <a:rPr lang="zh-CN" altLang="en-US" sz="1800">
                <a:latin typeface="+mn-ea"/>
                <a:ea typeface="+mn-ea"/>
              </a:rPr>
              <a:t>加速容器化应用程序开发</a:t>
            </a:r>
            <a:endParaRPr lang="en-US" altLang="zh-CN" sz="1800">
              <a:latin typeface="+mn-ea"/>
              <a:ea typeface="+mn-ea"/>
            </a:endParaRPr>
          </a:p>
          <a:p>
            <a:pPr marL="448193" indent="-224097" defTabSz="896386">
              <a:lnSpc>
                <a:spcPct val="90000"/>
              </a:lnSpc>
              <a:buFont typeface="Arial" panose="020B0604020202020204" pitchFamily="34" charset="0"/>
              <a:buChar char="•"/>
            </a:pPr>
            <a:r>
              <a:rPr lang="zh-CN" altLang="en-US" sz="1800">
                <a:latin typeface="+mn-ea"/>
                <a:ea typeface="+mn-ea"/>
              </a:rPr>
              <a:t>对接</a:t>
            </a:r>
            <a:r>
              <a:rPr lang="en-US" altLang="zh-CN" sz="1800">
                <a:latin typeface="+mn-ea"/>
                <a:ea typeface="+mn-ea"/>
              </a:rPr>
              <a:t>Azure</a:t>
            </a:r>
            <a:r>
              <a:rPr lang="zh-CN" altLang="en-US" sz="1800">
                <a:latin typeface="+mn-ea"/>
                <a:ea typeface="+mn-ea"/>
              </a:rPr>
              <a:t>平台上的众多上下游服务</a:t>
            </a:r>
            <a:endParaRPr lang="en-US" altLang="zh-CN" sz="1800">
              <a:latin typeface="+mn-ea"/>
              <a:ea typeface="+mn-ea"/>
            </a:endParaRPr>
          </a:p>
          <a:p>
            <a:pPr marL="448193" indent="-224097" defTabSz="896386">
              <a:lnSpc>
                <a:spcPct val="90000"/>
              </a:lnSpc>
              <a:buFont typeface="Arial" panose="020B0604020202020204" pitchFamily="34" charset="0"/>
              <a:buChar char="•"/>
            </a:pPr>
            <a:r>
              <a:rPr lang="zh-CN" altLang="en-US" sz="1800">
                <a:solidFill>
                  <a:schemeClr val="tx1"/>
                </a:solidFill>
                <a:latin typeface="+mn-ea"/>
              </a:rPr>
              <a:t>轻松</a:t>
            </a:r>
            <a:r>
              <a:rPr lang="zh-CN" altLang="en-US" sz="1800">
                <a:latin typeface="+mn-ea"/>
                <a:ea typeface="+mn-ea"/>
              </a:rPr>
              <a:t>管理、监控和保护您的容器</a:t>
            </a:r>
            <a:endParaRPr lang="en-US" sz="1800">
              <a:solidFill>
                <a:schemeClr val="tx1"/>
              </a:solidFill>
              <a:latin typeface="Segoe UI"/>
            </a:endParaRPr>
          </a:p>
        </p:txBody>
      </p:sp>
      <p:sp>
        <p:nvSpPr>
          <p:cNvPr id="4" name="TextBox 3">
            <a:extLst>
              <a:ext uri="{FF2B5EF4-FFF2-40B4-BE49-F238E27FC236}">
                <a16:creationId xmlns:a16="http://schemas.microsoft.com/office/drawing/2014/main" id="{C6FD7FEB-94F4-B449-AA71-5E2A4B796C39}"/>
              </a:ext>
            </a:extLst>
          </p:cNvPr>
          <p:cNvSpPr txBox="1"/>
          <p:nvPr/>
        </p:nvSpPr>
        <p:spPr>
          <a:xfrm>
            <a:off x="801099" y="2582375"/>
            <a:ext cx="6639831" cy="369332"/>
          </a:xfrm>
          <a:prstGeom prst="rect">
            <a:avLst/>
          </a:prstGeom>
          <a:noFill/>
        </p:spPr>
        <p:txBody>
          <a:bodyPr wrap="square">
            <a:spAutoFit/>
          </a:bodyPr>
          <a:lstStyle/>
          <a:p>
            <a:pPr marL="4459" indent="0" defTabSz="896386">
              <a:lnSpc>
                <a:spcPct val="90000"/>
              </a:lnSpc>
              <a:buNone/>
            </a:pPr>
            <a:r>
              <a:rPr lang="zh-CN" altLang="en-US" sz="2000"/>
              <a:t>使用 </a:t>
            </a:r>
            <a:r>
              <a:rPr lang="en-US" altLang="zh-CN" sz="2000"/>
              <a:t>Kubernetes </a:t>
            </a:r>
            <a:r>
              <a:rPr lang="zh-CN" altLang="en-US" sz="2000"/>
              <a:t>扩展和编排 </a:t>
            </a:r>
            <a:r>
              <a:rPr lang="en-US" altLang="zh-CN" sz="2000"/>
              <a:t>Linux </a:t>
            </a:r>
            <a:r>
              <a:rPr lang="zh-CN" altLang="en-US" sz="2000"/>
              <a:t>和 </a:t>
            </a:r>
            <a:r>
              <a:rPr lang="en-US" altLang="zh-CN" sz="2000"/>
              <a:t>Windows </a:t>
            </a:r>
            <a:r>
              <a:rPr lang="zh-CN" altLang="en-US" sz="2000"/>
              <a:t>容器</a:t>
            </a:r>
          </a:p>
        </p:txBody>
      </p:sp>
      <p:sp>
        <p:nvSpPr>
          <p:cNvPr id="7" name="Graphic 27">
            <a:extLst>
              <a:ext uri="{FF2B5EF4-FFF2-40B4-BE49-F238E27FC236}">
                <a16:creationId xmlns:a16="http://schemas.microsoft.com/office/drawing/2014/main" id="{2A87F57A-00D8-C67F-F641-8BE0C1BBECA8}"/>
              </a:ext>
            </a:extLst>
          </p:cNvPr>
          <p:cNvSpPr/>
          <p:nvPr/>
        </p:nvSpPr>
        <p:spPr>
          <a:xfrm>
            <a:off x="8011886" y="2502364"/>
            <a:ext cx="2548354" cy="2214313"/>
          </a:xfrm>
          <a:custGeom>
            <a:avLst/>
            <a:gdLst>
              <a:gd name="connsiteX0" fmla="*/ 800982 w 944903"/>
              <a:gd name="connsiteY0" fmla="*/ 232647 h 698098"/>
              <a:gd name="connsiteX1" fmla="*/ 800982 w 944903"/>
              <a:gd name="connsiteY1" fmla="*/ 463989 h 698098"/>
              <a:gd name="connsiteX2" fmla="*/ 943776 w 944903"/>
              <a:gd name="connsiteY2" fmla="*/ 409710 h 698098"/>
              <a:gd name="connsiteX3" fmla="*/ 943776 w 944903"/>
              <a:gd name="connsiteY3" fmla="*/ 284052 h 698098"/>
              <a:gd name="connsiteX4" fmla="*/ 743865 w 944903"/>
              <a:gd name="connsiteY4" fmla="*/ 432557 h 698098"/>
              <a:gd name="connsiteX5" fmla="*/ 735297 w 944903"/>
              <a:gd name="connsiteY5" fmla="*/ 429701 h 698098"/>
              <a:gd name="connsiteX6" fmla="*/ 735297 w 944903"/>
              <a:gd name="connsiteY6" fmla="*/ 266917 h 698098"/>
              <a:gd name="connsiteX7" fmla="*/ 743865 w 944903"/>
              <a:gd name="connsiteY7" fmla="*/ 264061 h 698098"/>
              <a:gd name="connsiteX8" fmla="*/ 752433 w 944903"/>
              <a:gd name="connsiteY8" fmla="*/ 261205 h 698098"/>
              <a:gd name="connsiteX9" fmla="*/ 763856 w 944903"/>
              <a:gd name="connsiteY9" fmla="*/ 258349 h 698098"/>
              <a:gd name="connsiteX10" fmla="*/ 763856 w 944903"/>
              <a:gd name="connsiteY10" fmla="*/ 438269 h 698098"/>
              <a:gd name="connsiteX11" fmla="*/ 752433 w 944903"/>
              <a:gd name="connsiteY11" fmla="*/ 432557 h 698098"/>
              <a:gd name="connsiteX12" fmla="*/ 709595 w 944903"/>
              <a:gd name="connsiteY12" fmla="*/ 421133 h 698098"/>
              <a:gd name="connsiteX13" fmla="*/ 701027 w 944903"/>
              <a:gd name="connsiteY13" fmla="*/ 418278 h 698098"/>
              <a:gd name="connsiteX14" fmla="*/ 701027 w 944903"/>
              <a:gd name="connsiteY14" fmla="*/ 278340 h 698098"/>
              <a:gd name="connsiteX15" fmla="*/ 723944 w 944903"/>
              <a:gd name="connsiteY15" fmla="*/ 272629 h 698098"/>
              <a:gd name="connsiteX16" fmla="*/ 723944 w 944903"/>
              <a:gd name="connsiteY16" fmla="*/ 426845 h 698098"/>
              <a:gd name="connsiteX17" fmla="*/ 715289 w 944903"/>
              <a:gd name="connsiteY17" fmla="*/ 423989 h 698098"/>
              <a:gd name="connsiteX18" fmla="*/ 681036 w 944903"/>
              <a:gd name="connsiteY18" fmla="*/ 409710 h 698098"/>
              <a:gd name="connsiteX19" fmla="*/ 675324 w 944903"/>
              <a:gd name="connsiteY19" fmla="*/ 409710 h 698098"/>
              <a:gd name="connsiteX20" fmla="*/ 675324 w 944903"/>
              <a:gd name="connsiteY20" fmla="*/ 284052 h 698098"/>
              <a:gd name="connsiteX21" fmla="*/ 692459 w 944903"/>
              <a:gd name="connsiteY21" fmla="*/ 278340 h 698098"/>
              <a:gd name="connsiteX22" fmla="*/ 692459 w 944903"/>
              <a:gd name="connsiteY22" fmla="*/ 415422 h 698098"/>
              <a:gd name="connsiteX23" fmla="*/ 669613 w 944903"/>
              <a:gd name="connsiteY23" fmla="*/ 269773 h 698098"/>
              <a:gd name="connsiteX24" fmla="*/ 669613 w 944903"/>
              <a:gd name="connsiteY24" fmla="*/ 421133 h 698098"/>
              <a:gd name="connsiteX25" fmla="*/ 778135 w 944903"/>
              <a:gd name="connsiteY25" fmla="*/ 463989 h 698098"/>
              <a:gd name="connsiteX26" fmla="*/ 778135 w 944903"/>
              <a:gd name="connsiteY26" fmla="*/ 232647 h 698098"/>
              <a:gd name="connsiteX27" fmla="*/ 626775 w 944903"/>
              <a:gd name="connsiteY27" fmla="*/ 1322 h 698098"/>
              <a:gd name="connsiteX28" fmla="*/ 626775 w 944903"/>
              <a:gd name="connsiteY28" fmla="*/ 235503 h 698098"/>
              <a:gd name="connsiteX29" fmla="*/ 772424 w 944903"/>
              <a:gd name="connsiteY29" fmla="*/ 178385 h 698098"/>
              <a:gd name="connsiteX30" fmla="*/ 772424 w 944903"/>
              <a:gd name="connsiteY30" fmla="*/ 49872 h 698098"/>
              <a:gd name="connsiteX31" fmla="*/ 626775 w 944903"/>
              <a:gd name="connsiteY31" fmla="*/ 463989 h 698098"/>
              <a:gd name="connsiteX32" fmla="*/ 626775 w 944903"/>
              <a:gd name="connsiteY32" fmla="*/ 698169 h 698098"/>
              <a:gd name="connsiteX33" fmla="*/ 772424 w 944903"/>
              <a:gd name="connsiteY33" fmla="*/ 641052 h 698098"/>
              <a:gd name="connsiteX34" fmla="*/ 772424 w 944903"/>
              <a:gd name="connsiteY34" fmla="*/ 515394 h 698098"/>
              <a:gd name="connsiteX35" fmla="*/ 569657 w 944903"/>
              <a:gd name="connsiteY35" fmla="*/ 198376 h 698098"/>
              <a:gd name="connsiteX36" fmla="*/ 561090 w 944903"/>
              <a:gd name="connsiteY36" fmla="*/ 195521 h 698098"/>
              <a:gd name="connsiteX37" fmla="*/ 561090 w 944903"/>
              <a:gd name="connsiteY37" fmla="*/ 35592 h 698098"/>
              <a:gd name="connsiteX38" fmla="*/ 569657 w 944903"/>
              <a:gd name="connsiteY38" fmla="*/ 32737 h 698098"/>
              <a:gd name="connsiteX39" fmla="*/ 578225 w 944903"/>
              <a:gd name="connsiteY39" fmla="*/ 29881 h 698098"/>
              <a:gd name="connsiteX40" fmla="*/ 589648 w 944903"/>
              <a:gd name="connsiteY40" fmla="*/ 27025 h 698098"/>
              <a:gd name="connsiteX41" fmla="*/ 589648 w 944903"/>
              <a:gd name="connsiteY41" fmla="*/ 206944 h 698098"/>
              <a:gd name="connsiteX42" fmla="*/ 578225 w 944903"/>
              <a:gd name="connsiteY42" fmla="*/ 204053 h 698098"/>
              <a:gd name="connsiteX43" fmla="*/ 535475 w 944903"/>
              <a:gd name="connsiteY43" fmla="*/ 189809 h 698098"/>
              <a:gd name="connsiteX44" fmla="*/ 526907 w 944903"/>
              <a:gd name="connsiteY44" fmla="*/ 186953 h 698098"/>
              <a:gd name="connsiteX45" fmla="*/ 526907 w 944903"/>
              <a:gd name="connsiteY45" fmla="*/ 44160 h 698098"/>
              <a:gd name="connsiteX46" fmla="*/ 549825 w 944903"/>
              <a:gd name="connsiteY46" fmla="*/ 38448 h 698098"/>
              <a:gd name="connsiteX47" fmla="*/ 549825 w 944903"/>
              <a:gd name="connsiteY47" fmla="*/ 192665 h 698098"/>
              <a:gd name="connsiteX48" fmla="*/ 541257 w 944903"/>
              <a:gd name="connsiteY48" fmla="*/ 189809 h 698098"/>
              <a:gd name="connsiteX49" fmla="*/ 506916 w 944903"/>
              <a:gd name="connsiteY49" fmla="*/ 181241 h 698098"/>
              <a:gd name="connsiteX50" fmla="*/ 501205 w 944903"/>
              <a:gd name="connsiteY50" fmla="*/ 178385 h 698098"/>
              <a:gd name="connsiteX51" fmla="*/ 501205 w 944903"/>
              <a:gd name="connsiteY51" fmla="*/ 52728 h 698098"/>
              <a:gd name="connsiteX52" fmla="*/ 518340 w 944903"/>
              <a:gd name="connsiteY52" fmla="*/ 47016 h 698098"/>
              <a:gd name="connsiteX53" fmla="*/ 518340 w 944903"/>
              <a:gd name="connsiteY53" fmla="*/ 184097 h 698098"/>
              <a:gd name="connsiteX54" fmla="*/ 495493 w 944903"/>
              <a:gd name="connsiteY54" fmla="*/ 38448 h 698098"/>
              <a:gd name="connsiteX55" fmla="*/ 495493 w 944903"/>
              <a:gd name="connsiteY55" fmla="*/ 189809 h 698098"/>
              <a:gd name="connsiteX56" fmla="*/ 604016 w 944903"/>
              <a:gd name="connsiteY56" fmla="*/ 232647 h 698098"/>
              <a:gd name="connsiteX57" fmla="*/ 604016 w 944903"/>
              <a:gd name="connsiteY57" fmla="*/ 1322 h 698098"/>
              <a:gd name="connsiteX58" fmla="*/ 569745 w 944903"/>
              <a:gd name="connsiteY58" fmla="*/ 663899 h 698098"/>
              <a:gd name="connsiteX59" fmla="*/ 561178 w 944903"/>
              <a:gd name="connsiteY59" fmla="*/ 661043 h 698098"/>
              <a:gd name="connsiteX60" fmla="*/ 561178 w 944903"/>
              <a:gd name="connsiteY60" fmla="*/ 501115 h 698098"/>
              <a:gd name="connsiteX61" fmla="*/ 569745 w 944903"/>
              <a:gd name="connsiteY61" fmla="*/ 498259 h 698098"/>
              <a:gd name="connsiteX62" fmla="*/ 578313 w 944903"/>
              <a:gd name="connsiteY62" fmla="*/ 495403 h 698098"/>
              <a:gd name="connsiteX63" fmla="*/ 589736 w 944903"/>
              <a:gd name="connsiteY63" fmla="*/ 492548 h 698098"/>
              <a:gd name="connsiteX64" fmla="*/ 589736 w 944903"/>
              <a:gd name="connsiteY64" fmla="*/ 672467 h 698098"/>
              <a:gd name="connsiteX65" fmla="*/ 578313 w 944903"/>
              <a:gd name="connsiteY65" fmla="*/ 669611 h 698098"/>
              <a:gd name="connsiteX66" fmla="*/ 535475 w 944903"/>
              <a:gd name="connsiteY66" fmla="*/ 652476 h 698098"/>
              <a:gd name="connsiteX67" fmla="*/ 526907 w 944903"/>
              <a:gd name="connsiteY67" fmla="*/ 649620 h 698098"/>
              <a:gd name="connsiteX68" fmla="*/ 526907 w 944903"/>
              <a:gd name="connsiteY68" fmla="*/ 506827 h 698098"/>
              <a:gd name="connsiteX69" fmla="*/ 549825 w 944903"/>
              <a:gd name="connsiteY69" fmla="*/ 501115 h 698098"/>
              <a:gd name="connsiteX70" fmla="*/ 549825 w 944903"/>
              <a:gd name="connsiteY70" fmla="*/ 655349 h 698098"/>
              <a:gd name="connsiteX71" fmla="*/ 541257 w 944903"/>
              <a:gd name="connsiteY71" fmla="*/ 652493 h 698098"/>
              <a:gd name="connsiteX72" fmla="*/ 506916 w 944903"/>
              <a:gd name="connsiteY72" fmla="*/ 643908 h 698098"/>
              <a:gd name="connsiteX73" fmla="*/ 501205 w 944903"/>
              <a:gd name="connsiteY73" fmla="*/ 641052 h 698098"/>
              <a:gd name="connsiteX74" fmla="*/ 501205 w 944903"/>
              <a:gd name="connsiteY74" fmla="*/ 515394 h 698098"/>
              <a:gd name="connsiteX75" fmla="*/ 518340 w 944903"/>
              <a:gd name="connsiteY75" fmla="*/ 509683 h 698098"/>
              <a:gd name="connsiteX76" fmla="*/ 518340 w 944903"/>
              <a:gd name="connsiteY76" fmla="*/ 646764 h 698098"/>
              <a:gd name="connsiteX77" fmla="*/ 495493 w 944903"/>
              <a:gd name="connsiteY77" fmla="*/ 503971 h 698098"/>
              <a:gd name="connsiteX78" fmla="*/ 495493 w 944903"/>
              <a:gd name="connsiteY78" fmla="*/ 655349 h 698098"/>
              <a:gd name="connsiteX79" fmla="*/ 604016 w 944903"/>
              <a:gd name="connsiteY79" fmla="*/ 695331 h 698098"/>
              <a:gd name="connsiteX80" fmla="*/ 604016 w 944903"/>
              <a:gd name="connsiteY80" fmla="*/ 463989 h 698098"/>
              <a:gd name="connsiteX81" fmla="*/ 469702 w 944903"/>
              <a:gd name="connsiteY81" fmla="*/ 232647 h 698098"/>
              <a:gd name="connsiteX82" fmla="*/ 469702 w 944903"/>
              <a:gd name="connsiteY82" fmla="*/ 463989 h 698098"/>
              <a:gd name="connsiteX83" fmla="*/ 612495 w 944903"/>
              <a:gd name="connsiteY83" fmla="*/ 409710 h 698098"/>
              <a:gd name="connsiteX84" fmla="*/ 612495 w 944903"/>
              <a:gd name="connsiteY84" fmla="*/ 284052 h 698098"/>
              <a:gd name="connsiteX85" fmla="*/ 412567 w 944903"/>
              <a:gd name="connsiteY85" fmla="*/ 432557 h 698098"/>
              <a:gd name="connsiteX86" fmla="*/ 403999 w 944903"/>
              <a:gd name="connsiteY86" fmla="*/ 429701 h 698098"/>
              <a:gd name="connsiteX87" fmla="*/ 403999 w 944903"/>
              <a:gd name="connsiteY87" fmla="*/ 266917 h 698098"/>
              <a:gd name="connsiteX88" fmla="*/ 412567 w 944903"/>
              <a:gd name="connsiteY88" fmla="*/ 264061 h 698098"/>
              <a:gd name="connsiteX89" fmla="*/ 421135 w 944903"/>
              <a:gd name="connsiteY89" fmla="*/ 261205 h 698098"/>
              <a:gd name="connsiteX90" fmla="*/ 432558 w 944903"/>
              <a:gd name="connsiteY90" fmla="*/ 258349 h 698098"/>
              <a:gd name="connsiteX91" fmla="*/ 432558 w 944903"/>
              <a:gd name="connsiteY91" fmla="*/ 438269 h 698098"/>
              <a:gd name="connsiteX92" fmla="*/ 421135 w 944903"/>
              <a:gd name="connsiteY92" fmla="*/ 435413 h 698098"/>
              <a:gd name="connsiteX93" fmla="*/ 378297 w 944903"/>
              <a:gd name="connsiteY93" fmla="*/ 421133 h 698098"/>
              <a:gd name="connsiteX94" fmla="*/ 369764 w 944903"/>
              <a:gd name="connsiteY94" fmla="*/ 418278 h 698098"/>
              <a:gd name="connsiteX95" fmla="*/ 369764 w 944903"/>
              <a:gd name="connsiteY95" fmla="*/ 278340 h 698098"/>
              <a:gd name="connsiteX96" fmla="*/ 392682 w 944903"/>
              <a:gd name="connsiteY96" fmla="*/ 272629 h 698098"/>
              <a:gd name="connsiteX97" fmla="*/ 392682 w 944903"/>
              <a:gd name="connsiteY97" fmla="*/ 426845 h 698098"/>
              <a:gd name="connsiteX98" fmla="*/ 384114 w 944903"/>
              <a:gd name="connsiteY98" fmla="*/ 423989 h 698098"/>
              <a:gd name="connsiteX99" fmla="*/ 349738 w 944903"/>
              <a:gd name="connsiteY99" fmla="*/ 409710 h 698098"/>
              <a:gd name="connsiteX100" fmla="*/ 344026 w 944903"/>
              <a:gd name="connsiteY100" fmla="*/ 409710 h 698098"/>
              <a:gd name="connsiteX101" fmla="*/ 344026 w 944903"/>
              <a:gd name="connsiteY101" fmla="*/ 284052 h 698098"/>
              <a:gd name="connsiteX102" fmla="*/ 361161 w 944903"/>
              <a:gd name="connsiteY102" fmla="*/ 278340 h 698098"/>
              <a:gd name="connsiteX103" fmla="*/ 361161 w 944903"/>
              <a:gd name="connsiteY103" fmla="*/ 415422 h 698098"/>
              <a:gd name="connsiteX104" fmla="*/ 338314 w 944903"/>
              <a:gd name="connsiteY104" fmla="*/ 269773 h 698098"/>
              <a:gd name="connsiteX105" fmla="*/ 338314 w 944903"/>
              <a:gd name="connsiteY105" fmla="*/ 421133 h 698098"/>
              <a:gd name="connsiteX106" fmla="*/ 446837 w 944903"/>
              <a:gd name="connsiteY106" fmla="*/ 463989 h 698098"/>
              <a:gd name="connsiteX107" fmla="*/ 446837 w 944903"/>
              <a:gd name="connsiteY107" fmla="*/ 232647 h 698098"/>
              <a:gd name="connsiteX108" fmla="*/ 289765 w 944903"/>
              <a:gd name="connsiteY108" fmla="*/ 1322 h 698098"/>
              <a:gd name="connsiteX109" fmla="*/ 289765 w 944903"/>
              <a:gd name="connsiteY109" fmla="*/ 235503 h 698098"/>
              <a:gd name="connsiteX110" fmla="*/ 435414 w 944903"/>
              <a:gd name="connsiteY110" fmla="*/ 178385 h 698098"/>
              <a:gd name="connsiteX111" fmla="*/ 435414 w 944903"/>
              <a:gd name="connsiteY111" fmla="*/ 49872 h 698098"/>
              <a:gd name="connsiteX112" fmla="*/ 289765 w 944903"/>
              <a:gd name="connsiteY112" fmla="*/ 463989 h 698098"/>
              <a:gd name="connsiteX113" fmla="*/ 289765 w 944903"/>
              <a:gd name="connsiteY113" fmla="*/ 698169 h 698098"/>
              <a:gd name="connsiteX114" fmla="*/ 435414 w 944903"/>
              <a:gd name="connsiteY114" fmla="*/ 641052 h 698098"/>
              <a:gd name="connsiteX115" fmla="*/ 435414 w 944903"/>
              <a:gd name="connsiteY115" fmla="*/ 515394 h 698098"/>
              <a:gd name="connsiteX116" fmla="*/ 232647 w 944903"/>
              <a:gd name="connsiteY116" fmla="*/ 198376 h 698098"/>
              <a:gd name="connsiteX117" fmla="*/ 224080 w 944903"/>
              <a:gd name="connsiteY117" fmla="*/ 195521 h 698098"/>
              <a:gd name="connsiteX118" fmla="*/ 224080 w 944903"/>
              <a:gd name="connsiteY118" fmla="*/ 35592 h 698098"/>
              <a:gd name="connsiteX119" fmla="*/ 232647 w 944903"/>
              <a:gd name="connsiteY119" fmla="*/ 32737 h 698098"/>
              <a:gd name="connsiteX120" fmla="*/ 241215 w 944903"/>
              <a:gd name="connsiteY120" fmla="*/ 29881 h 698098"/>
              <a:gd name="connsiteX121" fmla="*/ 252638 w 944903"/>
              <a:gd name="connsiteY121" fmla="*/ 27025 h 698098"/>
              <a:gd name="connsiteX122" fmla="*/ 252638 w 944903"/>
              <a:gd name="connsiteY122" fmla="*/ 206944 h 698098"/>
              <a:gd name="connsiteX123" fmla="*/ 241215 w 944903"/>
              <a:gd name="connsiteY123" fmla="*/ 201232 h 698098"/>
              <a:gd name="connsiteX124" fmla="*/ 198377 w 944903"/>
              <a:gd name="connsiteY124" fmla="*/ 189809 h 698098"/>
              <a:gd name="connsiteX125" fmla="*/ 189809 w 944903"/>
              <a:gd name="connsiteY125" fmla="*/ 186953 h 698098"/>
              <a:gd name="connsiteX126" fmla="*/ 189809 w 944903"/>
              <a:gd name="connsiteY126" fmla="*/ 44160 h 698098"/>
              <a:gd name="connsiteX127" fmla="*/ 212727 w 944903"/>
              <a:gd name="connsiteY127" fmla="*/ 38448 h 698098"/>
              <a:gd name="connsiteX128" fmla="*/ 212727 w 944903"/>
              <a:gd name="connsiteY128" fmla="*/ 192665 h 698098"/>
              <a:gd name="connsiteX129" fmla="*/ 207015 w 944903"/>
              <a:gd name="connsiteY129" fmla="*/ 192665 h 698098"/>
              <a:gd name="connsiteX130" fmla="*/ 169818 w 944903"/>
              <a:gd name="connsiteY130" fmla="*/ 181241 h 698098"/>
              <a:gd name="connsiteX131" fmla="*/ 164107 w 944903"/>
              <a:gd name="connsiteY131" fmla="*/ 178385 h 698098"/>
              <a:gd name="connsiteX132" fmla="*/ 164107 w 944903"/>
              <a:gd name="connsiteY132" fmla="*/ 52728 h 698098"/>
              <a:gd name="connsiteX133" fmla="*/ 181242 w 944903"/>
              <a:gd name="connsiteY133" fmla="*/ 47016 h 698098"/>
              <a:gd name="connsiteX134" fmla="*/ 181242 w 944903"/>
              <a:gd name="connsiteY134" fmla="*/ 184097 h 698098"/>
              <a:gd name="connsiteX135" fmla="*/ 158395 w 944903"/>
              <a:gd name="connsiteY135" fmla="*/ 38448 h 698098"/>
              <a:gd name="connsiteX136" fmla="*/ 158395 w 944903"/>
              <a:gd name="connsiteY136" fmla="*/ 189809 h 698098"/>
              <a:gd name="connsiteX137" fmla="*/ 266918 w 944903"/>
              <a:gd name="connsiteY137" fmla="*/ 232647 h 698098"/>
              <a:gd name="connsiteX138" fmla="*/ 266918 w 944903"/>
              <a:gd name="connsiteY138" fmla="*/ 1322 h 698098"/>
              <a:gd name="connsiteX139" fmla="*/ 232647 w 944903"/>
              <a:gd name="connsiteY139" fmla="*/ 663899 h 698098"/>
              <a:gd name="connsiteX140" fmla="*/ 224080 w 944903"/>
              <a:gd name="connsiteY140" fmla="*/ 661043 h 698098"/>
              <a:gd name="connsiteX141" fmla="*/ 224080 w 944903"/>
              <a:gd name="connsiteY141" fmla="*/ 501115 h 698098"/>
              <a:gd name="connsiteX142" fmla="*/ 232647 w 944903"/>
              <a:gd name="connsiteY142" fmla="*/ 498259 h 698098"/>
              <a:gd name="connsiteX143" fmla="*/ 241215 w 944903"/>
              <a:gd name="connsiteY143" fmla="*/ 495403 h 698098"/>
              <a:gd name="connsiteX144" fmla="*/ 252638 w 944903"/>
              <a:gd name="connsiteY144" fmla="*/ 492548 h 698098"/>
              <a:gd name="connsiteX145" fmla="*/ 252638 w 944903"/>
              <a:gd name="connsiteY145" fmla="*/ 672467 h 698098"/>
              <a:gd name="connsiteX146" fmla="*/ 241215 w 944903"/>
              <a:gd name="connsiteY146" fmla="*/ 669611 h 698098"/>
              <a:gd name="connsiteX147" fmla="*/ 198377 w 944903"/>
              <a:gd name="connsiteY147" fmla="*/ 652476 h 698098"/>
              <a:gd name="connsiteX148" fmla="*/ 189809 w 944903"/>
              <a:gd name="connsiteY148" fmla="*/ 649620 h 698098"/>
              <a:gd name="connsiteX149" fmla="*/ 189809 w 944903"/>
              <a:gd name="connsiteY149" fmla="*/ 506827 h 698098"/>
              <a:gd name="connsiteX150" fmla="*/ 212727 w 944903"/>
              <a:gd name="connsiteY150" fmla="*/ 501115 h 698098"/>
              <a:gd name="connsiteX151" fmla="*/ 212727 w 944903"/>
              <a:gd name="connsiteY151" fmla="*/ 655349 h 698098"/>
              <a:gd name="connsiteX152" fmla="*/ 204053 w 944903"/>
              <a:gd name="connsiteY152" fmla="*/ 652476 h 698098"/>
              <a:gd name="connsiteX153" fmla="*/ 169818 w 944903"/>
              <a:gd name="connsiteY153" fmla="*/ 643908 h 698098"/>
              <a:gd name="connsiteX154" fmla="*/ 164107 w 944903"/>
              <a:gd name="connsiteY154" fmla="*/ 641052 h 698098"/>
              <a:gd name="connsiteX155" fmla="*/ 164107 w 944903"/>
              <a:gd name="connsiteY155" fmla="*/ 515394 h 698098"/>
              <a:gd name="connsiteX156" fmla="*/ 181242 w 944903"/>
              <a:gd name="connsiteY156" fmla="*/ 509683 h 698098"/>
              <a:gd name="connsiteX157" fmla="*/ 181242 w 944903"/>
              <a:gd name="connsiteY157" fmla="*/ 646764 h 698098"/>
              <a:gd name="connsiteX158" fmla="*/ 158395 w 944903"/>
              <a:gd name="connsiteY158" fmla="*/ 503971 h 698098"/>
              <a:gd name="connsiteX159" fmla="*/ 158395 w 944903"/>
              <a:gd name="connsiteY159" fmla="*/ 655349 h 698098"/>
              <a:gd name="connsiteX160" fmla="*/ 266918 w 944903"/>
              <a:gd name="connsiteY160" fmla="*/ 695331 h 698098"/>
              <a:gd name="connsiteX161" fmla="*/ 266918 w 944903"/>
              <a:gd name="connsiteY161" fmla="*/ 463989 h 698098"/>
              <a:gd name="connsiteX162" fmla="*/ 135477 w 944903"/>
              <a:gd name="connsiteY162" fmla="*/ 232647 h 698098"/>
              <a:gd name="connsiteX163" fmla="*/ 135477 w 944903"/>
              <a:gd name="connsiteY163" fmla="*/ 463989 h 698098"/>
              <a:gd name="connsiteX164" fmla="*/ 278271 w 944903"/>
              <a:gd name="connsiteY164" fmla="*/ 409710 h 698098"/>
              <a:gd name="connsiteX165" fmla="*/ 278271 w 944903"/>
              <a:gd name="connsiteY165" fmla="*/ 284052 h 698098"/>
              <a:gd name="connsiteX166" fmla="*/ 75539 w 944903"/>
              <a:gd name="connsiteY166" fmla="*/ 432557 h 698098"/>
              <a:gd name="connsiteX167" fmla="*/ 66972 w 944903"/>
              <a:gd name="connsiteY167" fmla="*/ 426845 h 698098"/>
              <a:gd name="connsiteX168" fmla="*/ 66972 w 944903"/>
              <a:gd name="connsiteY168" fmla="*/ 266917 h 698098"/>
              <a:gd name="connsiteX169" fmla="*/ 75539 w 944903"/>
              <a:gd name="connsiteY169" fmla="*/ 266917 h 698098"/>
              <a:gd name="connsiteX170" fmla="*/ 84178 w 944903"/>
              <a:gd name="connsiteY170" fmla="*/ 263991 h 698098"/>
              <a:gd name="connsiteX171" fmla="*/ 95601 w 944903"/>
              <a:gd name="connsiteY171" fmla="*/ 258279 h 698098"/>
              <a:gd name="connsiteX172" fmla="*/ 95601 w 944903"/>
              <a:gd name="connsiteY172" fmla="*/ 438269 h 698098"/>
              <a:gd name="connsiteX173" fmla="*/ 84178 w 944903"/>
              <a:gd name="connsiteY173" fmla="*/ 435413 h 698098"/>
              <a:gd name="connsiteX174" fmla="*/ 41269 w 944903"/>
              <a:gd name="connsiteY174" fmla="*/ 421133 h 698098"/>
              <a:gd name="connsiteX175" fmla="*/ 32701 w 944903"/>
              <a:gd name="connsiteY175" fmla="*/ 418278 h 698098"/>
              <a:gd name="connsiteX176" fmla="*/ 32701 w 944903"/>
              <a:gd name="connsiteY176" fmla="*/ 278340 h 698098"/>
              <a:gd name="connsiteX177" fmla="*/ 55619 w 944903"/>
              <a:gd name="connsiteY177" fmla="*/ 272629 h 698098"/>
              <a:gd name="connsiteX178" fmla="*/ 55619 w 944903"/>
              <a:gd name="connsiteY178" fmla="*/ 426845 h 698098"/>
              <a:gd name="connsiteX179" fmla="*/ 47051 w 944903"/>
              <a:gd name="connsiteY179" fmla="*/ 423989 h 698098"/>
              <a:gd name="connsiteX180" fmla="*/ 12710 w 944903"/>
              <a:gd name="connsiteY180" fmla="*/ 409710 h 698098"/>
              <a:gd name="connsiteX181" fmla="*/ 7034 w 944903"/>
              <a:gd name="connsiteY181" fmla="*/ 409710 h 698098"/>
              <a:gd name="connsiteX182" fmla="*/ 7034 w 944903"/>
              <a:gd name="connsiteY182" fmla="*/ 284052 h 698098"/>
              <a:gd name="connsiteX183" fmla="*/ 24240 w 944903"/>
              <a:gd name="connsiteY183" fmla="*/ 278340 h 698098"/>
              <a:gd name="connsiteX184" fmla="*/ 24240 w 944903"/>
              <a:gd name="connsiteY184" fmla="*/ 415422 h 698098"/>
              <a:gd name="connsiteX185" fmla="*/ 1322 w 944903"/>
              <a:gd name="connsiteY185" fmla="*/ 269773 h 698098"/>
              <a:gd name="connsiteX186" fmla="*/ 1322 w 944903"/>
              <a:gd name="connsiteY186" fmla="*/ 421133 h 698098"/>
              <a:gd name="connsiteX187" fmla="*/ 109845 w 944903"/>
              <a:gd name="connsiteY187" fmla="*/ 463989 h 698098"/>
              <a:gd name="connsiteX188" fmla="*/ 109845 w 944903"/>
              <a:gd name="connsiteY188" fmla="*/ 232647 h 69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944903" h="698098">
                <a:moveTo>
                  <a:pt x="800982" y="232647"/>
                </a:moveTo>
                <a:lnTo>
                  <a:pt x="800982" y="463989"/>
                </a:lnTo>
                <a:lnTo>
                  <a:pt x="943776" y="409710"/>
                </a:lnTo>
                <a:lnTo>
                  <a:pt x="943776" y="284052"/>
                </a:lnTo>
                <a:close/>
                <a:moveTo>
                  <a:pt x="743865" y="432557"/>
                </a:moveTo>
                <a:lnTo>
                  <a:pt x="735297" y="429701"/>
                </a:lnTo>
                <a:lnTo>
                  <a:pt x="735297" y="266917"/>
                </a:lnTo>
                <a:lnTo>
                  <a:pt x="743865" y="264061"/>
                </a:lnTo>
                <a:lnTo>
                  <a:pt x="752433" y="261205"/>
                </a:lnTo>
                <a:lnTo>
                  <a:pt x="763856" y="258349"/>
                </a:lnTo>
                <a:lnTo>
                  <a:pt x="763856" y="438269"/>
                </a:lnTo>
                <a:lnTo>
                  <a:pt x="752433" y="432557"/>
                </a:lnTo>
                <a:close/>
                <a:moveTo>
                  <a:pt x="709595" y="421133"/>
                </a:moveTo>
                <a:lnTo>
                  <a:pt x="701027" y="418278"/>
                </a:lnTo>
                <a:lnTo>
                  <a:pt x="701027" y="278340"/>
                </a:lnTo>
                <a:lnTo>
                  <a:pt x="723944" y="272629"/>
                </a:lnTo>
                <a:lnTo>
                  <a:pt x="723944" y="426845"/>
                </a:lnTo>
                <a:lnTo>
                  <a:pt x="715289" y="423989"/>
                </a:lnTo>
                <a:close/>
                <a:moveTo>
                  <a:pt x="681036" y="409710"/>
                </a:moveTo>
                <a:lnTo>
                  <a:pt x="675324" y="409710"/>
                </a:lnTo>
                <a:lnTo>
                  <a:pt x="675324" y="284052"/>
                </a:lnTo>
                <a:lnTo>
                  <a:pt x="692459" y="278340"/>
                </a:lnTo>
                <a:lnTo>
                  <a:pt x="692459" y="415422"/>
                </a:lnTo>
                <a:close/>
                <a:moveTo>
                  <a:pt x="669613" y="269773"/>
                </a:moveTo>
                <a:lnTo>
                  <a:pt x="669613" y="421133"/>
                </a:lnTo>
                <a:lnTo>
                  <a:pt x="778135" y="463989"/>
                </a:lnTo>
                <a:lnTo>
                  <a:pt x="778135" y="232647"/>
                </a:lnTo>
                <a:close/>
                <a:moveTo>
                  <a:pt x="626775" y="1322"/>
                </a:moveTo>
                <a:lnTo>
                  <a:pt x="626775" y="235503"/>
                </a:lnTo>
                <a:lnTo>
                  <a:pt x="772424" y="178385"/>
                </a:lnTo>
                <a:lnTo>
                  <a:pt x="772424" y="49872"/>
                </a:lnTo>
                <a:close/>
                <a:moveTo>
                  <a:pt x="626775" y="463989"/>
                </a:moveTo>
                <a:lnTo>
                  <a:pt x="626775" y="698169"/>
                </a:lnTo>
                <a:lnTo>
                  <a:pt x="772424" y="641052"/>
                </a:lnTo>
                <a:lnTo>
                  <a:pt x="772424" y="515394"/>
                </a:lnTo>
                <a:close/>
                <a:moveTo>
                  <a:pt x="569657" y="198376"/>
                </a:moveTo>
                <a:lnTo>
                  <a:pt x="561090" y="195521"/>
                </a:lnTo>
                <a:lnTo>
                  <a:pt x="561090" y="35592"/>
                </a:lnTo>
                <a:lnTo>
                  <a:pt x="569657" y="32737"/>
                </a:lnTo>
                <a:lnTo>
                  <a:pt x="578225" y="29881"/>
                </a:lnTo>
                <a:lnTo>
                  <a:pt x="589648" y="27025"/>
                </a:lnTo>
                <a:lnTo>
                  <a:pt x="589648" y="206944"/>
                </a:lnTo>
                <a:lnTo>
                  <a:pt x="578225" y="204053"/>
                </a:lnTo>
                <a:close/>
                <a:moveTo>
                  <a:pt x="535475" y="189809"/>
                </a:moveTo>
                <a:lnTo>
                  <a:pt x="526907" y="186953"/>
                </a:lnTo>
                <a:lnTo>
                  <a:pt x="526907" y="44160"/>
                </a:lnTo>
                <a:lnTo>
                  <a:pt x="549825" y="38448"/>
                </a:lnTo>
                <a:lnTo>
                  <a:pt x="549825" y="192665"/>
                </a:lnTo>
                <a:lnTo>
                  <a:pt x="541257" y="189809"/>
                </a:lnTo>
                <a:close/>
                <a:moveTo>
                  <a:pt x="506916" y="181241"/>
                </a:moveTo>
                <a:lnTo>
                  <a:pt x="501205" y="178385"/>
                </a:lnTo>
                <a:lnTo>
                  <a:pt x="501205" y="52728"/>
                </a:lnTo>
                <a:lnTo>
                  <a:pt x="518340" y="47016"/>
                </a:lnTo>
                <a:lnTo>
                  <a:pt x="518340" y="184097"/>
                </a:lnTo>
                <a:close/>
                <a:moveTo>
                  <a:pt x="495493" y="38448"/>
                </a:moveTo>
                <a:lnTo>
                  <a:pt x="495493" y="189809"/>
                </a:lnTo>
                <a:lnTo>
                  <a:pt x="604016" y="232647"/>
                </a:lnTo>
                <a:lnTo>
                  <a:pt x="604016" y="1322"/>
                </a:lnTo>
                <a:close/>
                <a:moveTo>
                  <a:pt x="569745" y="663899"/>
                </a:moveTo>
                <a:lnTo>
                  <a:pt x="561178" y="661043"/>
                </a:lnTo>
                <a:lnTo>
                  <a:pt x="561178" y="501115"/>
                </a:lnTo>
                <a:lnTo>
                  <a:pt x="569745" y="498259"/>
                </a:lnTo>
                <a:lnTo>
                  <a:pt x="578313" y="495403"/>
                </a:lnTo>
                <a:lnTo>
                  <a:pt x="589736" y="492548"/>
                </a:lnTo>
                <a:lnTo>
                  <a:pt x="589736" y="672467"/>
                </a:lnTo>
                <a:lnTo>
                  <a:pt x="578313" y="669611"/>
                </a:lnTo>
                <a:close/>
                <a:moveTo>
                  <a:pt x="535475" y="652476"/>
                </a:moveTo>
                <a:lnTo>
                  <a:pt x="526907" y="649620"/>
                </a:lnTo>
                <a:lnTo>
                  <a:pt x="526907" y="506827"/>
                </a:lnTo>
                <a:lnTo>
                  <a:pt x="549825" y="501115"/>
                </a:lnTo>
                <a:lnTo>
                  <a:pt x="549825" y="655349"/>
                </a:lnTo>
                <a:lnTo>
                  <a:pt x="541257" y="652493"/>
                </a:lnTo>
                <a:close/>
                <a:moveTo>
                  <a:pt x="506916" y="643908"/>
                </a:moveTo>
                <a:lnTo>
                  <a:pt x="501205" y="641052"/>
                </a:lnTo>
                <a:lnTo>
                  <a:pt x="501205" y="515394"/>
                </a:lnTo>
                <a:lnTo>
                  <a:pt x="518340" y="509683"/>
                </a:lnTo>
                <a:lnTo>
                  <a:pt x="518340" y="646764"/>
                </a:lnTo>
                <a:close/>
                <a:moveTo>
                  <a:pt x="495493" y="503971"/>
                </a:moveTo>
                <a:lnTo>
                  <a:pt x="495493" y="655349"/>
                </a:lnTo>
                <a:lnTo>
                  <a:pt x="604016" y="695331"/>
                </a:lnTo>
                <a:lnTo>
                  <a:pt x="604016" y="463989"/>
                </a:lnTo>
                <a:close/>
                <a:moveTo>
                  <a:pt x="469702" y="232647"/>
                </a:moveTo>
                <a:lnTo>
                  <a:pt x="469702" y="463989"/>
                </a:lnTo>
                <a:lnTo>
                  <a:pt x="612495" y="409710"/>
                </a:lnTo>
                <a:lnTo>
                  <a:pt x="612495" y="284052"/>
                </a:lnTo>
                <a:close/>
                <a:moveTo>
                  <a:pt x="412567" y="432557"/>
                </a:moveTo>
                <a:lnTo>
                  <a:pt x="403999" y="429701"/>
                </a:lnTo>
                <a:lnTo>
                  <a:pt x="403999" y="266917"/>
                </a:lnTo>
                <a:lnTo>
                  <a:pt x="412567" y="264061"/>
                </a:lnTo>
                <a:lnTo>
                  <a:pt x="421135" y="261205"/>
                </a:lnTo>
                <a:lnTo>
                  <a:pt x="432558" y="258349"/>
                </a:lnTo>
                <a:lnTo>
                  <a:pt x="432558" y="438269"/>
                </a:lnTo>
                <a:lnTo>
                  <a:pt x="421135" y="435413"/>
                </a:lnTo>
                <a:close/>
                <a:moveTo>
                  <a:pt x="378297" y="421133"/>
                </a:moveTo>
                <a:lnTo>
                  <a:pt x="369764" y="418278"/>
                </a:lnTo>
                <a:lnTo>
                  <a:pt x="369764" y="278340"/>
                </a:lnTo>
                <a:lnTo>
                  <a:pt x="392682" y="272629"/>
                </a:lnTo>
                <a:lnTo>
                  <a:pt x="392682" y="426845"/>
                </a:lnTo>
                <a:lnTo>
                  <a:pt x="384114" y="423989"/>
                </a:lnTo>
                <a:close/>
                <a:moveTo>
                  <a:pt x="349738" y="409710"/>
                </a:moveTo>
                <a:lnTo>
                  <a:pt x="344026" y="409710"/>
                </a:lnTo>
                <a:lnTo>
                  <a:pt x="344026" y="284052"/>
                </a:lnTo>
                <a:lnTo>
                  <a:pt x="361161" y="278340"/>
                </a:lnTo>
                <a:lnTo>
                  <a:pt x="361161" y="415422"/>
                </a:lnTo>
                <a:close/>
                <a:moveTo>
                  <a:pt x="338314" y="269773"/>
                </a:moveTo>
                <a:lnTo>
                  <a:pt x="338314" y="421133"/>
                </a:lnTo>
                <a:lnTo>
                  <a:pt x="446837" y="463989"/>
                </a:lnTo>
                <a:lnTo>
                  <a:pt x="446837" y="232647"/>
                </a:lnTo>
                <a:close/>
                <a:moveTo>
                  <a:pt x="289765" y="1322"/>
                </a:moveTo>
                <a:lnTo>
                  <a:pt x="289765" y="235503"/>
                </a:lnTo>
                <a:lnTo>
                  <a:pt x="435414" y="178385"/>
                </a:lnTo>
                <a:lnTo>
                  <a:pt x="435414" y="49872"/>
                </a:lnTo>
                <a:close/>
                <a:moveTo>
                  <a:pt x="289765" y="463989"/>
                </a:moveTo>
                <a:lnTo>
                  <a:pt x="289765" y="698169"/>
                </a:lnTo>
                <a:lnTo>
                  <a:pt x="435414" y="641052"/>
                </a:lnTo>
                <a:lnTo>
                  <a:pt x="435414" y="515394"/>
                </a:lnTo>
                <a:close/>
                <a:moveTo>
                  <a:pt x="232647" y="198376"/>
                </a:moveTo>
                <a:lnTo>
                  <a:pt x="224080" y="195521"/>
                </a:lnTo>
                <a:lnTo>
                  <a:pt x="224080" y="35592"/>
                </a:lnTo>
                <a:lnTo>
                  <a:pt x="232647" y="32737"/>
                </a:lnTo>
                <a:lnTo>
                  <a:pt x="241215" y="29881"/>
                </a:lnTo>
                <a:lnTo>
                  <a:pt x="252638" y="27025"/>
                </a:lnTo>
                <a:lnTo>
                  <a:pt x="252638" y="206944"/>
                </a:lnTo>
                <a:lnTo>
                  <a:pt x="241215" y="201232"/>
                </a:lnTo>
                <a:close/>
                <a:moveTo>
                  <a:pt x="198377" y="189809"/>
                </a:moveTo>
                <a:lnTo>
                  <a:pt x="189809" y="186953"/>
                </a:lnTo>
                <a:lnTo>
                  <a:pt x="189809" y="44160"/>
                </a:lnTo>
                <a:lnTo>
                  <a:pt x="212727" y="38448"/>
                </a:lnTo>
                <a:lnTo>
                  <a:pt x="212727" y="192665"/>
                </a:lnTo>
                <a:lnTo>
                  <a:pt x="207015" y="192665"/>
                </a:lnTo>
                <a:close/>
                <a:moveTo>
                  <a:pt x="169818" y="181241"/>
                </a:moveTo>
                <a:lnTo>
                  <a:pt x="164107" y="178385"/>
                </a:lnTo>
                <a:lnTo>
                  <a:pt x="164107" y="52728"/>
                </a:lnTo>
                <a:lnTo>
                  <a:pt x="181242" y="47016"/>
                </a:lnTo>
                <a:lnTo>
                  <a:pt x="181242" y="184097"/>
                </a:lnTo>
                <a:close/>
                <a:moveTo>
                  <a:pt x="158395" y="38448"/>
                </a:moveTo>
                <a:lnTo>
                  <a:pt x="158395" y="189809"/>
                </a:lnTo>
                <a:lnTo>
                  <a:pt x="266918" y="232647"/>
                </a:lnTo>
                <a:lnTo>
                  <a:pt x="266918" y="1322"/>
                </a:lnTo>
                <a:close/>
                <a:moveTo>
                  <a:pt x="232647" y="663899"/>
                </a:moveTo>
                <a:lnTo>
                  <a:pt x="224080" y="661043"/>
                </a:lnTo>
                <a:lnTo>
                  <a:pt x="224080" y="501115"/>
                </a:lnTo>
                <a:lnTo>
                  <a:pt x="232647" y="498259"/>
                </a:lnTo>
                <a:lnTo>
                  <a:pt x="241215" y="495403"/>
                </a:lnTo>
                <a:lnTo>
                  <a:pt x="252638" y="492548"/>
                </a:lnTo>
                <a:lnTo>
                  <a:pt x="252638" y="672467"/>
                </a:lnTo>
                <a:lnTo>
                  <a:pt x="241215" y="669611"/>
                </a:lnTo>
                <a:close/>
                <a:moveTo>
                  <a:pt x="198377" y="652476"/>
                </a:moveTo>
                <a:lnTo>
                  <a:pt x="189809" y="649620"/>
                </a:lnTo>
                <a:lnTo>
                  <a:pt x="189809" y="506827"/>
                </a:lnTo>
                <a:lnTo>
                  <a:pt x="212727" y="501115"/>
                </a:lnTo>
                <a:lnTo>
                  <a:pt x="212727" y="655349"/>
                </a:lnTo>
                <a:lnTo>
                  <a:pt x="204053" y="652476"/>
                </a:lnTo>
                <a:close/>
                <a:moveTo>
                  <a:pt x="169818" y="643908"/>
                </a:moveTo>
                <a:lnTo>
                  <a:pt x="164107" y="641052"/>
                </a:lnTo>
                <a:lnTo>
                  <a:pt x="164107" y="515394"/>
                </a:lnTo>
                <a:lnTo>
                  <a:pt x="181242" y="509683"/>
                </a:lnTo>
                <a:lnTo>
                  <a:pt x="181242" y="646764"/>
                </a:lnTo>
                <a:close/>
                <a:moveTo>
                  <a:pt x="158395" y="503971"/>
                </a:moveTo>
                <a:lnTo>
                  <a:pt x="158395" y="655349"/>
                </a:lnTo>
                <a:lnTo>
                  <a:pt x="266918" y="695331"/>
                </a:lnTo>
                <a:lnTo>
                  <a:pt x="266918" y="463989"/>
                </a:lnTo>
                <a:close/>
                <a:moveTo>
                  <a:pt x="135477" y="232647"/>
                </a:moveTo>
                <a:lnTo>
                  <a:pt x="135477" y="463989"/>
                </a:lnTo>
                <a:lnTo>
                  <a:pt x="278271" y="409710"/>
                </a:lnTo>
                <a:lnTo>
                  <a:pt x="278271" y="284052"/>
                </a:lnTo>
                <a:close/>
                <a:moveTo>
                  <a:pt x="75539" y="432557"/>
                </a:moveTo>
                <a:lnTo>
                  <a:pt x="66972" y="426845"/>
                </a:lnTo>
                <a:lnTo>
                  <a:pt x="66972" y="266917"/>
                </a:lnTo>
                <a:lnTo>
                  <a:pt x="75539" y="266917"/>
                </a:lnTo>
                <a:lnTo>
                  <a:pt x="84178" y="263991"/>
                </a:lnTo>
                <a:lnTo>
                  <a:pt x="95601" y="258279"/>
                </a:lnTo>
                <a:lnTo>
                  <a:pt x="95601" y="438269"/>
                </a:lnTo>
                <a:lnTo>
                  <a:pt x="84178" y="435413"/>
                </a:lnTo>
                <a:close/>
                <a:moveTo>
                  <a:pt x="41269" y="421133"/>
                </a:moveTo>
                <a:lnTo>
                  <a:pt x="32701" y="418278"/>
                </a:lnTo>
                <a:lnTo>
                  <a:pt x="32701" y="278340"/>
                </a:lnTo>
                <a:lnTo>
                  <a:pt x="55619" y="272629"/>
                </a:lnTo>
                <a:lnTo>
                  <a:pt x="55619" y="426845"/>
                </a:lnTo>
                <a:lnTo>
                  <a:pt x="47051" y="423989"/>
                </a:lnTo>
                <a:close/>
                <a:moveTo>
                  <a:pt x="12710" y="409710"/>
                </a:moveTo>
                <a:lnTo>
                  <a:pt x="7034" y="409710"/>
                </a:lnTo>
                <a:lnTo>
                  <a:pt x="7034" y="284052"/>
                </a:lnTo>
                <a:lnTo>
                  <a:pt x="24240" y="278340"/>
                </a:lnTo>
                <a:lnTo>
                  <a:pt x="24240" y="415422"/>
                </a:lnTo>
                <a:close/>
                <a:moveTo>
                  <a:pt x="1322" y="269773"/>
                </a:moveTo>
                <a:lnTo>
                  <a:pt x="1322" y="421133"/>
                </a:lnTo>
                <a:lnTo>
                  <a:pt x="109845" y="463989"/>
                </a:lnTo>
                <a:lnTo>
                  <a:pt x="109845" y="232647"/>
                </a:lnTo>
                <a:close/>
              </a:path>
            </a:pathLst>
          </a:custGeom>
          <a:solidFill>
            <a:srgbClr val="68217A">
              <a:lumMod val="60000"/>
              <a:lumOff val="40000"/>
            </a:srgbClr>
          </a:solidFill>
          <a:ln w="9525" cap="flat">
            <a:noFill/>
            <a:prstDash val="solid"/>
            <a:miter/>
          </a:ln>
        </p:spPr>
        <p:txBody>
          <a:bodyPr rtlCol="0" anchor="ct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Tree>
    <p:extLst>
      <p:ext uri="{BB962C8B-B14F-4D97-AF65-F5344CB8AC3E}">
        <p14:creationId xmlns:p14="http://schemas.microsoft.com/office/powerpoint/2010/main" val="98851911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E8D09EA-3520-4591-89F2-30711A5976E8}"/>
              </a:ext>
            </a:extLst>
          </p:cNvPr>
          <p:cNvSpPr>
            <a:spLocks/>
          </p:cNvSpPr>
          <p:nvPr/>
        </p:nvSpPr>
        <p:spPr bwMode="auto">
          <a:xfrm>
            <a:off x="3781691" y="1879045"/>
            <a:ext cx="2083875" cy="1298875"/>
          </a:xfrm>
          <a:custGeom>
            <a:avLst/>
            <a:gdLst>
              <a:gd name="T0" fmla="*/ 243 w 372"/>
              <a:gd name="T1" fmla="*/ 0 h 231"/>
              <a:gd name="T2" fmla="*/ 178 w 372"/>
              <a:gd name="T3" fmla="*/ 37 h 231"/>
              <a:gd name="T4" fmla="*/ 149 w 372"/>
              <a:gd name="T5" fmla="*/ 31 h 231"/>
              <a:gd name="T6" fmla="*/ 97 w 372"/>
              <a:gd name="T7" fmla="*/ 52 h 231"/>
              <a:gd name="T8" fmla="*/ 79 w 372"/>
              <a:gd name="T9" fmla="*/ 79 h 231"/>
              <a:gd name="T10" fmla="*/ 75 w 372"/>
              <a:gd name="T11" fmla="*/ 79 h 231"/>
              <a:gd name="T12" fmla="*/ 22 w 372"/>
              <a:gd name="T13" fmla="*/ 101 h 231"/>
              <a:gd name="T14" fmla="*/ 0 w 372"/>
              <a:gd name="T15" fmla="*/ 155 h 231"/>
              <a:gd name="T16" fmla="*/ 22 w 372"/>
              <a:gd name="T17" fmla="*/ 208 h 231"/>
              <a:gd name="T18" fmla="*/ 75 w 372"/>
              <a:gd name="T19" fmla="*/ 231 h 231"/>
              <a:gd name="T20" fmla="*/ 296 w 372"/>
              <a:gd name="T21" fmla="*/ 231 h 231"/>
              <a:gd name="T22" fmla="*/ 350 w 372"/>
              <a:gd name="T23" fmla="*/ 208 h 231"/>
              <a:gd name="T24" fmla="*/ 372 w 372"/>
              <a:gd name="T25" fmla="*/ 155 h 231"/>
              <a:gd name="T26" fmla="*/ 350 w 372"/>
              <a:gd name="T27" fmla="*/ 102 h 231"/>
              <a:gd name="T28" fmla="*/ 317 w 372"/>
              <a:gd name="T29" fmla="*/ 81 h 231"/>
              <a:gd name="T30" fmla="*/ 317 w 372"/>
              <a:gd name="T31" fmla="*/ 76 h 231"/>
              <a:gd name="T32" fmla="*/ 296 w 372"/>
              <a:gd name="T33" fmla="*/ 23 h 231"/>
              <a:gd name="T34" fmla="*/ 243 w 372"/>
              <a:gd name="T3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2" h="231">
                <a:moveTo>
                  <a:pt x="243" y="0"/>
                </a:moveTo>
                <a:cubicBezTo>
                  <a:pt x="216" y="0"/>
                  <a:pt x="192" y="14"/>
                  <a:pt x="178" y="37"/>
                </a:cubicBezTo>
                <a:cubicBezTo>
                  <a:pt x="170" y="33"/>
                  <a:pt x="159" y="31"/>
                  <a:pt x="149" y="31"/>
                </a:cubicBezTo>
                <a:cubicBezTo>
                  <a:pt x="129" y="31"/>
                  <a:pt x="111" y="38"/>
                  <a:pt x="97" y="52"/>
                </a:cubicBezTo>
                <a:cubicBezTo>
                  <a:pt x="89" y="59"/>
                  <a:pt x="83" y="68"/>
                  <a:pt x="79" y="79"/>
                </a:cubicBezTo>
                <a:cubicBezTo>
                  <a:pt x="77" y="79"/>
                  <a:pt x="76" y="79"/>
                  <a:pt x="75" y="79"/>
                </a:cubicBezTo>
                <a:cubicBezTo>
                  <a:pt x="56" y="79"/>
                  <a:pt x="37" y="87"/>
                  <a:pt x="22" y="101"/>
                </a:cubicBezTo>
                <a:cubicBezTo>
                  <a:pt x="8" y="116"/>
                  <a:pt x="0" y="135"/>
                  <a:pt x="0" y="155"/>
                </a:cubicBezTo>
                <a:cubicBezTo>
                  <a:pt x="0" y="175"/>
                  <a:pt x="8" y="194"/>
                  <a:pt x="22" y="208"/>
                </a:cubicBezTo>
                <a:cubicBezTo>
                  <a:pt x="37" y="223"/>
                  <a:pt x="56" y="231"/>
                  <a:pt x="75" y="231"/>
                </a:cubicBezTo>
                <a:cubicBezTo>
                  <a:pt x="296" y="231"/>
                  <a:pt x="296" y="231"/>
                  <a:pt x="296" y="231"/>
                </a:cubicBezTo>
                <a:cubicBezTo>
                  <a:pt x="317" y="231"/>
                  <a:pt x="336" y="223"/>
                  <a:pt x="350" y="208"/>
                </a:cubicBezTo>
                <a:cubicBezTo>
                  <a:pt x="364" y="194"/>
                  <a:pt x="372" y="175"/>
                  <a:pt x="372" y="155"/>
                </a:cubicBezTo>
                <a:cubicBezTo>
                  <a:pt x="372" y="135"/>
                  <a:pt x="364" y="116"/>
                  <a:pt x="350" y="102"/>
                </a:cubicBezTo>
                <a:cubicBezTo>
                  <a:pt x="341" y="92"/>
                  <a:pt x="330" y="85"/>
                  <a:pt x="317" y="81"/>
                </a:cubicBezTo>
                <a:cubicBezTo>
                  <a:pt x="317" y="80"/>
                  <a:pt x="317" y="78"/>
                  <a:pt x="317" y="76"/>
                </a:cubicBezTo>
                <a:cubicBezTo>
                  <a:pt x="317" y="56"/>
                  <a:pt x="310" y="37"/>
                  <a:pt x="296" y="23"/>
                </a:cubicBezTo>
                <a:cubicBezTo>
                  <a:pt x="282" y="8"/>
                  <a:pt x="263" y="0"/>
                  <a:pt x="243" y="0"/>
                </a:cubicBezTo>
                <a:close/>
              </a:path>
            </a:pathLst>
          </a:custGeom>
          <a:solidFill>
            <a:schemeClr val="accent5">
              <a:lumMod val="75000"/>
              <a:lumOff val="25000"/>
              <a:alpha val="3000"/>
            </a:schemeClr>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176" b="0" i="0" u="none" strike="noStrike" kern="1200" cap="none" spc="0" normalizeH="0" baseline="0" noProof="0">
              <a:ln>
                <a:noFill/>
              </a:ln>
              <a:solidFill>
                <a:schemeClr val="tx1"/>
              </a:solidFill>
              <a:effectLst/>
              <a:uLnTx/>
              <a:uFillTx/>
              <a:latin typeface="Segoe UI"/>
              <a:ea typeface="+mn-ea"/>
              <a:cs typeface="Segoe UI" pitchFamily="34" charset="0"/>
            </a:endParaRPr>
          </a:p>
        </p:txBody>
      </p:sp>
      <p:pic>
        <p:nvPicPr>
          <p:cNvPr id="34" name="Picture 33">
            <a:extLst>
              <a:ext uri="{FF2B5EF4-FFF2-40B4-BE49-F238E27FC236}">
                <a16:creationId xmlns:a16="http://schemas.microsoft.com/office/drawing/2014/main" id="{611A12F9-C148-0D47-84A2-26B31BBE4371}"/>
              </a:ext>
            </a:extLst>
          </p:cNvPr>
          <p:cNvPicPr>
            <a:picLocks noChangeAspect="1"/>
          </p:cNvPicPr>
          <p:nvPr/>
        </p:nvPicPr>
        <p:blipFill rotWithShape="1">
          <a:blip r:embed="rId3">
            <a:clrChange>
              <a:clrFrom>
                <a:srgbClr val="FFFFFF"/>
              </a:clrFrom>
              <a:clrTo>
                <a:srgbClr val="FFFFFF">
                  <a:alpha val="0"/>
                </a:srgbClr>
              </a:clrTo>
            </a:clrChange>
          </a:blip>
          <a:srcRect t="23199" b="23199"/>
          <a:stretch/>
        </p:blipFill>
        <p:spPr>
          <a:xfrm>
            <a:off x="4197293" y="2361375"/>
            <a:ext cx="1252668" cy="502240"/>
          </a:xfrm>
          <a:prstGeom prst="rect">
            <a:avLst/>
          </a:prstGeom>
          <a:ln>
            <a:noFill/>
          </a:ln>
        </p:spPr>
      </p:pic>
      <p:sp>
        <p:nvSpPr>
          <p:cNvPr id="35" name="TextBox 34">
            <a:extLst>
              <a:ext uri="{FF2B5EF4-FFF2-40B4-BE49-F238E27FC236}">
                <a16:creationId xmlns:a16="http://schemas.microsoft.com/office/drawing/2014/main" id="{F2B2F5E6-DFCC-43BA-945D-7720B41755B0}"/>
              </a:ext>
            </a:extLst>
          </p:cNvPr>
          <p:cNvSpPr txBox="1"/>
          <p:nvPr/>
        </p:nvSpPr>
        <p:spPr>
          <a:xfrm>
            <a:off x="4085937" y="2854276"/>
            <a:ext cx="1475380" cy="215444"/>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588"/>
              </a:spcAft>
              <a:buClrTx/>
              <a:buSzTx/>
              <a:buFontTx/>
              <a:buNone/>
              <a:tabLst/>
              <a:defRPr/>
            </a:pPr>
            <a:r>
              <a:rPr kumimoji="0" lang="zh-CN" altLang="en-US" sz="1400" b="0" i="0" u="none" strike="noStrike" kern="1200" cap="none" spc="0" normalizeH="0" baseline="0" noProof="0">
                <a:ln>
                  <a:noFill/>
                </a:ln>
                <a:effectLst/>
                <a:uLnTx/>
                <a:uFillTx/>
                <a:latin typeface="Segoe UI"/>
                <a:ea typeface="等线" panose="02010600030101010101" pitchFamily="2" charset="-122"/>
                <a:cs typeface="Segoe UI Semibold" panose="020B0702040204020203" pitchFamily="34" charset="0"/>
              </a:rPr>
              <a:t>托管</a:t>
            </a:r>
            <a:endParaRPr kumimoji="0" lang="en-US" sz="1400" b="0" i="0" u="none" strike="noStrike" kern="1200" cap="none" spc="0" normalizeH="0" baseline="0" noProof="0">
              <a:ln>
                <a:noFill/>
              </a:ln>
              <a:effectLst/>
              <a:uLnTx/>
              <a:uFillTx/>
              <a:latin typeface="Segoe UI"/>
              <a:cs typeface="Segoe UI Semibold" panose="020B0702040204020203" pitchFamily="34" charset="0"/>
            </a:endParaRPr>
          </a:p>
        </p:txBody>
      </p:sp>
      <p:pic>
        <p:nvPicPr>
          <p:cNvPr id="36" name="Picture 35">
            <a:extLst>
              <a:ext uri="{FF2B5EF4-FFF2-40B4-BE49-F238E27FC236}">
                <a16:creationId xmlns:a16="http://schemas.microsoft.com/office/drawing/2014/main" id="{23CD7D83-5F3B-4CAB-9219-7B100470197A}"/>
              </a:ext>
            </a:extLst>
          </p:cNvPr>
          <p:cNvPicPr>
            <a:picLocks noChangeAspect="1"/>
          </p:cNvPicPr>
          <p:nvPr/>
        </p:nvPicPr>
        <p:blipFill>
          <a:blip r:embed="rId4"/>
          <a:stretch>
            <a:fillRect/>
          </a:stretch>
        </p:blipFill>
        <p:spPr>
          <a:xfrm>
            <a:off x="4497955" y="3626150"/>
            <a:ext cx="651345" cy="651345"/>
          </a:xfrm>
          <a:prstGeom prst="rect">
            <a:avLst/>
          </a:prstGeom>
          <a:ln>
            <a:noFill/>
          </a:ln>
        </p:spPr>
      </p:pic>
      <p:sp>
        <p:nvSpPr>
          <p:cNvPr id="37" name="Rectangle: Rounded Corners 36">
            <a:extLst>
              <a:ext uri="{FF2B5EF4-FFF2-40B4-BE49-F238E27FC236}">
                <a16:creationId xmlns:a16="http://schemas.microsoft.com/office/drawing/2014/main" id="{E9ECEFD3-92D9-4D4B-840B-DD582D7EC239}"/>
              </a:ext>
            </a:extLst>
          </p:cNvPr>
          <p:cNvSpPr/>
          <p:nvPr/>
        </p:nvSpPr>
        <p:spPr bwMode="auto">
          <a:xfrm>
            <a:off x="2285858" y="5258362"/>
            <a:ext cx="3775556" cy="1067618"/>
          </a:xfrm>
          <a:prstGeom prst="roundRect">
            <a:avLst>
              <a:gd name="adj" fmla="val 3125"/>
            </a:avLst>
          </a:prstGeom>
          <a:solidFill>
            <a:schemeClr val="accent5">
              <a:lumMod val="75000"/>
              <a:lumOff val="25000"/>
              <a:alpha val="3000"/>
            </a:schemeClr>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chemeClr val="tx1"/>
                </a:solidFill>
                <a:effectLst/>
                <a:uLnTx/>
                <a:uFillTx/>
                <a:latin typeface="Segoe UI"/>
                <a:ea typeface="Segoe UI" pitchFamily="34" charset="0"/>
                <a:cs typeface="Segoe UI" pitchFamily="34" charset="0"/>
              </a:rPr>
              <a:t>Azure </a:t>
            </a:r>
            <a:r>
              <a:rPr kumimoji="0" lang="zh-CN" altLang="en-US" sz="1400" b="0" i="0" u="none" strike="noStrike" kern="1200" cap="none" spc="0" normalizeH="0" baseline="0" noProof="0">
                <a:ln>
                  <a:noFill/>
                </a:ln>
                <a:solidFill>
                  <a:schemeClr val="tx1"/>
                </a:solidFill>
                <a:effectLst/>
                <a:uLnTx/>
                <a:uFillTx/>
                <a:latin typeface="Segoe UI"/>
                <a:ea typeface="Segoe UI" pitchFamily="34" charset="0"/>
                <a:cs typeface="Segoe UI" pitchFamily="34" charset="0"/>
              </a:rPr>
              <a:t>基础设施服务
</a:t>
            </a:r>
            <a:endParaRPr kumimoji="0" lang="en-US" sz="1400" b="0" i="0" u="none" strike="noStrike" kern="1200" cap="none" spc="0" normalizeH="0" baseline="0" noProof="0">
              <a:ln>
                <a:noFill/>
              </a:ln>
              <a:solidFill>
                <a:schemeClr val="tx1"/>
              </a:solidFill>
              <a:effectLst/>
              <a:uLnTx/>
              <a:uFillTx/>
              <a:latin typeface="Segoe UI"/>
              <a:ea typeface="Segoe UI" pitchFamily="34" charset="0"/>
              <a:cs typeface="Segoe UI" pitchFamily="34" charset="0"/>
            </a:endParaRPr>
          </a:p>
        </p:txBody>
      </p:sp>
      <p:sp>
        <p:nvSpPr>
          <p:cNvPr id="38" name="Rectangle: Rounded Corners 37">
            <a:extLst>
              <a:ext uri="{FF2B5EF4-FFF2-40B4-BE49-F238E27FC236}">
                <a16:creationId xmlns:a16="http://schemas.microsoft.com/office/drawing/2014/main" id="{66FFE53D-72A5-429E-940A-46CE5221FFF3}"/>
              </a:ext>
            </a:extLst>
          </p:cNvPr>
          <p:cNvSpPr/>
          <p:nvPr/>
        </p:nvSpPr>
        <p:spPr bwMode="auto">
          <a:xfrm>
            <a:off x="2285861" y="4725726"/>
            <a:ext cx="3775550" cy="415493"/>
          </a:xfrm>
          <a:prstGeom prst="roundRect">
            <a:avLst>
              <a:gd name="adj" fmla="val 3125"/>
            </a:avLst>
          </a:prstGeom>
          <a:solidFill>
            <a:srgbClr val="00B0F0">
              <a:alpha val="10000"/>
            </a:srgbClr>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Segoe UI"/>
                <a:ea typeface="+mn-ea"/>
                <a:cs typeface="Segoe UI" pitchFamily="34" charset="0"/>
              </a:rPr>
              <a:t>Docker</a:t>
            </a:r>
          </a:p>
        </p:txBody>
      </p:sp>
      <p:cxnSp>
        <p:nvCxnSpPr>
          <p:cNvPr id="25" name="Straight Arrow Connector 24">
            <a:extLst>
              <a:ext uri="{FF2B5EF4-FFF2-40B4-BE49-F238E27FC236}">
                <a16:creationId xmlns:a16="http://schemas.microsoft.com/office/drawing/2014/main" id="{99CE8A47-A9E3-4276-A6E4-F117071802F2}"/>
              </a:ext>
            </a:extLst>
          </p:cNvPr>
          <p:cNvCxnSpPr>
            <a:cxnSpLocks/>
          </p:cNvCxnSpPr>
          <p:nvPr/>
        </p:nvCxnSpPr>
        <p:spPr>
          <a:xfrm>
            <a:off x="4823627" y="3177920"/>
            <a:ext cx="0" cy="379964"/>
          </a:xfrm>
          <a:prstGeom prst="straightConnector1">
            <a:avLst/>
          </a:prstGeom>
          <a:ln w="127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0FD074E-28B8-4479-B518-BDF1379C0E58}"/>
              </a:ext>
            </a:extLst>
          </p:cNvPr>
          <p:cNvSpPr txBox="1"/>
          <p:nvPr/>
        </p:nvSpPr>
        <p:spPr>
          <a:xfrm>
            <a:off x="4085937" y="4316437"/>
            <a:ext cx="1475380" cy="215444"/>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588"/>
              </a:spcAft>
              <a:buClrTx/>
              <a:buSzTx/>
              <a:buFontTx/>
              <a:buNone/>
              <a:tabLst/>
              <a:defRPr/>
            </a:pPr>
            <a:r>
              <a:rPr kumimoji="0" lang="en-US" sz="1400" b="0" i="0" u="none" strike="noStrike" kern="1200" cap="none" spc="0" normalizeH="0" baseline="0" noProof="0">
                <a:ln>
                  <a:noFill/>
                </a:ln>
                <a:effectLst/>
                <a:uLnTx/>
                <a:uFillTx/>
                <a:latin typeface="Segoe UI"/>
                <a:ea typeface="+mn-ea"/>
                <a:cs typeface="Segoe UI Semibold" panose="020B0702040204020203" pitchFamily="34" charset="0"/>
              </a:rPr>
              <a:t>Kubernetes</a:t>
            </a:r>
          </a:p>
        </p:txBody>
      </p:sp>
      <p:grpSp>
        <p:nvGrpSpPr>
          <p:cNvPr id="9" name="Group 8">
            <a:extLst>
              <a:ext uri="{FF2B5EF4-FFF2-40B4-BE49-F238E27FC236}">
                <a16:creationId xmlns:a16="http://schemas.microsoft.com/office/drawing/2014/main" id="{FBEE81C8-02BF-4936-8DAB-1F1F52255D92}"/>
              </a:ext>
            </a:extLst>
          </p:cNvPr>
          <p:cNvGrpSpPr/>
          <p:nvPr/>
        </p:nvGrpSpPr>
        <p:grpSpPr>
          <a:xfrm>
            <a:off x="6193659" y="1879045"/>
            <a:ext cx="200417" cy="2618428"/>
            <a:chOff x="8730675" y="2095592"/>
            <a:chExt cx="204436" cy="2670933"/>
          </a:xfrm>
        </p:grpSpPr>
        <p:sp>
          <p:nvSpPr>
            <p:cNvPr id="52" name="Left Bracket 51">
              <a:extLst>
                <a:ext uri="{FF2B5EF4-FFF2-40B4-BE49-F238E27FC236}">
                  <a16:creationId xmlns:a16="http://schemas.microsoft.com/office/drawing/2014/main" id="{9FB1FB61-A867-47D2-9F8C-66B31C4AB4EF}"/>
                </a:ext>
              </a:extLst>
            </p:cNvPr>
            <p:cNvSpPr/>
            <p:nvPr/>
          </p:nvSpPr>
          <p:spPr>
            <a:xfrm flipH="1">
              <a:off x="8730675" y="2095592"/>
              <a:ext cx="85309" cy="2670933"/>
            </a:xfrm>
            <a:prstGeom prst="leftBracket">
              <a:avLst>
                <a:gd name="adj" fmla="val 8651"/>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cxnSp>
          <p:nvCxnSpPr>
            <p:cNvPr id="54" name="Straight Connector 53">
              <a:extLst>
                <a:ext uri="{FF2B5EF4-FFF2-40B4-BE49-F238E27FC236}">
                  <a16:creationId xmlns:a16="http://schemas.microsoft.com/office/drawing/2014/main" id="{6FDC3757-9EC1-493F-82A3-F051C2784B76}"/>
                </a:ext>
              </a:extLst>
            </p:cNvPr>
            <p:cNvCxnSpPr>
              <a:cxnSpLocks/>
            </p:cNvCxnSpPr>
            <p:nvPr/>
          </p:nvCxnSpPr>
          <p:spPr>
            <a:xfrm flipH="1">
              <a:off x="8815985" y="3431058"/>
              <a:ext cx="119126" cy="0"/>
            </a:xfrm>
            <a:prstGeom prst="line">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33CA713C-C236-4553-B5E5-473CBFA89D50}"/>
              </a:ext>
            </a:extLst>
          </p:cNvPr>
          <p:cNvSpPr txBox="1"/>
          <p:nvPr/>
        </p:nvSpPr>
        <p:spPr>
          <a:xfrm>
            <a:off x="6537015" y="2415740"/>
            <a:ext cx="2310980" cy="1545038"/>
          </a:xfrm>
          <a:prstGeom prst="rect">
            <a:avLst/>
          </a:prstGeom>
          <a:noFill/>
        </p:spPr>
        <p:txBody>
          <a:bodyPr wrap="square" lIns="0" tIns="0" rIns="0" bIns="0" rtlCol="0" anchor="ctr">
            <a:spAutoFit/>
          </a:bodyPr>
          <a:lstStyle/>
          <a:p>
            <a:pPr marL="168072" marR="0" lvl="0" indent="-168072" algn="l" defTabSz="914400" rtl="0" eaLnBrk="1" fontAlgn="auto" latinLnBrk="0" hangingPunct="1">
              <a:lnSpc>
                <a:spcPct val="100000"/>
              </a:lnSpc>
              <a:spcBef>
                <a:spcPts val="0"/>
              </a:spcBef>
              <a:spcAft>
                <a:spcPts val="588"/>
              </a:spcAft>
              <a:buClrTx/>
              <a:buSzTx/>
              <a:buFont typeface="Arial" panose="020B0604020202020204" pitchFamily="34" charset="0"/>
              <a:buChar char="•"/>
              <a:tabLst/>
              <a:defRPr/>
            </a:pPr>
            <a:r>
              <a:rPr kumimoji="0" lang="zh-CN" altLang="en-US"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自动的升级、补丁，无宕机时间</a:t>
            </a:r>
            <a:endParaRPr kumimoji="0" lang="en-US" sz="14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168072" marR="0" lvl="0" indent="-168072" algn="l" defTabSz="914400" rtl="0" eaLnBrk="1" fontAlgn="auto" latinLnBrk="0" hangingPunct="1">
              <a:lnSpc>
                <a:spcPct val="100000"/>
              </a:lnSpc>
              <a:spcBef>
                <a:spcPts val="0"/>
              </a:spcBef>
              <a:spcAft>
                <a:spcPts val="588"/>
              </a:spcAft>
              <a:buClrTx/>
              <a:buSzTx/>
              <a:buFont typeface="Arial" panose="020B0604020202020204" pitchFamily="34" charset="0"/>
              <a:buChar char="•"/>
              <a:tabLst/>
              <a:defRPr/>
            </a:pPr>
            <a:r>
              <a:rPr kumimoji="0" lang="zh-CN" altLang="en-US"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简化集群管理</a:t>
            </a:r>
            <a:endParaRPr kumimoji="0" lang="en-US" sz="1400" b="0" i="0" u="none" strike="noStrike" kern="1200" cap="none" spc="0" normalizeH="0" baseline="0" noProof="0">
              <a:ln>
                <a:noFill/>
              </a:ln>
              <a:effectLst/>
              <a:uLnTx/>
              <a:uFillTx/>
              <a:latin typeface="Segoe UI" panose="020B0502040204020203" pitchFamily="34" charset="0"/>
              <a:cs typeface="Segoe UI" panose="020B0502040204020203" pitchFamily="34" charset="0"/>
            </a:endParaRPr>
          </a:p>
          <a:p>
            <a:pPr marL="168072" marR="0" lvl="0" indent="-168072" algn="l" defTabSz="914400" rtl="0" eaLnBrk="1" fontAlgn="auto" latinLnBrk="0" hangingPunct="1">
              <a:lnSpc>
                <a:spcPct val="100000"/>
              </a:lnSpc>
              <a:spcBef>
                <a:spcPts val="0"/>
              </a:spcBef>
              <a:spcAft>
                <a:spcPts val="588"/>
              </a:spcAft>
              <a:buClrTx/>
              <a:buSzTx/>
              <a:buFont typeface="Arial" panose="020B0604020202020204" pitchFamily="34" charset="0"/>
              <a:buChar char="•"/>
              <a:tabLst/>
              <a:defRPr/>
            </a:pPr>
            <a:r>
              <a:rPr kumimoji="0" lang="zh-CN" altLang="en-US"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集群服务免费，只需为计算节点资源付费</a:t>
            </a:r>
            <a:endParaRPr kumimoji="0" lang="en-US" altLang="zh-CN"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endParaRPr>
          </a:p>
          <a:p>
            <a:pPr marL="168072" marR="0" lvl="0" indent="-168072" algn="l" defTabSz="914400" rtl="0" eaLnBrk="1" fontAlgn="auto" latinLnBrk="0" hangingPunct="1">
              <a:lnSpc>
                <a:spcPct val="90000"/>
              </a:lnSpc>
              <a:spcBef>
                <a:spcPct val="20000"/>
              </a:spcBef>
              <a:spcAft>
                <a:spcPts val="588"/>
              </a:spcAft>
              <a:buClrTx/>
              <a:buSzPct val="90000"/>
              <a:buFont typeface="Arial" panose="020B0604020202020204" pitchFamily="34" charset="0"/>
              <a:buChar char="•"/>
              <a:tabLst/>
              <a:defRPr/>
            </a:pPr>
            <a:r>
              <a:rPr kumimoji="0" lang="en-US" altLang="zh-CN"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AKS</a:t>
            </a:r>
            <a:r>
              <a:rPr kumimoji="0" lang="zh-CN" altLang="en-US"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丰富的特有能力</a:t>
            </a:r>
            <a:endParaRPr kumimoji="0" lang="en-US" altLang="zh-CN" sz="14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endParaRPr>
          </a:p>
        </p:txBody>
      </p:sp>
      <p:grpSp>
        <p:nvGrpSpPr>
          <p:cNvPr id="88" name="Group 87">
            <a:extLst>
              <a:ext uri="{FF2B5EF4-FFF2-40B4-BE49-F238E27FC236}">
                <a16:creationId xmlns:a16="http://schemas.microsoft.com/office/drawing/2014/main" id="{2C688356-4D6A-4485-A391-F33296CFE46E}"/>
              </a:ext>
            </a:extLst>
          </p:cNvPr>
          <p:cNvGrpSpPr/>
          <p:nvPr/>
        </p:nvGrpSpPr>
        <p:grpSpPr>
          <a:xfrm>
            <a:off x="940253" y="2797135"/>
            <a:ext cx="368300" cy="611498"/>
            <a:chOff x="3970338" y="2971801"/>
            <a:chExt cx="584200" cy="969962"/>
          </a:xfrm>
        </p:grpSpPr>
        <p:sp>
          <p:nvSpPr>
            <p:cNvPr id="68" name="Freeform 9">
              <a:extLst>
                <a:ext uri="{FF2B5EF4-FFF2-40B4-BE49-F238E27FC236}">
                  <a16:creationId xmlns:a16="http://schemas.microsoft.com/office/drawing/2014/main" id="{9950C6FB-B9EE-4E8D-A2D3-50AEFE330545}"/>
                </a:ext>
              </a:extLst>
            </p:cNvPr>
            <p:cNvSpPr>
              <a:spLocks/>
            </p:cNvSpPr>
            <p:nvPr/>
          </p:nvSpPr>
          <p:spPr bwMode="auto">
            <a:xfrm>
              <a:off x="3970338" y="3367088"/>
              <a:ext cx="584200" cy="574675"/>
            </a:xfrm>
            <a:custGeom>
              <a:avLst/>
              <a:gdLst>
                <a:gd name="T0" fmla="*/ 153 w 153"/>
                <a:gd name="T1" fmla="*/ 152 h 152"/>
                <a:gd name="T2" fmla="*/ 153 w 153"/>
                <a:gd name="T3" fmla="*/ 29 h 152"/>
                <a:gd name="T4" fmla="*/ 124 w 153"/>
                <a:gd name="T5" fmla="*/ 0 h 152"/>
                <a:gd name="T6" fmla="*/ 29 w 153"/>
                <a:gd name="T7" fmla="*/ 0 h 152"/>
                <a:gd name="T8" fmla="*/ 0 w 153"/>
                <a:gd name="T9" fmla="*/ 29 h 152"/>
                <a:gd name="T10" fmla="*/ 0 w 153"/>
                <a:gd name="T11" fmla="*/ 152 h 152"/>
              </a:gdLst>
              <a:ahLst/>
              <a:cxnLst>
                <a:cxn ang="0">
                  <a:pos x="T0" y="T1"/>
                </a:cxn>
                <a:cxn ang="0">
                  <a:pos x="T2" y="T3"/>
                </a:cxn>
                <a:cxn ang="0">
                  <a:pos x="T4" y="T5"/>
                </a:cxn>
                <a:cxn ang="0">
                  <a:pos x="T6" y="T7"/>
                </a:cxn>
                <a:cxn ang="0">
                  <a:pos x="T8" y="T9"/>
                </a:cxn>
                <a:cxn ang="0">
                  <a:pos x="T10" y="T11"/>
                </a:cxn>
              </a:cxnLst>
              <a:rect l="0" t="0" r="r" b="b"/>
              <a:pathLst>
                <a:path w="153" h="152">
                  <a:moveTo>
                    <a:pt x="153" y="152"/>
                  </a:moveTo>
                  <a:cubicBezTo>
                    <a:pt x="153" y="29"/>
                    <a:pt x="153" y="29"/>
                    <a:pt x="153" y="29"/>
                  </a:cubicBezTo>
                  <a:cubicBezTo>
                    <a:pt x="153" y="13"/>
                    <a:pt x="140" y="0"/>
                    <a:pt x="124" y="0"/>
                  </a:cubicBezTo>
                  <a:cubicBezTo>
                    <a:pt x="29" y="0"/>
                    <a:pt x="29" y="0"/>
                    <a:pt x="29" y="0"/>
                  </a:cubicBezTo>
                  <a:cubicBezTo>
                    <a:pt x="13" y="0"/>
                    <a:pt x="0" y="13"/>
                    <a:pt x="0" y="29"/>
                  </a:cubicBezTo>
                  <a:cubicBezTo>
                    <a:pt x="0" y="152"/>
                    <a:pt x="0" y="152"/>
                    <a:pt x="0" y="152"/>
                  </a:cubicBezTo>
                </a:path>
              </a:pathLst>
            </a:cu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71" name="Oval 12">
              <a:extLst>
                <a:ext uri="{FF2B5EF4-FFF2-40B4-BE49-F238E27FC236}">
                  <a16:creationId xmlns:a16="http://schemas.microsoft.com/office/drawing/2014/main" id="{CB998D5C-EDAF-4EC6-BC67-73D16E1ED6BC}"/>
                </a:ext>
              </a:extLst>
            </p:cNvPr>
            <p:cNvSpPr>
              <a:spLocks noChangeArrowheads="1"/>
            </p:cNvSpPr>
            <p:nvPr/>
          </p:nvSpPr>
          <p:spPr bwMode="auto">
            <a:xfrm>
              <a:off x="4100513" y="2971801"/>
              <a:ext cx="325438" cy="322263"/>
            </a:xfrm>
            <a:prstGeom prst="ellipse">
              <a:avLst/>
            </a:pr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72" name="Line 13">
              <a:extLst>
                <a:ext uri="{FF2B5EF4-FFF2-40B4-BE49-F238E27FC236}">
                  <a16:creationId xmlns:a16="http://schemas.microsoft.com/office/drawing/2014/main" id="{2A226659-A74F-49CA-B3B7-FFE5543188FB}"/>
                </a:ext>
              </a:extLst>
            </p:cNvPr>
            <p:cNvSpPr>
              <a:spLocks noChangeShapeType="1"/>
            </p:cNvSpPr>
            <p:nvPr/>
          </p:nvSpPr>
          <p:spPr bwMode="auto">
            <a:xfrm>
              <a:off x="3970338" y="3941763"/>
              <a:ext cx="584200" cy="0"/>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73" name="Freeform 14">
              <a:extLst>
                <a:ext uri="{FF2B5EF4-FFF2-40B4-BE49-F238E27FC236}">
                  <a16:creationId xmlns:a16="http://schemas.microsoft.com/office/drawing/2014/main" id="{E54AABDF-5553-4FA5-8583-AC06FC8F36F7}"/>
                </a:ext>
              </a:extLst>
            </p:cNvPr>
            <p:cNvSpPr>
              <a:spLocks/>
            </p:cNvSpPr>
            <p:nvPr/>
          </p:nvSpPr>
          <p:spPr bwMode="auto">
            <a:xfrm>
              <a:off x="4318001" y="3509963"/>
              <a:ext cx="133350" cy="155575"/>
            </a:xfrm>
            <a:custGeom>
              <a:avLst/>
              <a:gdLst>
                <a:gd name="T0" fmla="*/ 34 w 35"/>
                <a:gd name="T1" fmla="*/ 32 h 41"/>
                <a:gd name="T2" fmla="*/ 18 w 35"/>
                <a:gd name="T3" fmla="*/ 41 h 41"/>
                <a:gd name="T4" fmla="*/ 1 w 35"/>
                <a:gd name="T5" fmla="*/ 32 h 41"/>
                <a:gd name="T6" fmla="*/ 0 w 35"/>
                <a:gd name="T7" fmla="*/ 31 h 41"/>
                <a:gd name="T8" fmla="*/ 0 w 35"/>
                <a:gd name="T9" fmla="*/ 1 h 41"/>
                <a:gd name="T10" fmla="*/ 1 w 35"/>
                <a:gd name="T11" fmla="*/ 0 h 41"/>
                <a:gd name="T12" fmla="*/ 34 w 35"/>
                <a:gd name="T13" fmla="*/ 0 h 41"/>
                <a:gd name="T14" fmla="*/ 35 w 35"/>
                <a:gd name="T15" fmla="*/ 1 h 41"/>
                <a:gd name="T16" fmla="*/ 35 w 35"/>
                <a:gd name="T17" fmla="*/ 31 h 41"/>
                <a:gd name="T18" fmla="*/ 34 w 35"/>
                <a:gd name="T19"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1">
                  <a:moveTo>
                    <a:pt x="34" y="32"/>
                  </a:moveTo>
                  <a:cubicBezTo>
                    <a:pt x="18" y="41"/>
                    <a:pt x="18" y="41"/>
                    <a:pt x="18" y="41"/>
                  </a:cubicBezTo>
                  <a:cubicBezTo>
                    <a:pt x="1" y="32"/>
                    <a:pt x="1" y="32"/>
                    <a:pt x="1" y="32"/>
                  </a:cubicBezTo>
                  <a:cubicBezTo>
                    <a:pt x="0" y="32"/>
                    <a:pt x="0" y="32"/>
                    <a:pt x="0" y="31"/>
                  </a:cubicBezTo>
                  <a:cubicBezTo>
                    <a:pt x="0" y="1"/>
                    <a:pt x="0" y="1"/>
                    <a:pt x="0" y="1"/>
                  </a:cubicBezTo>
                  <a:cubicBezTo>
                    <a:pt x="0" y="0"/>
                    <a:pt x="0" y="0"/>
                    <a:pt x="1" y="0"/>
                  </a:cubicBezTo>
                  <a:cubicBezTo>
                    <a:pt x="34" y="0"/>
                    <a:pt x="34" y="0"/>
                    <a:pt x="34" y="0"/>
                  </a:cubicBezTo>
                  <a:cubicBezTo>
                    <a:pt x="35" y="0"/>
                    <a:pt x="35" y="0"/>
                    <a:pt x="35" y="1"/>
                  </a:cubicBezTo>
                  <a:cubicBezTo>
                    <a:pt x="35" y="31"/>
                    <a:pt x="35" y="31"/>
                    <a:pt x="35" y="31"/>
                  </a:cubicBezTo>
                  <a:cubicBezTo>
                    <a:pt x="35" y="32"/>
                    <a:pt x="35" y="32"/>
                    <a:pt x="34" y="32"/>
                  </a:cubicBez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grpSp>
      <p:sp>
        <p:nvSpPr>
          <p:cNvPr id="90" name="TextBox 89">
            <a:extLst>
              <a:ext uri="{FF2B5EF4-FFF2-40B4-BE49-F238E27FC236}">
                <a16:creationId xmlns:a16="http://schemas.microsoft.com/office/drawing/2014/main" id="{C9984716-7478-4E73-AA62-FFDA7705B3C0}"/>
              </a:ext>
            </a:extLst>
          </p:cNvPr>
          <p:cNvSpPr txBox="1"/>
          <p:nvPr/>
        </p:nvSpPr>
        <p:spPr>
          <a:xfrm>
            <a:off x="562312" y="3490137"/>
            <a:ext cx="1256100" cy="507831"/>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588"/>
              </a:spcAft>
              <a:buClrTx/>
              <a:buSzTx/>
              <a:buFontTx/>
              <a:buNone/>
              <a:tabLst/>
              <a:defRPr/>
            </a:pPr>
            <a:r>
              <a:rPr kumimoji="0" lang="zh-CN" altLang="en-US" sz="1400" b="0" i="0" u="none" strike="noStrike" kern="1200" cap="none" spc="0" normalizeH="0" baseline="0" noProof="0">
                <a:ln>
                  <a:noFill/>
                </a:ln>
                <a:effectLst/>
                <a:uLnTx/>
                <a:uFillTx/>
                <a:latin typeface="Segoe UI"/>
                <a:ea typeface="等线" panose="02010600030101010101" pitchFamily="2" charset="-122"/>
                <a:cs typeface="Segoe UI Semibold" panose="020B0702040204020203" pitchFamily="34" charset="0"/>
              </a:rPr>
              <a:t>应用程序架构师
</a:t>
            </a:r>
            <a:endParaRPr kumimoji="0" lang="en-US" sz="1400" b="0" i="0" u="none" strike="noStrike" kern="1200" cap="none" spc="0" normalizeH="0" baseline="0" noProof="0">
              <a:ln>
                <a:noFill/>
              </a:ln>
              <a:effectLst/>
              <a:uLnTx/>
              <a:uFillTx/>
              <a:latin typeface="Segoe UI"/>
              <a:cs typeface="Segoe UI Semibold" panose="020B0702040204020203" pitchFamily="34" charset="0"/>
            </a:endParaRPr>
          </a:p>
        </p:txBody>
      </p:sp>
      <p:sp>
        <p:nvSpPr>
          <p:cNvPr id="91" name="TextBox 90">
            <a:extLst>
              <a:ext uri="{FF2B5EF4-FFF2-40B4-BE49-F238E27FC236}">
                <a16:creationId xmlns:a16="http://schemas.microsoft.com/office/drawing/2014/main" id="{09AFFE57-606D-4834-A7A3-00D311FE5D3E}"/>
              </a:ext>
            </a:extLst>
          </p:cNvPr>
          <p:cNvSpPr txBox="1"/>
          <p:nvPr/>
        </p:nvSpPr>
        <p:spPr>
          <a:xfrm>
            <a:off x="562312" y="4788782"/>
            <a:ext cx="1256099" cy="507831"/>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588"/>
              </a:spcAft>
              <a:buClrTx/>
              <a:buSzTx/>
              <a:buFontTx/>
              <a:buNone/>
              <a:tabLst/>
              <a:defRPr/>
            </a:pPr>
            <a:r>
              <a:rPr kumimoji="0" lang="zh-CN" altLang="en-US" sz="1400" b="0" i="0" u="none" strike="noStrike" kern="1200" cap="none" spc="0" normalizeH="0" baseline="0" noProof="0">
                <a:ln>
                  <a:noFill/>
                </a:ln>
                <a:effectLst/>
                <a:uLnTx/>
                <a:uFillTx/>
                <a:latin typeface="Segoe UI"/>
                <a:ea typeface="等线" panose="02010600030101010101" pitchFamily="2" charset="-122"/>
                <a:cs typeface="Segoe UI Semibold" panose="020B0702040204020203" pitchFamily="34" charset="0"/>
              </a:rPr>
              <a:t>基础设施架构师
</a:t>
            </a:r>
            <a:endParaRPr kumimoji="0" lang="en-US" sz="1400" b="0" i="0" u="none" strike="noStrike" kern="1200" cap="none" spc="0" normalizeH="0" baseline="0" noProof="0">
              <a:ln>
                <a:noFill/>
              </a:ln>
              <a:effectLst/>
              <a:uLnTx/>
              <a:uFillTx/>
              <a:latin typeface="Segoe UI"/>
              <a:cs typeface="Segoe UI Semibold" panose="020B0702040204020203" pitchFamily="34" charset="0"/>
            </a:endParaRPr>
          </a:p>
        </p:txBody>
      </p:sp>
      <p:grpSp>
        <p:nvGrpSpPr>
          <p:cNvPr id="17" name="Group 16">
            <a:extLst>
              <a:ext uri="{FF2B5EF4-FFF2-40B4-BE49-F238E27FC236}">
                <a16:creationId xmlns:a16="http://schemas.microsoft.com/office/drawing/2014/main" id="{AA20A1E0-13B2-4996-993B-6A6AEE41417D}"/>
              </a:ext>
            </a:extLst>
          </p:cNvPr>
          <p:cNvGrpSpPr/>
          <p:nvPr/>
        </p:nvGrpSpPr>
        <p:grpSpPr>
          <a:xfrm>
            <a:off x="1664099" y="3101380"/>
            <a:ext cx="2731145" cy="1298467"/>
            <a:chOff x="3575770" y="3342437"/>
            <a:chExt cx="3272289" cy="1324504"/>
          </a:xfrm>
        </p:grpSpPr>
        <p:cxnSp>
          <p:nvCxnSpPr>
            <p:cNvPr id="96" name="Connector: Elbow 95">
              <a:extLst>
                <a:ext uri="{FF2B5EF4-FFF2-40B4-BE49-F238E27FC236}">
                  <a16:creationId xmlns:a16="http://schemas.microsoft.com/office/drawing/2014/main" id="{7E213860-55DA-4D99-B1E6-BE64C0CCB5FA}"/>
                </a:ext>
              </a:extLst>
            </p:cNvPr>
            <p:cNvCxnSpPr>
              <a:cxnSpLocks/>
            </p:cNvCxnSpPr>
            <p:nvPr/>
          </p:nvCxnSpPr>
          <p:spPr>
            <a:xfrm flipV="1">
              <a:off x="3575770" y="4303884"/>
              <a:ext cx="3272289" cy="363057"/>
            </a:xfrm>
            <a:prstGeom prst="bentConnector3">
              <a:avLst>
                <a:gd name="adj1" fmla="val 16734"/>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00CC4242-0B84-4A30-8C26-C664DD2282BA}"/>
                </a:ext>
              </a:extLst>
            </p:cNvPr>
            <p:cNvCxnSpPr>
              <a:cxnSpLocks/>
            </p:cNvCxnSpPr>
            <p:nvPr/>
          </p:nvCxnSpPr>
          <p:spPr>
            <a:xfrm>
              <a:off x="3575770" y="3342437"/>
              <a:ext cx="3272289" cy="773545"/>
            </a:xfrm>
            <a:prstGeom prst="bentConnector3">
              <a:avLst>
                <a:gd name="adj1" fmla="val 1651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6C03557E-FD89-46A4-9EBF-FAA5B4A4FDFF}"/>
              </a:ext>
            </a:extLst>
          </p:cNvPr>
          <p:cNvSpPr txBox="1"/>
          <p:nvPr/>
        </p:nvSpPr>
        <p:spPr>
          <a:xfrm>
            <a:off x="2660231" y="3601663"/>
            <a:ext cx="1134019" cy="507831"/>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588"/>
              </a:spcAft>
              <a:buClrTx/>
              <a:buSzTx/>
              <a:buFontTx/>
              <a:buNone/>
              <a:tabLst/>
              <a:defRPr/>
            </a:pPr>
            <a:r>
              <a:rPr kumimoji="0" lang="zh-CN" altLang="en-US" sz="1400" b="0" i="0" u="none" strike="noStrike" kern="1200" cap="none" spc="0" normalizeH="0" baseline="0" noProof="0">
                <a:ln>
                  <a:noFill/>
                </a:ln>
                <a:effectLst/>
                <a:uLnTx/>
                <a:uFillTx/>
                <a:latin typeface="Segoe UI"/>
                <a:ea typeface="等线" panose="02010600030101010101" pitchFamily="2" charset="-122"/>
                <a:cs typeface="Segoe UI Semibold" panose="020B0702040204020203" pitchFamily="34" charset="0"/>
              </a:rPr>
              <a:t>应用
</a:t>
            </a:r>
            <a:endParaRPr kumimoji="0" lang="en-US" sz="1400" b="0" i="0" u="none" strike="noStrike" kern="1200" cap="none" spc="0" normalizeH="0" baseline="0" noProof="0">
              <a:ln>
                <a:noFill/>
              </a:ln>
              <a:effectLst/>
              <a:uLnTx/>
              <a:uFillTx/>
              <a:latin typeface="Segoe UI"/>
              <a:cs typeface="Segoe UI Semibold" panose="020B0702040204020203" pitchFamily="34" charset="0"/>
            </a:endParaRPr>
          </a:p>
        </p:txBody>
      </p:sp>
      <p:sp>
        <p:nvSpPr>
          <p:cNvPr id="103" name="TextBox 102">
            <a:extLst>
              <a:ext uri="{FF2B5EF4-FFF2-40B4-BE49-F238E27FC236}">
                <a16:creationId xmlns:a16="http://schemas.microsoft.com/office/drawing/2014/main" id="{6E2A0C35-DE6D-40B0-A348-8621008AFCEE}"/>
              </a:ext>
            </a:extLst>
          </p:cNvPr>
          <p:cNvSpPr txBox="1"/>
          <p:nvPr/>
        </p:nvSpPr>
        <p:spPr>
          <a:xfrm>
            <a:off x="2660231" y="4119199"/>
            <a:ext cx="1134019" cy="215444"/>
          </a:xfrm>
          <a:prstGeom prst="rect">
            <a:avLst/>
          </a:prstGeom>
          <a:noFill/>
          <a:ln>
            <a:noFill/>
          </a:ln>
        </p:spPr>
        <p:txBody>
          <a:bodyPr wrap="square" lIns="0" tIns="0" rIns="0" bIns="0" rtlCol="0" anchor="t">
            <a:spAutoFit/>
          </a:bodyPr>
          <a:lstStyle/>
          <a:p>
            <a:pPr marL="0" marR="0" lvl="0" indent="0" algn="ctr" defTabSz="914367" rtl="0" eaLnBrk="1" fontAlgn="auto" latinLnBrk="0" hangingPunct="1">
              <a:lnSpc>
                <a:spcPct val="100000"/>
              </a:lnSpc>
              <a:spcBef>
                <a:spcPts val="0"/>
              </a:spcBef>
              <a:spcAft>
                <a:spcPts val="588"/>
              </a:spcAft>
              <a:buClrTx/>
              <a:buSzTx/>
              <a:buFontTx/>
              <a:buNone/>
              <a:tabLst/>
              <a:defRPr/>
            </a:pPr>
            <a:r>
              <a:rPr kumimoji="0" lang="zh-CN" altLang="en-US" sz="1400" b="0" i="0" u="none" strike="noStrike" kern="1200" cap="none" spc="0" normalizeH="0" baseline="0" noProof="0">
                <a:ln>
                  <a:noFill/>
                </a:ln>
                <a:effectLst/>
                <a:uLnTx/>
                <a:uFillTx/>
                <a:latin typeface="Segoe UI"/>
                <a:ea typeface="等线" panose="02010600030101010101" pitchFamily="2" charset="-122"/>
                <a:cs typeface="Segoe UI Semibold" panose="020B0702040204020203" pitchFamily="34" charset="0"/>
              </a:rPr>
              <a:t>运维</a:t>
            </a:r>
            <a:endParaRPr kumimoji="0" lang="en-US" sz="1400" b="0" i="0" u="none" strike="noStrike" kern="1200" cap="none" spc="0" normalizeH="0" baseline="0" noProof="0">
              <a:ln>
                <a:noFill/>
              </a:ln>
              <a:effectLst/>
              <a:uLnTx/>
              <a:uFillTx/>
              <a:latin typeface="Segoe UI"/>
              <a:cs typeface="Segoe UI Semibold" panose="020B0702040204020203" pitchFamily="34" charset="0"/>
            </a:endParaRPr>
          </a:p>
        </p:txBody>
      </p:sp>
      <p:grpSp>
        <p:nvGrpSpPr>
          <p:cNvPr id="15" name="Group 14">
            <a:extLst>
              <a:ext uri="{FF2B5EF4-FFF2-40B4-BE49-F238E27FC236}">
                <a16:creationId xmlns:a16="http://schemas.microsoft.com/office/drawing/2014/main" id="{60DB6D6E-7681-4DBF-81DB-15C9DD7A367A}"/>
              </a:ext>
            </a:extLst>
          </p:cNvPr>
          <p:cNvGrpSpPr/>
          <p:nvPr/>
        </p:nvGrpSpPr>
        <p:grpSpPr>
          <a:xfrm>
            <a:off x="3137772" y="5704676"/>
            <a:ext cx="445809" cy="463550"/>
            <a:chOff x="4680680" y="-1131468"/>
            <a:chExt cx="933450" cy="970598"/>
          </a:xfrm>
        </p:grpSpPr>
        <p:sp>
          <p:nvSpPr>
            <p:cNvPr id="109" name="Freeform: Shape 108">
              <a:extLst>
                <a:ext uri="{FF2B5EF4-FFF2-40B4-BE49-F238E27FC236}">
                  <a16:creationId xmlns:a16="http://schemas.microsoft.com/office/drawing/2014/main" id="{AEF8EF05-5A29-47CF-9037-A3574796B918}"/>
                </a:ext>
              </a:extLst>
            </p:cNvPr>
            <p:cNvSpPr/>
            <p:nvPr/>
          </p:nvSpPr>
          <p:spPr>
            <a:xfrm>
              <a:off x="4680680" y="-1131468"/>
              <a:ext cx="933450" cy="295275"/>
            </a:xfrm>
            <a:custGeom>
              <a:avLst/>
              <a:gdLst/>
              <a:ahLst/>
              <a:cxnLst/>
              <a:rect l="0" t="0" r="0" b="0"/>
              <a:pathLst>
                <a:path w="933450" h="295275">
                  <a:moveTo>
                    <a:pt x="21431" y="21431"/>
                  </a:moveTo>
                  <a:lnTo>
                    <a:pt x="921544" y="21431"/>
                  </a:lnTo>
                  <a:lnTo>
                    <a:pt x="921544" y="280511"/>
                  </a:lnTo>
                  <a:lnTo>
                    <a:pt x="21431" y="280511"/>
                  </a:ln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0" name="Freeform: Shape 109">
              <a:extLst>
                <a:ext uri="{FF2B5EF4-FFF2-40B4-BE49-F238E27FC236}">
                  <a16:creationId xmlns:a16="http://schemas.microsoft.com/office/drawing/2014/main" id="{5CD8C3BC-6FEB-48EA-B034-29C364AA5771}"/>
                </a:ext>
              </a:extLst>
            </p:cNvPr>
            <p:cNvSpPr/>
            <p:nvPr/>
          </p:nvSpPr>
          <p:spPr>
            <a:xfrm>
              <a:off x="4680680" y="-794283"/>
              <a:ext cx="933450" cy="295275"/>
            </a:xfrm>
            <a:custGeom>
              <a:avLst/>
              <a:gdLst/>
              <a:ahLst/>
              <a:cxnLst/>
              <a:rect l="0" t="0" r="0" b="0"/>
              <a:pathLst>
                <a:path w="933450" h="295275">
                  <a:moveTo>
                    <a:pt x="21431" y="21431"/>
                  </a:moveTo>
                  <a:lnTo>
                    <a:pt x="921544" y="21431"/>
                  </a:lnTo>
                  <a:lnTo>
                    <a:pt x="921544" y="280511"/>
                  </a:lnTo>
                  <a:lnTo>
                    <a:pt x="21431" y="280511"/>
                  </a:ln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1" name="Freeform: Shape 110">
              <a:extLst>
                <a:ext uri="{FF2B5EF4-FFF2-40B4-BE49-F238E27FC236}">
                  <a16:creationId xmlns:a16="http://schemas.microsoft.com/office/drawing/2014/main" id="{E00F1BB3-A9E4-4A11-99D2-F3471D258A1D}"/>
                </a:ext>
              </a:extLst>
            </p:cNvPr>
            <p:cNvSpPr/>
            <p:nvPr/>
          </p:nvSpPr>
          <p:spPr>
            <a:xfrm>
              <a:off x="4680680" y="-456145"/>
              <a:ext cx="933450" cy="295275"/>
            </a:xfrm>
            <a:custGeom>
              <a:avLst/>
              <a:gdLst/>
              <a:ahLst/>
              <a:cxnLst/>
              <a:rect l="0" t="0" r="0" b="0"/>
              <a:pathLst>
                <a:path w="933450" h="295275">
                  <a:moveTo>
                    <a:pt x="21431" y="21431"/>
                  </a:moveTo>
                  <a:lnTo>
                    <a:pt x="921544" y="21431"/>
                  </a:lnTo>
                  <a:lnTo>
                    <a:pt x="921544" y="280511"/>
                  </a:lnTo>
                  <a:lnTo>
                    <a:pt x="21431" y="280511"/>
                  </a:ln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2" name="Freeform: Shape 111">
              <a:extLst>
                <a:ext uri="{FF2B5EF4-FFF2-40B4-BE49-F238E27FC236}">
                  <a16:creationId xmlns:a16="http://schemas.microsoft.com/office/drawing/2014/main" id="{36EAC2D0-3E55-476C-AF19-BDA21BEE1494}"/>
                </a:ext>
              </a:extLst>
            </p:cNvPr>
            <p:cNvSpPr/>
            <p:nvPr/>
          </p:nvSpPr>
          <p:spPr>
            <a:xfrm>
              <a:off x="4762595" y="-1038123"/>
              <a:ext cx="114300" cy="114300"/>
            </a:xfrm>
            <a:custGeom>
              <a:avLst/>
              <a:gdLst/>
              <a:ahLst/>
              <a:cxnLst/>
              <a:rect l="0" t="0" r="0" b="0"/>
              <a:pathLst>
                <a:path w="114300" h="114300">
                  <a:moveTo>
                    <a:pt x="93821" y="57626"/>
                  </a:moveTo>
                  <a:cubicBezTo>
                    <a:pt x="93821" y="77616"/>
                    <a:pt x="77616" y="93821"/>
                    <a:pt x="57626" y="93821"/>
                  </a:cubicBezTo>
                  <a:cubicBezTo>
                    <a:pt x="37636" y="93821"/>
                    <a:pt x="21431" y="77616"/>
                    <a:pt x="21431" y="57626"/>
                  </a:cubicBezTo>
                  <a:cubicBezTo>
                    <a:pt x="21431" y="37636"/>
                    <a:pt x="37637" y="21431"/>
                    <a:pt x="57626" y="21431"/>
                  </a:cubicBezTo>
                  <a:cubicBezTo>
                    <a:pt x="77616" y="21431"/>
                    <a:pt x="93821" y="37636"/>
                    <a:pt x="93821" y="57626"/>
                  </a:cubicBez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3" name="Freeform: Shape 112">
              <a:extLst>
                <a:ext uri="{FF2B5EF4-FFF2-40B4-BE49-F238E27FC236}">
                  <a16:creationId xmlns:a16="http://schemas.microsoft.com/office/drawing/2014/main" id="{49152BC5-8DF3-429E-AD68-80A8D2368352}"/>
                </a:ext>
              </a:extLst>
            </p:cNvPr>
            <p:cNvSpPr/>
            <p:nvPr/>
          </p:nvSpPr>
          <p:spPr>
            <a:xfrm>
              <a:off x="4899755" y="-1038123"/>
              <a:ext cx="114300" cy="114300"/>
            </a:xfrm>
            <a:custGeom>
              <a:avLst/>
              <a:gdLst/>
              <a:ahLst/>
              <a:cxnLst/>
              <a:rect l="0" t="0" r="0" b="0"/>
              <a:pathLst>
                <a:path w="114300" h="114300">
                  <a:moveTo>
                    <a:pt x="93821" y="57626"/>
                  </a:moveTo>
                  <a:cubicBezTo>
                    <a:pt x="93821" y="77616"/>
                    <a:pt x="77616" y="93821"/>
                    <a:pt x="57626" y="93821"/>
                  </a:cubicBezTo>
                  <a:cubicBezTo>
                    <a:pt x="37636" y="93821"/>
                    <a:pt x="21431" y="77616"/>
                    <a:pt x="21431" y="57626"/>
                  </a:cubicBezTo>
                  <a:cubicBezTo>
                    <a:pt x="21431" y="37636"/>
                    <a:pt x="37637" y="21431"/>
                    <a:pt x="57626" y="21431"/>
                  </a:cubicBezTo>
                  <a:cubicBezTo>
                    <a:pt x="77616" y="21431"/>
                    <a:pt x="93821" y="37636"/>
                    <a:pt x="93821" y="57626"/>
                  </a:cubicBez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4" name="Freeform: Shape 113">
              <a:extLst>
                <a:ext uri="{FF2B5EF4-FFF2-40B4-BE49-F238E27FC236}">
                  <a16:creationId xmlns:a16="http://schemas.microsoft.com/office/drawing/2014/main" id="{3762CADC-4D39-4F31-B1F3-4FEB411E4A1F}"/>
                </a:ext>
              </a:extLst>
            </p:cNvPr>
            <p:cNvSpPr/>
            <p:nvPr/>
          </p:nvSpPr>
          <p:spPr>
            <a:xfrm>
              <a:off x="4762595" y="-700938"/>
              <a:ext cx="114300" cy="114300"/>
            </a:xfrm>
            <a:custGeom>
              <a:avLst/>
              <a:gdLst/>
              <a:ahLst/>
              <a:cxnLst/>
              <a:rect l="0" t="0" r="0" b="0"/>
              <a:pathLst>
                <a:path w="114300" h="114300">
                  <a:moveTo>
                    <a:pt x="93821" y="57626"/>
                  </a:moveTo>
                  <a:cubicBezTo>
                    <a:pt x="93821" y="77616"/>
                    <a:pt x="77616" y="93821"/>
                    <a:pt x="57626" y="93821"/>
                  </a:cubicBezTo>
                  <a:cubicBezTo>
                    <a:pt x="37636" y="93821"/>
                    <a:pt x="21431" y="77616"/>
                    <a:pt x="21431" y="57626"/>
                  </a:cubicBezTo>
                  <a:cubicBezTo>
                    <a:pt x="21431" y="37636"/>
                    <a:pt x="37637" y="21431"/>
                    <a:pt x="57626" y="21431"/>
                  </a:cubicBezTo>
                  <a:cubicBezTo>
                    <a:pt x="77616" y="21431"/>
                    <a:pt x="93821" y="37636"/>
                    <a:pt x="93821" y="57626"/>
                  </a:cubicBez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5" name="Freeform: Shape 114">
              <a:extLst>
                <a:ext uri="{FF2B5EF4-FFF2-40B4-BE49-F238E27FC236}">
                  <a16:creationId xmlns:a16="http://schemas.microsoft.com/office/drawing/2014/main" id="{3380373A-5F47-4258-9A78-B4AE1BF0341D}"/>
                </a:ext>
              </a:extLst>
            </p:cNvPr>
            <p:cNvSpPr/>
            <p:nvPr/>
          </p:nvSpPr>
          <p:spPr>
            <a:xfrm>
              <a:off x="4899755" y="-700938"/>
              <a:ext cx="114300" cy="114300"/>
            </a:xfrm>
            <a:custGeom>
              <a:avLst/>
              <a:gdLst/>
              <a:ahLst/>
              <a:cxnLst/>
              <a:rect l="0" t="0" r="0" b="0"/>
              <a:pathLst>
                <a:path w="114300" h="114300">
                  <a:moveTo>
                    <a:pt x="93821" y="57626"/>
                  </a:moveTo>
                  <a:cubicBezTo>
                    <a:pt x="93821" y="77616"/>
                    <a:pt x="77616" y="93821"/>
                    <a:pt x="57626" y="93821"/>
                  </a:cubicBezTo>
                  <a:cubicBezTo>
                    <a:pt x="37636" y="93821"/>
                    <a:pt x="21431" y="77616"/>
                    <a:pt x="21431" y="57626"/>
                  </a:cubicBezTo>
                  <a:cubicBezTo>
                    <a:pt x="21431" y="37636"/>
                    <a:pt x="37637" y="21431"/>
                    <a:pt x="57626" y="21431"/>
                  </a:cubicBezTo>
                  <a:cubicBezTo>
                    <a:pt x="77616" y="21431"/>
                    <a:pt x="93821" y="37636"/>
                    <a:pt x="93821" y="57626"/>
                  </a:cubicBez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6" name="Freeform: Shape 115">
              <a:extLst>
                <a:ext uri="{FF2B5EF4-FFF2-40B4-BE49-F238E27FC236}">
                  <a16:creationId xmlns:a16="http://schemas.microsoft.com/office/drawing/2014/main" id="{D07B55D6-D266-4D30-9B5F-852705171000}"/>
                </a:ext>
              </a:extLst>
            </p:cNvPr>
            <p:cNvSpPr/>
            <p:nvPr/>
          </p:nvSpPr>
          <p:spPr>
            <a:xfrm>
              <a:off x="4762595" y="-362800"/>
              <a:ext cx="114300" cy="114300"/>
            </a:xfrm>
            <a:custGeom>
              <a:avLst/>
              <a:gdLst/>
              <a:ahLst/>
              <a:cxnLst/>
              <a:rect l="0" t="0" r="0" b="0"/>
              <a:pathLst>
                <a:path w="114300" h="114300">
                  <a:moveTo>
                    <a:pt x="93821" y="57626"/>
                  </a:moveTo>
                  <a:cubicBezTo>
                    <a:pt x="93821" y="77616"/>
                    <a:pt x="77616" y="93821"/>
                    <a:pt x="57626" y="93821"/>
                  </a:cubicBezTo>
                  <a:cubicBezTo>
                    <a:pt x="37636" y="93821"/>
                    <a:pt x="21431" y="77616"/>
                    <a:pt x="21431" y="57626"/>
                  </a:cubicBezTo>
                  <a:cubicBezTo>
                    <a:pt x="21431" y="37636"/>
                    <a:pt x="37637" y="21431"/>
                    <a:pt x="57626" y="21431"/>
                  </a:cubicBezTo>
                  <a:cubicBezTo>
                    <a:pt x="77616" y="21431"/>
                    <a:pt x="93821" y="37636"/>
                    <a:pt x="93821" y="57626"/>
                  </a:cubicBez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7" name="Freeform: Shape 116">
              <a:extLst>
                <a:ext uri="{FF2B5EF4-FFF2-40B4-BE49-F238E27FC236}">
                  <a16:creationId xmlns:a16="http://schemas.microsoft.com/office/drawing/2014/main" id="{2E21107A-1534-4C9F-AAC3-4970CC009FCA}"/>
                </a:ext>
              </a:extLst>
            </p:cNvPr>
            <p:cNvSpPr/>
            <p:nvPr/>
          </p:nvSpPr>
          <p:spPr>
            <a:xfrm>
              <a:off x="4899755" y="-362800"/>
              <a:ext cx="114300" cy="114300"/>
            </a:xfrm>
            <a:custGeom>
              <a:avLst/>
              <a:gdLst/>
              <a:ahLst/>
              <a:cxnLst/>
              <a:rect l="0" t="0" r="0" b="0"/>
              <a:pathLst>
                <a:path w="114300" h="114300">
                  <a:moveTo>
                    <a:pt x="93821" y="57626"/>
                  </a:moveTo>
                  <a:cubicBezTo>
                    <a:pt x="93821" y="77616"/>
                    <a:pt x="77616" y="93821"/>
                    <a:pt x="57626" y="93821"/>
                  </a:cubicBezTo>
                  <a:cubicBezTo>
                    <a:pt x="37636" y="93821"/>
                    <a:pt x="21431" y="77616"/>
                    <a:pt x="21431" y="57626"/>
                  </a:cubicBezTo>
                  <a:cubicBezTo>
                    <a:pt x="21431" y="37636"/>
                    <a:pt x="37637" y="21431"/>
                    <a:pt x="57626" y="21431"/>
                  </a:cubicBezTo>
                  <a:cubicBezTo>
                    <a:pt x="77616" y="21431"/>
                    <a:pt x="93821" y="37636"/>
                    <a:pt x="93821" y="57626"/>
                  </a:cubicBezTo>
                  <a:close/>
                </a:path>
              </a:pathLst>
            </a:custGeom>
            <a:no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8" name="Freeform: Shape 117">
              <a:extLst>
                <a:ext uri="{FF2B5EF4-FFF2-40B4-BE49-F238E27FC236}">
                  <a16:creationId xmlns:a16="http://schemas.microsoft.com/office/drawing/2014/main" id="{D3A89831-6C27-439D-9FAF-48E57F103AD1}"/>
                </a:ext>
              </a:extLst>
            </p:cNvPr>
            <p:cNvSpPr/>
            <p:nvPr/>
          </p:nvSpPr>
          <p:spPr>
            <a:xfrm>
              <a:off x="5275040" y="-1038123"/>
              <a:ext cx="257175" cy="38100"/>
            </a:xfrm>
            <a:custGeom>
              <a:avLst/>
              <a:gdLst/>
              <a:ahLst/>
              <a:cxnLst/>
              <a:rect l="0" t="0" r="0" b="0"/>
              <a:pathLst>
                <a:path w="257175" h="38100">
                  <a:moveTo>
                    <a:pt x="21431" y="21431"/>
                  </a:moveTo>
                  <a:lnTo>
                    <a:pt x="241459"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9" name="Freeform: Shape 118">
              <a:extLst>
                <a:ext uri="{FF2B5EF4-FFF2-40B4-BE49-F238E27FC236}">
                  <a16:creationId xmlns:a16="http://schemas.microsoft.com/office/drawing/2014/main" id="{5177B6E6-4D38-4441-B159-9D45C08C2F82}"/>
                </a:ext>
              </a:extLst>
            </p:cNvPr>
            <p:cNvSpPr/>
            <p:nvPr/>
          </p:nvSpPr>
          <p:spPr>
            <a:xfrm>
              <a:off x="5275040" y="-965733"/>
              <a:ext cx="257175" cy="38100"/>
            </a:xfrm>
            <a:custGeom>
              <a:avLst/>
              <a:gdLst/>
              <a:ahLst/>
              <a:cxnLst/>
              <a:rect l="0" t="0" r="0" b="0"/>
              <a:pathLst>
                <a:path w="257175" h="38100">
                  <a:moveTo>
                    <a:pt x="21431" y="21431"/>
                  </a:moveTo>
                  <a:lnTo>
                    <a:pt x="241459"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0" name="Freeform: Shape 119">
              <a:extLst>
                <a:ext uri="{FF2B5EF4-FFF2-40B4-BE49-F238E27FC236}">
                  <a16:creationId xmlns:a16="http://schemas.microsoft.com/office/drawing/2014/main" id="{00A0C8B0-943B-4B46-B95A-FD36F6E94E67}"/>
                </a:ext>
              </a:extLst>
            </p:cNvPr>
            <p:cNvSpPr/>
            <p:nvPr/>
          </p:nvSpPr>
          <p:spPr>
            <a:xfrm>
              <a:off x="5275040" y="-700938"/>
              <a:ext cx="257175" cy="38100"/>
            </a:xfrm>
            <a:custGeom>
              <a:avLst/>
              <a:gdLst/>
              <a:ahLst/>
              <a:cxnLst/>
              <a:rect l="0" t="0" r="0" b="0"/>
              <a:pathLst>
                <a:path w="257175" h="38100">
                  <a:moveTo>
                    <a:pt x="21431" y="21431"/>
                  </a:moveTo>
                  <a:lnTo>
                    <a:pt x="241459"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1" name="Freeform: Shape 120">
              <a:extLst>
                <a:ext uri="{FF2B5EF4-FFF2-40B4-BE49-F238E27FC236}">
                  <a16:creationId xmlns:a16="http://schemas.microsoft.com/office/drawing/2014/main" id="{C7382A31-A7BC-486D-9D0F-33F8EFD5BA79}"/>
                </a:ext>
              </a:extLst>
            </p:cNvPr>
            <p:cNvSpPr/>
            <p:nvPr/>
          </p:nvSpPr>
          <p:spPr>
            <a:xfrm>
              <a:off x="5275040" y="-628548"/>
              <a:ext cx="257175" cy="38100"/>
            </a:xfrm>
            <a:custGeom>
              <a:avLst/>
              <a:gdLst/>
              <a:ahLst/>
              <a:cxnLst/>
              <a:rect l="0" t="0" r="0" b="0"/>
              <a:pathLst>
                <a:path w="257175" h="38100">
                  <a:moveTo>
                    <a:pt x="21431" y="21431"/>
                  </a:moveTo>
                  <a:lnTo>
                    <a:pt x="241459"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2" name="Freeform: Shape 121">
              <a:extLst>
                <a:ext uri="{FF2B5EF4-FFF2-40B4-BE49-F238E27FC236}">
                  <a16:creationId xmlns:a16="http://schemas.microsoft.com/office/drawing/2014/main" id="{E0E3A203-D534-4409-B5D2-B5E9ADE72D59}"/>
                </a:ext>
              </a:extLst>
            </p:cNvPr>
            <p:cNvSpPr/>
            <p:nvPr/>
          </p:nvSpPr>
          <p:spPr>
            <a:xfrm>
              <a:off x="5275040" y="-362800"/>
              <a:ext cx="257175" cy="38100"/>
            </a:xfrm>
            <a:custGeom>
              <a:avLst/>
              <a:gdLst/>
              <a:ahLst/>
              <a:cxnLst/>
              <a:rect l="0" t="0" r="0" b="0"/>
              <a:pathLst>
                <a:path w="257175" h="38100">
                  <a:moveTo>
                    <a:pt x="21431" y="21431"/>
                  </a:moveTo>
                  <a:lnTo>
                    <a:pt x="241459"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3" name="Freeform: Shape 122">
              <a:extLst>
                <a:ext uri="{FF2B5EF4-FFF2-40B4-BE49-F238E27FC236}">
                  <a16:creationId xmlns:a16="http://schemas.microsoft.com/office/drawing/2014/main" id="{69DFAD76-5285-4B20-9202-B9424E4BBAC1}"/>
                </a:ext>
              </a:extLst>
            </p:cNvPr>
            <p:cNvSpPr/>
            <p:nvPr/>
          </p:nvSpPr>
          <p:spPr>
            <a:xfrm>
              <a:off x="5275040" y="-290410"/>
              <a:ext cx="257175" cy="38100"/>
            </a:xfrm>
            <a:custGeom>
              <a:avLst/>
              <a:gdLst/>
              <a:ahLst/>
              <a:cxnLst/>
              <a:rect l="0" t="0" r="0" b="0"/>
              <a:pathLst>
                <a:path w="257175" h="38100">
                  <a:moveTo>
                    <a:pt x="21431" y="21431"/>
                  </a:moveTo>
                  <a:lnTo>
                    <a:pt x="241459"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grpSp>
      <p:grpSp>
        <p:nvGrpSpPr>
          <p:cNvPr id="14" name="Group 13">
            <a:extLst>
              <a:ext uri="{FF2B5EF4-FFF2-40B4-BE49-F238E27FC236}">
                <a16:creationId xmlns:a16="http://schemas.microsoft.com/office/drawing/2014/main" id="{7B8EA10F-D82E-43E9-8FB7-84A42458D6D4}"/>
              </a:ext>
            </a:extLst>
          </p:cNvPr>
          <p:cNvGrpSpPr/>
          <p:nvPr/>
        </p:nvGrpSpPr>
        <p:grpSpPr>
          <a:xfrm>
            <a:off x="3909066" y="5699553"/>
            <a:ext cx="548972" cy="473796"/>
            <a:chOff x="6082734" y="-1131468"/>
            <a:chExt cx="1126808" cy="972503"/>
          </a:xfrm>
        </p:grpSpPr>
        <p:sp>
          <p:nvSpPr>
            <p:cNvPr id="127" name="Freeform: Shape 126">
              <a:extLst>
                <a:ext uri="{FF2B5EF4-FFF2-40B4-BE49-F238E27FC236}">
                  <a16:creationId xmlns:a16="http://schemas.microsoft.com/office/drawing/2014/main" id="{33C5C7C8-EA3D-4DBB-B479-79E688C27389}"/>
                </a:ext>
              </a:extLst>
            </p:cNvPr>
            <p:cNvSpPr/>
            <p:nvPr/>
          </p:nvSpPr>
          <p:spPr>
            <a:xfrm>
              <a:off x="6332289" y="-978115"/>
              <a:ext cx="714375" cy="666750"/>
            </a:xfrm>
            <a:custGeom>
              <a:avLst/>
              <a:gdLst/>
              <a:ahLst/>
              <a:cxnLst/>
              <a:rect l="0" t="0" r="0" b="0"/>
              <a:pathLst>
                <a:path w="714375" h="666750">
                  <a:moveTo>
                    <a:pt x="21431" y="21431"/>
                  </a:moveTo>
                  <a:lnTo>
                    <a:pt x="694849" y="649129"/>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8" name="Freeform: Shape 127">
              <a:extLst>
                <a:ext uri="{FF2B5EF4-FFF2-40B4-BE49-F238E27FC236}">
                  <a16:creationId xmlns:a16="http://schemas.microsoft.com/office/drawing/2014/main" id="{09D8C422-9DCC-4B37-9F51-C637423CB853}"/>
                </a:ext>
              </a:extLst>
            </p:cNvPr>
            <p:cNvSpPr/>
            <p:nvPr/>
          </p:nvSpPr>
          <p:spPr>
            <a:xfrm>
              <a:off x="7005707" y="-695223"/>
              <a:ext cx="142875" cy="381000"/>
            </a:xfrm>
            <a:custGeom>
              <a:avLst/>
              <a:gdLst/>
              <a:ahLst/>
              <a:cxnLst/>
              <a:rect l="0" t="0" r="0" b="0"/>
              <a:pathLst>
                <a:path w="142875" h="381000">
                  <a:moveTo>
                    <a:pt x="125254" y="21431"/>
                  </a:moveTo>
                  <a:lnTo>
                    <a:pt x="21431" y="366236"/>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9" name="Freeform: Shape 128">
              <a:extLst>
                <a:ext uri="{FF2B5EF4-FFF2-40B4-BE49-F238E27FC236}">
                  <a16:creationId xmlns:a16="http://schemas.microsoft.com/office/drawing/2014/main" id="{8A180D47-8461-46B4-A54A-A3A4C777F026}"/>
                </a:ext>
              </a:extLst>
            </p:cNvPr>
            <p:cNvSpPr/>
            <p:nvPr/>
          </p:nvSpPr>
          <p:spPr>
            <a:xfrm>
              <a:off x="6130359" y="-695223"/>
              <a:ext cx="1019175" cy="95250"/>
            </a:xfrm>
            <a:custGeom>
              <a:avLst/>
              <a:gdLst/>
              <a:ahLst/>
              <a:cxnLst/>
              <a:rect l="0" t="0" r="0" b="0"/>
              <a:pathLst>
                <a:path w="1019175" h="95250">
                  <a:moveTo>
                    <a:pt x="21431" y="74771"/>
                  </a:moveTo>
                  <a:lnTo>
                    <a:pt x="1000601"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0" name="Freeform: Shape 129">
              <a:extLst>
                <a:ext uri="{FF2B5EF4-FFF2-40B4-BE49-F238E27FC236}">
                  <a16:creationId xmlns:a16="http://schemas.microsoft.com/office/drawing/2014/main" id="{B0706B86-14DC-48FF-A789-21363A14B426}"/>
                </a:ext>
              </a:extLst>
            </p:cNvPr>
            <p:cNvSpPr/>
            <p:nvPr/>
          </p:nvSpPr>
          <p:spPr>
            <a:xfrm>
              <a:off x="6130359" y="-641883"/>
              <a:ext cx="400050" cy="428625"/>
            </a:xfrm>
            <a:custGeom>
              <a:avLst/>
              <a:gdLst/>
              <a:ahLst/>
              <a:cxnLst/>
              <a:rect l="0" t="0" r="0" b="0"/>
              <a:pathLst>
                <a:path w="400050" h="428625">
                  <a:moveTo>
                    <a:pt x="386239" y="415766"/>
                  </a:moveTo>
                  <a:lnTo>
                    <a:pt x="21431"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1" name="Freeform: Shape 130">
              <a:extLst>
                <a:ext uri="{FF2B5EF4-FFF2-40B4-BE49-F238E27FC236}">
                  <a16:creationId xmlns:a16="http://schemas.microsoft.com/office/drawing/2014/main" id="{8DA18FAB-B7FF-4601-BB09-597C86468743}"/>
                </a:ext>
              </a:extLst>
            </p:cNvPr>
            <p:cNvSpPr/>
            <p:nvPr/>
          </p:nvSpPr>
          <p:spPr>
            <a:xfrm>
              <a:off x="6495167" y="-1069555"/>
              <a:ext cx="285750" cy="857250"/>
            </a:xfrm>
            <a:custGeom>
              <a:avLst/>
              <a:gdLst/>
              <a:ahLst/>
              <a:cxnLst/>
              <a:rect l="0" t="0" r="0" b="0"/>
              <a:pathLst>
                <a:path w="285750" h="857250">
                  <a:moveTo>
                    <a:pt x="270986" y="21431"/>
                  </a:moveTo>
                  <a:lnTo>
                    <a:pt x="21431" y="843439"/>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2" name="Freeform: Shape 131">
              <a:extLst>
                <a:ext uri="{FF2B5EF4-FFF2-40B4-BE49-F238E27FC236}">
                  <a16:creationId xmlns:a16="http://schemas.microsoft.com/office/drawing/2014/main" id="{27C9D13F-2E2B-4017-A0CD-A466793EFDED}"/>
                </a:ext>
              </a:extLst>
            </p:cNvPr>
            <p:cNvSpPr/>
            <p:nvPr/>
          </p:nvSpPr>
          <p:spPr>
            <a:xfrm>
              <a:off x="6495167" y="-695223"/>
              <a:ext cx="657225" cy="485775"/>
            </a:xfrm>
            <a:custGeom>
              <a:avLst/>
              <a:gdLst/>
              <a:ahLst/>
              <a:cxnLst/>
              <a:rect l="0" t="0" r="0" b="0"/>
              <a:pathLst>
                <a:path w="657225" h="485775">
                  <a:moveTo>
                    <a:pt x="635794" y="21431"/>
                  </a:moveTo>
                  <a:lnTo>
                    <a:pt x="21431" y="469106"/>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3" name="Freeform: Shape 132">
              <a:extLst>
                <a:ext uri="{FF2B5EF4-FFF2-40B4-BE49-F238E27FC236}">
                  <a16:creationId xmlns:a16="http://schemas.microsoft.com/office/drawing/2014/main" id="{AD376E2A-E485-43A2-94C5-4308613166C8}"/>
                </a:ext>
              </a:extLst>
            </p:cNvPr>
            <p:cNvSpPr/>
            <p:nvPr/>
          </p:nvSpPr>
          <p:spPr>
            <a:xfrm>
              <a:off x="6130359" y="-1069555"/>
              <a:ext cx="657225" cy="466725"/>
            </a:xfrm>
            <a:custGeom>
              <a:avLst/>
              <a:gdLst/>
              <a:ahLst/>
              <a:cxnLst/>
              <a:rect l="0" t="0" r="0" b="0"/>
              <a:pathLst>
                <a:path w="657225" h="466725">
                  <a:moveTo>
                    <a:pt x="21431" y="449104"/>
                  </a:moveTo>
                  <a:lnTo>
                    <a:pt x="635794"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4" name="Freeform: Shape 133">
              <a:extLst>
                <a:ext uri="{FF2B5EF4-FFF2-40B4-BE49-F238E27FC236}">
                  <a16:creationId xmlns:a16="http://schemas.microsoft.com/office/drawing/2014/main" id="{6AC39206-4EE6-412B-9224-51CF9BD9CB0B}"/>
                </a:ext>
              </a:extLst>
            </p:cNvPr>
            <p:cNvSpPr/>
            <p:nvPr/>
          </p:nvSpPr>
          <p:spPr>
            <a:xfrm>
              <a:off x="6332289" y="-1069555"/>
              <a:ext cx="447675" cy="133350"/>
            </a:xfrm>
            <a:custGeom>
              <a:avLst/>
              <a:gdLst/>
              <a:ahLst/>
              <a:cxnLst/>
              <a:rect l="0" t="0" r="0" b="0"/>
              <a:pathLst>
                <a:path w="447675" h="133350">
                  <a:moveTo>
                    <a:pt x="21431" y="112871"/>
                  </a:moveTo>
                  <a:lnTo>
                    <a:pt x="433864" y="21431"/>
                  </a:lnTo>
                </a:path>
              </a:pathLst>
            </a:custGeom>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5" name="Freeform: Shape 134">
              <a:extLst>
                <a:ext uri="{FF2B5EF4-FFF2-40B4-BE49-F238E27FC236}">
                  <a16:creationId xmlns:a16="http://schemas.microsoft.com/office/drawing/2014/main" id="{F3ADFF5F-2CD4-4AEA-8D96-88BB4CD72DF3}"/>
                </a:ext>
              </a:extLst>
            </p:cNvPr>
            <p:cNvSpPr/>
            <p:nvPr/>
          </p:nvSpPr>
          <p:spPr>
            <a:xfrm>
              <a:off x="6270377" y="-1040028"/>
              <a:ext cx="161925" cy="161925"/>
            </a:xfrm>
            <a:custGeom>
              <a:avLst/>
              <a:gdLst/>
              <a:ahLst/>
              <a:cxnLst/>
              <a:rect l="0" t="0" r="0" b="0"/>
              <a:pathLst>
                <a:path w="161925" h="161925">
                  <a:moveTo>
                    <a:pt x="145256" y="83344"/>
                  </a:moveTo>
                  <a:cubicBezTo>
                    <a:pt x="145256" y="117537"/>
                    <a:pt x="117537" y="145256"/>
                    <a:pt x="83344" y="145256"/>
                  </a:cubicBezTo>
                  <a:cubicBezTo>
                    <a:pt x="49150" y="145256"/>
                    <a:pt x="21431" y="117537"/>
                    <a:pt x="21431" y="83344"/>
                  </a:cubicBezTo>
                  <a:cubicBezTo>
                    <a:pt x="21431" y="49150"/>
                    <a:pt x="49150"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6" name="Freeform: Shape 135">
              <a:extLst>
                <a:ext uri="{FF2B5EF4-FFF2-40B4-BE49-F238E27FC236}">
                  <a16:creationId xmlns:a16="http://schemas.microsoft.com/office/drawing/2014/main" id="{1EC10EA4-5278-4C95-945C-6F38B9897E53}"/>
                </a:ext>
              </a:extLst>
            </p:cNvPr>
            <p:cNvSpPr/>
            <p:nvPr/>
          </p:nvSpPr>
          <p:spPr>
            <a:xfrm>
              <a:off x="6682809" y="-1131468"/>
              <a:ext cx="161925" cy="161925"/>
            </a:xfrm>
            <a:custGeom>
              <a:avLst/>
              <a:gdLst/>
              <a:ahLst/>
              <a:cxnLst/>
              <a:rect l="0" t="0" r="0" b="0"/>
              <a:pathLst>
                <a:path w="161925" h="161925">
                  <a:moveTo>
                    <a:pt x="145256" y="83344"/>
                  </a:moveTo>
                  <a:cubicBezTo>
                    <a:pt x="145256" y="117537"/>
                    <a:pt x="117537" y="145256"/>
                    <a:pt x="83344" y="145256"/>
                  </a:cubicBezTo>
                  <a:cubicBezTo>
                    <a:pt x="49151" y="145256"/>
                    <a:pt x="21431" y="117537"/>
                    <a:pt x="21431" y="83344"/>
                  </a:cubicBezTo>
                  <a:cubicBezTo>
                    <a:pt x="21431" y="49150"/>
                    <a:pt x="49151"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7" name="Freeform: Shape 136">
              <a:extLst>
                <a:ext uri="{FF2B5EF4-FFF2-40B4-BE49-F238E27FC236}">
                  <a16:creationId xmlns:a16="http://schemas.microsoft.com/office/drawing/2014/main" id="{ED3E63A3-3D2E-479B-B478-D09D955CDD65}"/>
                </a:ext>
              </a:extLst>
            </p:cNvPr>
            <p:cNvSpPr/>
            <p:nvPr/>
          </p:nvSpPr>
          <p:spPr>
            <a:xfrm>
              <a:off x="6565652" y="-745705"/>
              <a:ext cx="161925" cy="161925"/>
            </a:xfrm>
            <a:custGeom>
              <a:avLst/>
              <a:gdLst/>
              <a:ahLst/>
              <a:cxnLst/>
              <a:rect l="0" t="0" r="0" b="0"/>
              <a:pathLst>
                <a:path w="161925" h="161925">
                  <a:moveTo>
                    <a:pt x="145256" y="83344"/>
                  </a:moveTo>
                  <a:cubicBezTo>
                    <a:pt x="145256" y="117537"/>
                    <a:pt x="117537" y="145256"/>
                    <a:pt x="83344" y="145256"/>
                  </a:cubicBezTo>
                  <a:cubicBezTo>
                    <a:pt x="49150" y="145256"/>
                    <a:pt x="21431" y="117537"/>
                    <a:pt x="21431" y="83344"/>
                  </a:cubicBezTo>
                  <a:cubicBezTo>
                    <a:pt x="21431" y="49150"/>
                    <a:pt x="49150"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8" name="Freeform: Shape 137">
              <a:extLst>
                <a:ext uri="{FF2B5EF4-FFF2-40B4-BE49-F238E27FC236}">
                  <a16:creationId xmlns:a16="http://schemas.microsoft.com/office/drawing/2014/main" id="{13599CB9-EFF5-4150-8716-79525ADF0FD1}"/>
                </a:ext>
              </a:extLst>
            </p:cNvPr>
            <p:cNvSpPr/>
            <p:nvPr/>
          </p:nvSpPr>
          <p:spPr>
            <a:xfrm>
              <a:off x="7047617" y="-757135"/>
              <a:ext cx="161925" cy="161925"/>
            </a:xfrm>
            <a:custGeom>
              <a:avLst/>
              <a:gdLst/>
              <a:ahLst/>
              <a:cxnLst/>
              <a:rect l="0" t="0" r="0" b="0"/>
              <a:pathLst>
                <a:path w="161925" h="161925">
                  <a:moveTo>
                    <a:pt x="145256" y="83344"/>
                  </a:moveTo>
                  <a:cubicBezTo>
                    <a:pt x="145256" y="117537"/>
                    <a:pt x="117537" y="145256"/>
                    <a:pt x="83344" y="145256"/>
                  </a:cubicBezTo>
                  <a:cubicBezTo>
                    <a:pt x="49151" y="145256"/>
                    <a:pt x="21431" y="117537"/>
                    <a:pt x="21431" y="83344"/>
                  </a:cubicBezTo>
                  <a:cubicBezTo>
                    <a:pt x="21431" y="49150"/>
                    <a:pt x="49151"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9" name="Freeform: Shape 138">
              <a:extLst>
                <a:ext uri="{FF2B5EF4-FFF2-40B4-BE49-F238E27FC236}">
                  <a16:creationId xmlns:a16="http://schemas.microsoft.com/office/drawing/2014/main" id="{DE1F0ADA-901E-48B8-BBBF-32DD6A7A0CB7}"/>
                </a:ext>
              </a:extLst>
            </p:cNvPr>
            <p:cNvSpPr/>
            <p:nvPr/>
          </p:nvSpPr>
          <p:spPr>
            <a:xfrm>
              <a:off x="6437064" y="-320890"/>
              <a:ext cx="161925" cy="161925"/>
            </a:xfrm>
            <a:custGeom>
              <a:avLst/>
              <a:gdLst/>
              <a:ahLst/>
              <a:cxnLst/>
              <a:rect l="0" t="0" r="0" b="0"/>
              <a:pathLst>
                <a:path w="161925" h="161925">
                  <a:moveTo>
                    <a:pt x="145256" y="83344"/>
                  </a:moveTo>
                  <a:cubicBezTo>
                    <a:pt x="145256" y="117537"/>
                    <a:pt x="117537" y="145256"/>
                    <a:pt x="83344" y="145256"/>
                  </a:cubicBezTo>
                  <a:cubicBezTo>
                    <a:pt x="49150" y="145256"/>
                    <a:pt x="21431" y="117537"/>
                    <a:pt x="21431" y="83344"/>
                  </a:cubicBezTo>
                  <a:cubicBezTo>
                    <a:pt x="21431" y="49150"/>
                    <a:pt x="49150"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40" name="Freeform: Shape 139">
              <a:extLst>
                <a:ext uri="{FF2B5EF4-FFF2-40B4-BE49-F238E27FC236}">
                  <a16:creationId xmlns:a16="http://schemas.microsoft.com/office/drawing/2014/main" id="{50CC9A79-C968-4F4A-B503-EF022980529A}"/>
                </a:ext>
              </a:extLst>
            </p:cNvPr>
            <p:cNvSpPr/>
            <p:nvPr/>
          </p:nvSpPr>
          <p:spPr>
            <a:xfrm>
              <a:off x="6943794" y="-412330"/>
              <a:ext cx="161925" cy="161925"/>
            </a:xfrm>
            <a:custGeom>
              <a:avLst/>
              <a:gdLst/>
              <a:ahLst/>
              <a:cxnLst/>
              <a:rect l="0" t="0" r="0" b="0"/>
              <a:pathLst>
                <a:path w="161925" h="161925">
                  <a:moveTo>
                    <a:pt x="145256" y="83344"/>
                  </a:moveTo>
                  <a:cubicBezTo>
                    <a:pt x="145256" y="117537"/>
                    <a:pt x="117537" y="145256"/>
                    <a:pt x="83344" y="145256"/>
                  </a:cubicBezTo>
                  <a:cubicBezTo>
                    <a:pt x="49150" y="145256"/>
                    <a:pt x="21431" y="117537"/>
                    <a:pt x="21431" y="83344"/>
                  </a:cubicBezTo>
                  <a:cubicBezTo>
                    <a:pt x="21431" y="49150"/>
                    <a:pt x="49150"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6" name="Freeform: Shape 125">
              <a:extLst>
                <a:ext uri="{FF2B5EF4-FFF2-40B4-BE49-F238E27FC236}">
                  <a16:creationId xmlns:a16="http://schemas.microsoft.com/office/drawing/2014/main" id="{4B5E9988-A34C-47D8-851D-D3333C0FDDF3}"/>
                </a:ext>
              </a:extLst>
            </p:cNvPr>
            <p:cNvSpPr/>
            <p:nvPr/>
          </p:nvSpPr>
          <p:spPr>
            <a:xfrm>
              <a:off x="6082734" y="-704748"/>
              <a:ext cx="161925" cy="161925"/>
            </a:xfrm>
            <a:custGeom>
              <a:avLst/>
              <a:gdLst/>
              <a:ahLst/>
              <a:cxnLst/>
              <a:rect l="0" t="0" r="0" b="0"/>
              <a:pathLst>
                <a:path w="161925" h="161925">
                  <a:moveTo>
                    <a:pt x="145256" y="83344"/>
                  </a:moveTo>
                  <a:cubicBezTo>
                    <a:pt x="145256" y="117537"/>
                    <a:pt x="117537" y="145256"/>
                    <a:pt x="83344" y="145256"/>
                  </a:cubicBezTo>
                  <a:cubicBezTo>
                    <a:pt x="49151" y="145256"/>
                    <a:pt x="21431" y="117537"/>
                    <a:pt x="21431" y="83344"/>
                  </a:cubicBezTo>
                  <a:cubicBezTo>
                    <a:pt x="21431" y="49150"/>
                    <a:pt x="49151" y="21431"/>
                    <a:pt x="83344" y="21431"/>
                  </a:cubicBezTo>
                  <a:cubicBezTo>
                    <a:pt x="117537" y="21431"/>
                    <a:pt x="145256" y="49150"/>
                    <a:pt x="145256" y="83344"/>
                  </a:cubicBezTo>
                  <a:close/>
                </a:path>
              </a:pathLst>
            </a:custGeom>
            <a:solidFill>
              <a:srgbClr val="F7F9FD"/>
            </a:solidFill>
            <a:ln w="12700" cap="rnd">
              <a:solidFill>
                <a:schemeClr val="tx1"/>
              </a:solidFill>
              <a:prstDash val="solid"/>
              <a:round/>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grpSp>
      <p:grpSp>
        <p:nvGrpSpPr>
          <p:cNvPr id="2" name="Group 4">
            <a:extLst>
              <a:ext uri="{FF2B5EF4-FFF2-40B4-BE49-F238E27FC236}">
                <a16:creationId xmlns:a16="http://schemas.microsoft.com/office/drawing/2014/main" id="{1AF872C0-AC57-4181-83D5-7C6B39782F00}"/>
              </a:ext>
            </a:extLst>
          </p:cNvPr>
          <p:cNvGrpSpPr>
            <a:grpSpLocks noChangeAspect="1"/>
          </p:cNvGrpSpPr>
          <p:nvPr/>
        </p:nvGrpSpPr>
        <p:grpSpPr bwMode="auto">
          <a:xfrm>
            <a:off x="4811028" y="5718592"/>
            <a:ext cx="354547" cy="435717"/>
            <a:chOff x="4758" y="-701"/>
            <a:chExt cx="463" cy="569"/>
          </a:xfrm>
        </p:grpSpPr>
        <p:sp>
          <p:nvSpPr>
            <p:cNvPr id="7" name="Freeform 5">
              <a:extLst>
                <a:ext uri="{FF2B5EF4-FFF2-40B4-BE49-F238E27FC236}">
                  <a16:creationId xmlns:a16="http://schemas.microsoft.com/office/drawing/2014/main" id="{A2740A6F-A0CC-4C65-8C4F-B3676D09F995}"/>
                </a:ext>
              </a:extLst>
            </p:cNvPr>
            <p:cNvSpPr>
              <a:spLocks/>
            </p:cNvSpPr>
            <p:nvPr/>
          </p:nvSpPr>
          <p:spPr bwMode="auto">
            <a:xfrm>
              <a:off x="4758" y="-343"/>
              <a:ext cx="463" cy="211"/>
            </a:xfrm>
            <a:custGeom>
              <a:avLst/>
              <a:gdLst>
                <a:gd name="T0" fmla="*/ 115 w 230"/>
                <a:gd name="T1" fmla="*/ 33 h 105"/>
                <a:gd name="T2" fmla="*/ 0 w 230"/>
                <a:gd name="T3" fmla="*/ 0 h 105"/>
                <a:gd name="T4" fmla="*/ 0 w 230"/>
                <a:gd name="T5" fmla="*/ 71 h 105"/>
                <a:gd name="T6" fmla="*/ 115 w 230"/>
                <a:gd name="T7" fmla="*/ 105 h 105"/>
                <a:gd name="T8" fmla="*/ 230 w 230"/>
                <a:gd name="T9" fmla="*/ 71 h 105"/>
                <a:gd name="T10" fmla="*/ 230 w 230"/>
                <a:gd name="T11" fmla="*/ 0 h 105"/>
                <a:gd name="T12" fmla="*/ 115 w 230"/>
                <a:gd name="T13" fmla="*/ 33 h 105"/>
              </a:gdLst>
              <a:ahLst/>
              <a:cxnLst>
                <a:cxn ang="0">
                  <a:pos x="T0" y="T1"/>
                </a:cxn>
                <a:cxn ang="0">
                  <a:pos x="T2" y="T3"/>
                </a:cxn>
                <a:cxn ang="0">
                  <a:pos x="T4" y="T5"/>
                </a:cxn>
                <a:cxn ang="0">
                  <a:pos x="T6" y="T7"/>
                </a:cxn>
                <a:cxn ang="0">
                  <a:pos x="T8" y="T9"/>
                </a:cxn>
                <a:cxn ang="0">
                  <a:pos x="T10" y="T11"/>
                </a:cxn>
                <a:cxn ang="0">
                  <a:pos x="T12" y="T13"/>
                </a:cxn>
              </a:cxnLst>
              <a:rect l="0" t="0" r="r" b="b"/>
              <a:pathLst>
                <a:path w="230" h="105">
                  <a:moveTo>
                    <a:pt x="115" y="33"/>
                  </a:moveTo>
                  <a:cubicBezTo>
                    <a:pt x="51" y="33"/>
                    <a:pt x="0" y="18"/>
                    <a:pt x="0" y="0"/>
                  </a:cubicBezTo>
                  <a:cubicBezTo>
                    <a:pt x="0" y="71"/>
                    <a:pt x="0" y="71"/>
                    <a:pt x="0" y="71"/>
                  </a:cubicBezTo>
                  <a:cubicBezTo>
                    <a:pt x="0" y="90"/>
                    <a:pt x="51" y="105"/>
                    <a:pt x="115" y="105"/>
                  </a:cubicBezTo>
                  <a:cubicBezTo>
                    <a:pt x="178" y="105"/>
                    <a:pt x="230" y="90"/>
                    <a:pt x="230" y="71"/>
                  </a:cubicBezTo>
                  <a:cubicBezTo>
                    <a:pt x="230" y="0"/>
                    <a:pt x="230" y="0"/>
                    <a:pt x="230" y="0"/>
                  </a:cubicBezTo>
                  <a:cubicBezTo>
                    <a:pt x="230" y="18"/>
                    <a:pt x="178" y="33"/>
                    <a:pt x="115" y="33"/>
                  </a:cubicBezTo>
                  <a:close/>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0" name="Oval 6">
              <a:extLst>
                <a:ext uri="{FF2B5EF4-FFF2-40B4-BE49-F238E27FC236}">
                  <a16:creationId xmlns:a16="http://schemas.microsoft.com/office/drawing/2014/main" id="{64641281-D5E0-42FF-9CAC-1F6F815D4590}"/>
                </a:ext>
              </a:extLst>
            </p:cNvPr>
            <p:cNvSpPr>
              <a:spLocks noChangeArrowheads="1"/>
            </p:cNvSpPr>
            <p:nvPr/>
          </p:nvSpPr>
          <p:spPr bwMode="auto">
            <a:xfrm>
              <a:off x="4758" y="-701"/>
              <a:ext cx="463" cy="139"/>
            </a:xfrm>
            <a:prstGeom prst="ellipse">
              <a:avLst/>
            </a:pr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1" name="Freeform 7">
              <a:extLst>
                <a:ext uri="{FF2B5EF4-FFF2-40B4-BE49-F238E27FC236}">
                  <a16:creationId xmlns:a16="http://schemas.microsoft.com/office/drawing/2014/main" id="{F26328CC-1F0C-458F-ABE6-A05E223E653C}"/>
                </a:ext>
              </a:extLst>
            </p:cNvPr>
            <p:cNvSpPr>
              <a:spLocks/>
            </p:cNvSpPr>
            <p:nvPr/>
          </p:nvSpPr>
          <p:spPr bwMode="auto">
            <a:xfrm>
              <a:off x="4758" y="-627"/>
              <a:ext cx="463" cy="209"/>
            </a:xfrm>
            <a:custGeom>
              <a:avLst/>
              <a:gdLst>
                <a:gd name="T0" fmla="*/ 115 w 230"/>
                <a:gd name="T1" fmla="*/ 33 h 104"/>
                <a:gd name="T2" fmla="*/ 0 w 230"/>
                <a:gd name="T3" fmla="*/ 0 h 104"/>
                <a:gd name="T4" fmla="*/ 0 w 230"/>
                <a:gd name="T5" fmla="*/ 70 h 104"/>
                <a:gd name="T6" fmla="*/ 115 w 230"/>
                <a:gd name="T7" fmla="*/ 104 h 104"/>
                <a:gd name="T8" fmla="*/ 230 w 230"/>
                <a:gd name="T9" fmla="*/ 70 h 104"/>
                <a:gd name="T10" fmla="*/ 230 w 230"/>
                <a:gd name="T11" fmla="*/ 0 h 104"/>
                <a:gd name="T12" fmla="*/ 115 w 230"/>
                <a:gd name="T13" fmla="*/ 33 h 104"/>
              </a:gdLst>
              <a:ahLst/>
              <a:cxnLst>
                <a:cxn ang="0">
                  <a:pos x="T0" y="T1"/>
                </a:cxn>
                <a:cxn ang="0">
                  <a:pos x="T2" y="T3"/>
                </a:cxn>
                <a:cxn ang="0">
                  <a:pos x="T4" y="T5"/>
                </a:cxn>
                <a:cxn ang="0">
                  <a:pos x="T6" y="T7"/>
                </a:cxn>
                <a:cxn ang="0">
                  <a:pos x="T8" y="T9"/>
                </a:cxn>
                <a:cxn ang="0">
                  <a:pos x="T10" y="T11"/>
                </a:cxn>
                <a:cxn ang="0">
                  <a:pos x="T12" y="T13"/>
                </a:cxn>
              </a:cxnLst>
              <a:rect l="0" t="0" r="r" b="b"/>
              <a:pathLst>
                <a:path w="230" h="104">
                  <a:moveTo>
                    <a:pt x="115" y="33"/>
                  </a:moveTo>
                  <a:cubicBezTo>
                    <a:pt x="51" y="33"/>
                    <a:pt x="0" y="18"/>
                    <a:pt x="0" y="0"/>
                  </a:cubicBezTo>
                  <a:cubicBezTo>
                    <a:pt x="0" y="70"/>
                    <a:pt x="0" y="70"/>
                    <a:pt x="0" y="70"/>
                  </a:cubicBezTo>
                  <a:cubicBezTo>
                    <a:pt x="0" y="89"/>
                    <a:pt x="51" y="104"/>
                    <a:pt x="115" y="104"/>
                  </a:cubicBezTo>
                  <a:cubicBezTo>
                    <a:pt x="178" y="104"/>
                    <a:pt x="230" y="89"/>
                    <a:pt x="230" y="70"/>
                  </a:cubicBezTo>
                  <a:cubicBezTo>
                    <a:pt x="230" y="0"/>
                    <a:pt x="230" y="0"/>
                    <a:pt x="230" y="0"/>
                  </a:cubicBezTo>
                  <a:cubicBezTo>
                    <a:pt x="230" y="18"/>
                    <a:pt x="178" y="33"/>
                    <a:pt x="115" y="33"/>
                  </a:cubicBezTo>
                  <a:close/>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2" name="Freeform 8">
              <a:extLst>
                <a:ext uri="{FF2B5EF4-FFF2-40B4-BE49-F238E27FC236}">
                  <a16:creationId xmlns:a16="http://schemas.microsoft.com/office/drawing/2014/main" id="{5A758F92-635B-49C2-8BF4-0A33F6117A4B}"/>
                </a:ext>
              </a:extLst>
            </p:cNvPr>
            <p:cNvSpPr>
              <a:spLocks/>
            </p:cNvSpPr>
            <p:nvPr/>
          </p:nvSpPr>
          <p:spPr bwMode="auto">
            <a:xfrm>
              <a:off x="4758" y="-484"/>
              <a:ext cx="463" cy="209"/>
            </a:xfrm>
            <a:custGeom>
              <a:avLst/>
              <a:gdLst>
                <a:gd name="T0" fmla="*/ 115 w 230"/>
                <a:gd name="T1" fmla="*/ 33 h 104"/>
                <a:gd name="T2" fmla="*/ 0 w 230"/>
                <a:gd name="T3" fmla="*/ 0 h 104"/>
                <a:gd name="T4" fmla="*/ 0 w 230"/>
                <a:gd name="T5" fmla="*/ 70 h 104"/>
                <a:gd name="T6" fmla="*/ 115 w 230"/>
                <a:gd name="T7" fmla="*/ 104 h 104"/>
                <a:gd name="T8" fmla="*/ 230 w 230"/>
                <a:gd name="T9" fmla="*/ 70 h 104"/>
                <a:gd name="T10" fmla="*/ 230 w 230"/>
                <a:gd name="T11" fmla="*/ 0 h 104"/>
                <a:gd name="T12" fmla="*/ 115 w 230"/>
                <a:gd name="T13" fmla="*/ 33 h 104"/>
              </a:gdLst>
              <a:ahLst/>
              <a:cxnLst>
                <a:cxn ang="0">
                  <a:pos x="T0" y="T1"/>
                </a:cxn>
                <a:cxn ang="0">
                  <a:pos x="T2" y="T3"/>
                </a:cxn>
                <a:cxn ang="0">
                  <a:pos x="T4" y="T5"/>
                </a:cxn>
                <a:cxn ang="0">
                  <a:pos x="T6" y="T7"/>
                </a:cxn>
                <a:cxn ang="0">
                  <a:pos x="T8" y="T9"/>
                </a:cxn>
                <a:cxn ang="0">
                  <a:pos x="T10" y="T11"/>
                </a:cxn>
                <a:cxn ang="0">
                  <a:pos x="T12" y="T13"/>
                </a:cxn>
              </a:cxnLst>
              <a:rect l="0" t="0" r="r" b="b"/>
              <a:pathLst>
                <a:path w="230" h="104">
                  <a:moveTo>
                    <a:pt x="115" y="33"/>
                  </a:moveTo>
                  <a:cubicBezTo>
                    <a:pt x="51" y="33"/>
                    <a:pt x="0" y="18"/>
                    <a:pt x="0" y="0"/>
                  </a:cubicBezTo>
                  <a:cubicBezTo>
                    <a:pt x="0" y="70"/>
                    <a:pt x="0" y="70"/>
                    <a:pt x="0" y="70"/>
                  </a:cubicBezTo>
                  <a:cubicBezTo>
                    <a:pt x="0" y="89"/>
                    <a:pt x="51" y="104"/>
                    <a:pt x="115" y="104"/>
                  </a:cubicBezTo>
                  <a:cubicBezTo>
                    <a:pt x="178" y="104"/>
                    <a:pt x="230" y="89"/>
                    <a:pt x="230" y="70"/>
                  </a:cubicBezTo>
                  <a:cubicBezTo>
                    <a:pt x="230" y="0"/>
                    <a:pt x="230" y="0"/>
                    <a:pt x="230" y="0"/>
                  </a:cubicBezTo>
                  <a:cubicBezTo>
                    <a:pt x="230" y="18"/>
                    <a:pt x="178" y="33"/>
                    <a:pt x="115" y="33"/>
                  </a:cubicBezTo>
                  <a:close/>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grpSp>
      <p:grpSp>
        <p:nvGrpSpPr>
          <p:cNvPr id="186" name="Group 185">
            <a:extLst>
              <a:ext uri="{FF2B5EF4-FFF2-40B4-BE49-F238E27FC236}">
                <a16:creationId xmlns:a16="http://schemas.microsoft.com/office/drawing/2014/main" id="{D986E400-9208-4F7D-833C-D09464F27A11}"/>
              </a:ext>
            </a:extLst>
          </p:cNvPr>
          <p:cNvGrpSpPr/>
          <p:nvPr/>
        </p:nvGrpSpPr>
        <p:grpSpPr>
          <a:xfrm>
            <a:off x="965875" y="4112974"/>
            <a:ext cx="359528" cy="593075"/>
            <a:chOff x="2857501" y="-1033463"/>
            <a:chExt cx="588963" cy="971550"/>
          </a:xfrm>
        </p:grpSpPr>
        <p:sp>
          <p:nvSpPr>
            <p:cNvPr id="187" name="Line 5">
              <a:extLst>
                <a:ext uri="{FF2B5EF4-FFF2-40B4-BE49-F238E27FC236}">
                  <a16:creationId xmlns:a16="http://schemas.microsoft.com/office/drawing/2014/main" id="{A5E0BF6A-B2E0-410A-9400-C96985D82C20}"/>
                </a:ext>
              </a:extLst>
            </p:cNvPr>
            <p:cNvSpPr>
              <a:spLocks noChangeShapeType="1"/>
            </p:cNvSpPr>
            <p:nvPr/>
          </p:nvSpPr>
          <p:spPr bwMode="auto">
            <a:xfrm>
              <a:off x="2857501" y="-61913"/>
              <a:ext cx="588963" cy="0"/>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88" name="Freeform 6">
              <a:extLst>
                <a:ext uri="{FF2B5EF4-FFF2-40B4-BE49-F238E27FC236}">
                  <a16:creationId xmlns:a16="http://schemas.microsoft.com/office/drawing/2014/main" id="{DA184F1D-787D-4830-8381-863A575608CA}"/>
                </a:ext>
              </a:extLst>
            </p:cNvPr>
            <p:cNvSpPr>
              <a:spLocks/>
            </p:cNvSpPr>
            <p:nvPr/>
          </p:nvSpPr>
          <p:spPr bwMode="auto">
            <a:xfrm>
              <a:off x="2857501" y="-638175"/>
              <a:ext cx="588963" cy="576262"/>
            </a:xfrm>
            <a:custGeom>
              <a:avLst/>
              <a:gdLst>
                <a:gd name="T0" fmla="*/ 154 w 154"/>
                <a:gd name="T1" fmla="*/ 152 h 152"/>
                <a:gd name="T2" fmla="*/ 154 w 154"/>
                <a:gd name="T3" fmla="*/ 29 h 152"/>
                <a:gd name="T4" fmla="*/ 125 w 154"/>
                <a:gd name="T5" fmla="*/ 0 h 152"/>
                <a:gd name="T6" fmla="*/ 29 w 154"/>
                <a:gd name="T7" fmla="*/ 0 h 152"/>
                <a:gd name="T8" fmla="*/ 0 w 154"/>
                <a:gd name="T9" fmla="*/ 29 h 152"/>
                <a:gd name="T10" fmla="*/ 0 w 154"/>
                <a:gd name="T11" fmla="*/ 152 h 152"/>
              </a:gdLst>
              <a:ahLst/>
              <a:cxnLst>
                <a:cxn ang="0">
                  <a:pos x="T0" y="T1"/>
                </a:cxn>
                <a:cxn ang="0">
                  <a:pos x="T2" y="T3"/>
                </a:cxn>
                <a:cxn ang="0">
                  <a:pos x="T4" y="T5"/>
                </a:cxn>
                <a:cxn ang="0">
                  <a:pos x="T6" y="T7"/>
                </a:cxn>
                <a:cxn ang="0">
                  <a:pos x="T8" y="T9"/>
                </a:cxn>
                <a:cxn ang="0">
                  <a:pos x="T10" y="T11"/>
                </a:cxn>
              </a:cxnLst>
              <a:rect l="0" t="0" r="r" b="b"/>
              <a:pathLst>
                <a:path w="154" h="152">
                  <a:moveTo>
                    <a:pt x="154" y="152"/>
                  </a:moveTo>
                  <a:cubicBezTo>
                    <a:pt x="154" y="29"/>
                    <a:pt x="154" y="29"/>
                    <a:pt x="154" y="29"/>
                  </a:cubicBezTo>
                  <a:cubicBezTo>
                    <a:pt x="154" y="13"/>
                    <a:pt x="141" y="0"/>
                    <a:pt x="125" y="0"/>
                  </a:cubicBezTo>
                  <a:cubicBezTo>
                    <a:pt x="29" y="0"/>
                    <a:pt x="29" y="0"/>
                    <a:pt x="29" y="0"/>
                  </a:cubicBezTo>
                  <a:cubicBezTo>
                    <a:pt x="14" y="0"/>
                    <a:pt x="0" y="13"/>
                    <a:pt x="0" y="29"/>
                  </a:cubicBezTo>
                  <a:cubicBezTo>
                    <a:pt x="0" y="152"/>
                    <a:pt x="0" y="152"/>
                    <a:pt x="0" y="152"/>
                  </a:cubicBezTo>
                </a:path>
              </a:pathLst>
            </a:cu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89" name="Line 9">
              <a:extLst>
                <a:ext uri="{FF2B5EF4-FFF2-40B4-BE49-F238E27FC236}">
                  <a16:creationId xmlns:a16="http://schemas.microsoft.com/office/drawing/2014/main" id="{84856DDB-76CF-4B77-A68E-9CB14B012AE6}"/>
                </a:ext>
              </a:extLst>
            </p:cNvPr>
            <p:cNvSpPr>
              <a:spLocks noChangeShapeType="1"/>
            </p:cNvSpPr>
            <p:nvPr/>
          </p:nvSpPr>
          <p:spPr bwMode="auto">
            <a:xfrm>
              <a:off x="3014663" y="-957263"/>
              <a:ext cx="0" cy="0"/>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90" name="Line 10">
              <a:extLst>
                <a:ext uri="{FF2B5EF4-FFF2-40B4-BE49-F238E27FC236}">
                  <a16:creationId xmlns:a16="http://schemas.microsoft.com/office/drawing/2014/main" id="{5FF962E2-20D2-4A39-82AD-45781615D759}"/>
                </a:ext>
              </a:extLst>
            </p:cNvPr>
            <p:cNvSpPr>
              <a:spLocks noChangeShapeType="1"/>
            </p:cNvSpPr>
            <p:nvPr/>
          </p:nvSpPr>
          <p:spPr bwMode="auto">
            <a:xfrm>
              <a:off x="2992438" y="-869950"/>
              <a:ext cx="0" cy="0"/>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91" name="Freeform 11">
              <a:extLst>
                <a:ext uri="{FF2B5EF4-FFF2-40B4-BE49-F238E27FC236}">
                  <a16:creationId xmlns:a16="http://schemas.microsoft.com/office/drawing/2014/main" id="{F8535851-DB11-458D-9EEB-2F07B7CA511D}"/>
                </a:ext>
              </a:extLst>
            </p:cNvPr>
            <p:cNvSpPr>
              <a:spLocks/>
            </p:cNvSpPr>
            <p:nvPr/>
          </p:nvSpPr>
          <p:spPr bwMode="auto">
            <a:xfrm>
              <a:off x="2992438" y="-865188"/>
              <a:ext cx="323850" cy="155575"/>
            </a:xfrm>
            <a:custGeom>
              <a:avLst/>
              <a:gdLst>
                <a:gd name="T0" fmla="*/ 85 w 85"/>
                <a:gd name="T1" fmla="*/ 1 h 41"/>
                <a:gd name="T2" fmla="*/ 42 w 85"/>
                <a:gd name="T3" fmla="*/ 41 h 41"/>
                <a:gd name="T4" fmla="*/ 0 w 85"/>
                <a:gd name="T5" fmla="*/ 0 h 41"/>
              </a:gdLst>
              <a:ahLst/>
              <a:cxnLst>
                <a:cxn ang="0">
                  <a:pos x="T0" y="T1"/>
                </a:cxn>
                <a:cxn ang="0">
                  <a:pos x="T2" y="T3"/>
                </a:cxn>
                <a:cxn ang="0">
                  <a:pos x="T4" y="T5"/>
                </a:cxn>
              </a:cxnLst>
              <a:rect l="0" t="0" r="r" b="b"/>
              <a:pathLst>
                <a:path w="85" h="41">
                  <a:moveTo>
                    <a:pt x="85" y="1"/>
                  </a:moveTo>
                  <a:cubicBezTo>
                    <a:pt x="84" y="23"/>
                    <a:pt x="65" y="41"/>
                    <a:pt x="42" y="41"/>
                  </a:cubicBezTo>
                  <a:cubicBezTo>
                    <a:pt x="19" y="41"/>
                    <a:pt x="0" y="23"/>
                    <a:pt x="0" y="0"/>
                  </a:cubicBezTo>
                </a:path>
              </a:pathLst>
            </a:cu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92" name="Freeform 12">
              <a:extLst>
                <a:ext uri="{FF2B5EF4-FFF2-40B4-BE49-F238E27FC236}">
                  <a16:creationId xmlns:a16="http://schemas.microsoft.com/office/drawing/2014/main" id="{A5C284B6-D96C-4F0F-9B2D-A38CF3929511}"/>
                </a:ext>
              </a:extLst>
            </p:cNvPr>
            <p:cNvSpPr>
              <a:spLocks/>
            </p:cNvSpPr>
            <p:nvPr/>
          </p:nvSpPr>
          <p:spPr bwMode="auto">
            <a:xfrm>
              <a:off x="3014663" y="-1033463"/>
              <a:ext cx="274638" cy="76200"/>
            </a:xfrm>
            <a:custGeom>
              <a:avLst/>
              <a:gdLst>
                <a:gd name="T0" fmla="*/ 0 w 72"/>
                <a:gd name="T1" fmla="*/ 20 h 20"/>
                <a:gd name="T2" fmla="*/ 36 w 72"/>
                <a:gd name="T3" fmla="*/ 0 h 20"/>
                <a:gd name="T4" fmla="*/ 72 w 72"/>
                <a:gd name="T5" fmla="*/ 20 h 20"/>
              </a:gdLst>
              <a:ahLst/>
              <a:cxnLst>
                <a:cxn ang="0">
                  <a:pos x="T0" y="T1"/>
                </a:cxn>
                <a:cxn ang="0">
                  <a:pos x="T2" y="T3"/>
                </a:cxn>
                <a:cxn ang="0">
                  <a:pos x="T4" y="T5"/>
                </a:cxn>
              </a:cxnLst>
              <a:rect l="0" t="0" r="r" b="b"/>
              <a:pathLst>
                <a:path w="72" h="20">
                  <a:moveTo>
                    <a:pt x="0" y="20"/>
                  </a:moveTo>
                  <a:cubicBezTo>
                    <a:pt x="8" y="8"/>
                    <a:pt x="21" y="0"/>
                    <a:pt x="36" y="0"/>
                  </a:cubicBezTo>
                  <a:cubicBezTo>
                    <a:pt x="51" y="0"/>
                    <a:pt x="64" y="8"/>
                    <a:pt x="72" y="20"/>
                  </a:cubicBezTo>
                </a:path>
              </a:pathLst>
            </a:cu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93" name="Freeform 13">
              <a:extLst>
                <a:ext uri="{FF2B5EF4-FFF2-40B4-BE49-F238E27FC236}">
                  <a16:creationId xmlns:a16="http://schemas.microsoft.com/office/drawing/2014/main" id="{38F72EEE-6C4B-4D6B-9DAA-237193CE8287}"/>
                </a:ext>
              </a:extLst>
            </p:cNvPr>
            <p:cNvSpPr>
              <a:spLocks/>
            </p:cNvSpPr>
            <p:nvPr/>
          </p:nvSpPr>
          <p:spPr bwMode="auto">
            <a:xfrm>
              <a:off x="2973388" y="-952500"/>
              <a:ext cx="152400" cy="82550"/>
            </a:xfrm>
            <a:custGeom>
              <a:avLst/>
              <a:gdLst>
                <a:gd name="T0" fmla="*/ 38 w 40"/>
                <a:gd name="T1" fmla="*/ 22 h 22"/>
                <a:gd name="T2" fmla="*/ 2 w 40"/>
                <a:gd name="T3" fmla="*/ 22 h 22"/>
                <a:gd name="T4" fmla="*/ 0 w 40"/>
                <a:gd name="T5" fmla="*/ 21 h 22"/>
                <a:gd name="T6" fmla="*/ 0 w 40"/>
                <a:gd name="T7" fmla="*/ 2 h 22"/>
                <a:gd name="T8" fmla="*/ 2 w 40"/>
                <a:gd name="T9" fmla="*/ 0 h 22"/>
                <a:gd name="T10" fmla="*/ 38 w 40"/>
                <a:gd name="T11" fmla="*/ 0 h 22"/>
                <a:gd name="T12" fmla="*/ 40 w 40"/>
                <a:gd name="T13" fmla="*/ 2 h 22"/>
                <a:gd name="T14" fmla="*/ 40 w 40"/>
                <a:gd name="T15" fmla="*/ 21 h 22"/>
                <a:gd name="T16" fmla="*/ 38 w 40"/>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2">
                  <a:moveTo>
                    <a:pt x="38" y="22"/>
                  </a:moveTo>
                  <a:cubicBezTo>
                    <a:pt x="2" y="22"/>
                    <a:pt x="2" y="22"/>
                    <a:pt x="2" y="22"/>
                  </a:cubicBezTo>
                  <a:cubicBezTo>
                    <a:pt x="1" y="22"/>
                    <a:pt x="0" y="22"/>
                    <a:pt x="0" y="21"/>
                  </a:cubicBezTo>
                  <a:cubicBezTo>
                    <a:pt x="0" y="2"/>
                    <a:pt x="0" y="2"/>
                    <a:pt x="0" y="2"/>
                  </a:cubicBezTo>
                  <a:cubicBezTo>
                    <a:pt x="0" y="1"/>
                    <a:pt x="1" y="0"/>
                    <a:pt x="2" y="0"/>
                  </a:cubicBezTo>
                  <a:cubicBezTo>
                    <a:pt x="38" y="0"/>
                    <a:pt x="38" y="0"/>
                    <a:pt x="38" y="0"/>
                  </a:cubicBezTo>
                  <a:cubicBezTo>
                    <a:pt x="39" y="0"/>
                    <a:pt x="40" y="1"/>
                    <a:pt x="40" y="2"/>
                  </a:cubicBezTo>
                  <a:cubicBezTo>
                    <a:pt x="40" y="21"/>
                    <a:pt x="40" y="21"/>
                    <a:pt x="40" y="21"/>
                  </a:cubicBezTo>
                  <a:cubicBezTo>
                    <a:pt x="40" y="22"/>
                    <a:pt x="39" y="22"/>
                    <a:pt x="38" y="22"/>
                  </a:cubicBezTo>
                  <a:close/>
                </a:path>
              </a:pathLst>
            </a:cu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94" name="Freeform 14">
              <a:extLst>
                <a:ext uri="{FF2B5EF4-FFF2-40B4-BE49-F238E27FC236}">
                  <a16:creationId xmlns:a16="http://schemas.microsoft.com/office/drawing/2014/main" id="{E728279A-9FA7-4BE3-A0B8-7FCC00CC3BC2}"/>
                </a:ext>
              </a:extLst>
            </p:cNvPr>
            <p:cNvSpPr>
              <a:spLocks/>
            </p:cNvSpPr>
            <p:nvPr/>
          </p:nvSpPr>
          <p:spPr bwMode="auto">
            <a:xfrm>
              <a:off x="3182938" y="-952500"/>
              <a:ext cx="149225" cy="82550"/>
            </a:xfrm>
            <a:custGeom>
              <a:avLst/>
              <a:gdLst>
                <a:gd name="T0" fmla="*/ 37 w 39"/>
                <a:gd name="T1" fmla="*/ 22 h 22"/>
                <a:gd name="T2" fmla="*/ 1 w 39"/>
                <a:gd name="T3" fmla="*/ 22 h 22"/>
                <a:gd name="T4" fmla="*/ 0 w 39"/>
                <a:gd name="T5" fmla="*/ 21 h 22"/>
                <a:gd name="T6" fmla="*/ 0 w 39"/>
                <a:gd name="T7" fmla="*/ 2 h 22"/>
                <a:gd name="T8" fmla="*/ 1 w 39"/>
                <a:gd name="T9" fmla="*/ 0 h 22"/>
                <a:gd name="T10" fmla="*/ 37 w 39"/>
                <a:gd name="T11" fmla="*/ 0 h 22"/>
                <a:gd name="T12" fmla="*/ 39 w 39"/>
                <a:gd name="T13" fmla="*/ 2 h 22"/>
                <a:gd name="T14" fmla="*/ 39 w 39"/>
                <a:gd name="T15" fmla="*/ 21 h 22"/>
                <a:gd name="T16" fmla="*/ 37 w 3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7" y="22"/>
                  </a:moveTo>
                  <a:cubicBezTo>
                    <a:pt x="1" y="22"/>
                    <a:pt x="1" y="22"/>
                    <a:pt x="1" y="22"/>
                  </a:cubicBezTo>
                  <a:cubicBezTo>
                    <a:pt x="0" y="22"/>
                    <a:pt x="0" y="22"/>
                    <a:pt x="0" y="21"/>
                  </a:cubicBezTo>
                  <a:cubicBezTo>
                    <a:pt x="0" y="2"/>
                    <a:pt x="0" y="2"/>
                    <a:pt x="0" y="2"/>
                  </a:cubicBezTo>
                  <a:cubicBezTo>
                    <a:pt x="0" y="1"/>
                    <a:pt x="0" y="0"/>
                    <a:pt x="1" y="0"/>
                  </a:cubicBezTo>
                  <a:cubicBezTo>
                    <a:pt x="37" y="0"/>
                    <a:pt x="37" y="0"/>
                    <a:pt x="37" y="0"/>
                  </a:cubicBezTo>
                  <a:cubicBezTo>
                    <a:pt x="38" y="0"/>
                    <a:pt x="39" y="1"/>
                    <a:pt x="39" y="2"/>
                  </a:cubicBezTo>
                  <a:cubicBezTo>
                    <a:pt x="39" y="21"/>
                    <a:pt x="39" y="21"/>
                    <a:pt x="39" y="21"/>
                  </a:cubicBezTo>
                  <a:cubicBezTo>
                    <a:pt x="39" y="22"/>
                    <a:pt x="38" y="22"/>
                    <a:pt x="37" y="22"/>
                  </a:cubicBezTo>
                  <a:close/>
                </a:path>
              </a:pathLst>
            </a:custGeom>
            <a:noFill/>
            <a:ln w="12700"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95" name="Line 15">
              <a:extLst>
                <a:ext uri="{FF2B5EF4-FFF2-40B4-BE49-F238E27FC236}">
                  <a16:creationId xmlns:a16="http://schemas.microsoft.com/office/drawing/2014/main" id="{55EC75D5-E3C8-44CF-A631-D9A5982DE2EC}"/>
                </a:ext>
              </a:extLst>
            </p:cNvPr>
            <p:cNvSpPr>
              <a:spLocks noChangeShapeType="1"/>
            </p:cNvSpPr>
            <p:nvPr/>
          </p:nvSpPr>
          <p:spPr bwMode="auto">
            <a:xfrm>
              <a:off x="3133726" y="-919163"/>
              <a:ext cx="41275" cy="0"/>
            </a:xfrm>
            <a:prstGeom prst="line">
              <a:avLst/>
            </a:prstGeom>
            <a:noFill/>
            <a:ln w="12700"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grpSp>
      <p:sp>
        <p:nvSpPr>
          <p:cNvPr id="79" name="TextBox 78">
            <a:extLst>
              <a:ext uri="{FF2B5EF4-FFF2-40B4-BE49-F238E27FC236}">
                <a16:creationId xmlns:a16="http://schemas.microsoft.com/office/drawing/2014/main" id="{49421873-538F-4785-8B13-BDA027B41C23}"/>
              </a:ext>
            </a:extLst>
          </p:cNvPr>
          <p:cNvSpPr txBox="1"/>
          <p:nvPr/>
        </p:nvSpPr>
        <p:spPr>
          <a:xfrm>
            <a:off x="419030" y="927226"/>
            <a:ext cx="7999125" cy="539822"/>
          </a:xfrm>
          <a:prstGeom prst="rect">
            <a:avLst/>
          </a:prstGeom>
          <a:noFill/>
        </p:spPr>
        <p:txBody>
          <a:bodyPr wrap="square" lIns="182854" tIns="146284" rIns="182854" bIns="146284" rtlCol="0">
            <a:spAutoFit/>
          </a:bodyPr>
          <a:lstStyle/>
          <a:p>
            <a:pPr marL="0" marR="0" lvl="0" indent="0" algn="l" defTabSz="914225" rtl="0" eaLnBrk="1" fontAlgn="auto" latinLnBrk="0" hangingPunct="1">
              <a:lnSpc>
                <a:spcPct val="90000"/>
              </a:lnSpc>
              <a:spcBef>
                <a:spcPts val="0"/>
              </a:spcBef>
              <a:spcAft>
                <a:spcPts val="600"/>
              </a:spcAft>
              <a:buClrTx/>
              <a:buSzTx/>
              <a:buFontTx/>
              <a:buNone/>
              <a:tabLst/>
              <a:defRPr/>
            </a:pPr>
            <a:r>
              <a:rPr kumimoji="0" lang="zh-CN" altLang="en-US" sz="18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让用户从繁琐的</a:t>
            </a:r>
            <a:r>
              <a:rPr kumimoji="0" lang="en-US" altLang="zh-CN" sz="18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K8S</a:t>
            </a:r>
            <a:r>
              <a:rPr kumimoji="0" lang="zh-CN" altLang="en-US" sz="1800" b="0" i="0" u="none" strike="noStrike" kern="1200" cap="none" spc="0" normalizeH="0" baseline="0" noProof="0">
                <a:ln>
                  <a:noFill/>
                </a:ln>
                <a:effectLst/>
                <a:uLnTx/>
                <a:uFillTx/>
                <a:latin typeface="Segoe UI" panose="020B0502040204020203" pitchFamily="34" charset="0"/>
                <a:ea typeface="等线" panose="02010600030101010101" pitchFamily="2" charset="-122"/>
                <a:cs typeface="Segoe UI" panose="020B0502040204020203" pitchFamily="34" charset="0"/>
              </a:rPr>
              <a:t>运维中解放出来，将时间精力集中在业务创新！</a:t>
            </a:r>
            <a:endParaRPr kumimoji="0" lang="en-US" sz="1800" b="0" i="0" u="none" strike="noStrike" kern="1200" cap="none" spc="0" normalizeH="0" baseline="0" noProof="0" err="1">
              <a:ln>
                <a:noFill/>
              </a:ln>
              <a:effectLst/>
              <a:uLnTx/>
              <a:uFillTx/>
              <a:latin typeface="Segoe UI" panose="020B0502040204020203" pitchFamily="34" charset="0"/>
              <a:cs typeface="Segoe UI" panose="020B0502040204020203" pitchFamily="34" charset="0"/>
            </a:endParaRPr>
          </a:p>
        </p:txBody>
      </p:sp>
      <p:sp>
        <p:nvSpPr>
          <p:cNvPr id="80" name="TextBox 79">
            <a:extLst>
              <a:ext uri="{FF2B5EF4-FFF2-40B4-BE49-F238E27FC236}">
                <a16:creationId xmlns:a16="http://schemas.microsoft.com/office/drawing/2014/main" id="{80DA66F3-912E-4969-9A6A-248D73FA65D5}"/>
              </a:ext>
            </a:extLst>
          </p:cNvPr>
          <p:cNvSpPr txBox="1"/>
          <p:nvPr/>
        </p:nvSpPr>
        <p:spPr>
          <a:xfrm>
            <a:off x="451416" y="219145"/>
            <a:ext cx="8744421" cy="535531"/>
          </a:xfrm>
          <a:prstGeom prst="rect">
            <a:avLst/>
          </a:prstGeom>
          <a:noFill/>
        </p:spPr>
        <p:txBody>
          <a:bodyPr wrap="square">
            <a:spAutoFit/>
          </a:bodyPr>
          <a:lstStyle/>
          <a:p>
            <a:pPr marL="0" marR="0" lvl="0" indent="0" defTabSz="914225" rtl="0" eaLnBrk="1" fontAlgn="auto" latinLnBrk="0" hangingPunct="1">
              <a:lnSpc>
                <a:spcPct val="90000"/>
              </a:lnSpc>
              <a:spcBef>
                <a:spcPts val="0"/>
              </a:spcBef>
              <a:spcAft>
                <a:spcPts val="600"/>
              </a:spcAft>
              <a:buClrTx/>
              <a:buSzTx/>
              <a:buFontTx/>
              <a:buNone/>
              <a:tabLst/>
              <a:defRPr/>
            </a:pPr>
            <a:r>
              <a:rPr kumimoji="0" lang="en-US" altLang="zh-CN" sz="3200" i="0" u="none" strike="noStrike" kern="1200" cap="none" spc="0" normalizeH="0" noProof="0">
                <a:ln>
                  <a:noFill/>
                </a:ln>
                <a:effectLst/>
                <a:uLnTx/>
                <a:uFillTx/>
                <a:latin typeface="Segoe UI"/>
                <a:ea typeface="微软雅黑" panose="020B0503020204020204" pitchFamily="34" charset="-122"/>
                <a:cs typeface="+mn-cs"/>
              </a:rPr>
              <a:t>AKS</a:t>
            </a:r>
            <a:r>
              <a:rPr kumimoji="0" lang="zh-CN" altLang="en-US" sz="3200" i="0" u="none" strike="noStrike" kern="1200" cap="none" spc="0" normalizeH="0" noProof="0">
                <a:ln>
                  <a:noFill/>
                </a:ln>
                <a:effectLst/>
                <a:uLnTx/>
                <a:uFillTx/>
                <a:latin typeface="Segoe UI"/>
                <a:ea typeface="微软雅黑" panose="020B0503020204020204" pitchFamily="34" charset="-122"/>
                <a:cs typeface="+mn-cs"/>
              </a:rPr>
              <a:t>是</a:t>
            </a:r>
            <a:r>
              <a:rPr kumimoji="0" lang="en-US" altLang="zh-CN" sz="3200" i="0" u="none" strike="noStrike" kern="1200" cap="none" spc="0" normalizeH="0" noProof="0">
                <a:ln>
                  <a:noFill/>
                </a:ln>
                <a:effectLst/>
                <a:uLnTx/>
                <a:uFillTx/>
                <a:latin typeface="Segoe UI"/>
                <a:ea typeface="微软雅黑" panose="020B0503020204020204" pitchFamily="34" charset="-122"/>
                <a:cs typeface="+mn-cs"/>
              </a:rPr>
              <a:t>Azure</a:t>
            </a:r>
            <a:r>
              <a:rPr kumimoji="0" lang="zh-CN" altLang="en-US" sz="3200" i="0" u="none" strike="noStrike" kern="1200" cap="none" spc="0" normalizeH="0" noProof="0">
                <a:ln>
                  <a:noFill/>
                </a:ln>
                <a:effectLst/>
                <a:uLnTx/>
                <a:uFillTx/>
                <a:latin typeface="Segoe UI"/>
                <a:ea typeface="微软雅黑" panose="020B0503020204020204" pitchFamily="34" charset="-122"/>
                <a:cs typeface="+mn-cs"/>
              </a:rPr>
              <a:t>提供的</a:t>
            </a:r>
            <a:r>
              <a:rPr kumimoji="0" lang="en-US" altLang="zh-CN" sz="3200" i="0" u="none" strike="noStrike" kern="1200" cap="none" spc="0" normalizeH="0" noProof="0">
                <a:ln>
                  <a:noFill/>
                </a:ln>
                <a:effectLst/>
                <a:uLnTx/>
                <a:uFillTx/>
                <a:latin typeface="Segoe UI"/>
                <a:ea typeface="微软雅黑" panose="020B0503020204020204" pitchFamily="34" charset="-122"/>
                <a:cs typeface="+mn-cs"/>
              </a:rPr>
              <a:t>Kubernetes</a:t>
            </a:r>
            <a:r>
              <a:rPr kumimoji="0" lang="zh-CN" altLang="en-US" sz="3200" i="0" u="none" strike="noStrike" kern="1200" cap="none" spc="0" normalizeH="0" noProof="0">
                <a:ln>
                  <a:noFill/>
                </a:ln>
                <a:effectLst/>
                <a:uLnTx/>
                <a:uFillTx/>
                <a:latin typeface="Segoe UI"/>
                <a:ea typeface="微软雅黑" panose="020B0503020204020204" pitchFamily="34" charset="-122"/>
                <a:cs typeface="+mn-cs"/>
              </a:rPr>
              <a:t>集群托管服务</a:t>
            </a:r>
            <a:endParaRPr kumimoji="0" lang="en-US" altLang="zh-CN" sz="3200" i="0" u="none" strike="noStrike" kern="1200" cap="none" spc="0" normalizeH="0" noProof="0" err="1">
              <a:ln>
                <a:noFill/>
              </a:ln>
              <a:effectLst/>
              <a:uLnTx/>
              <a:uFillTx/>
              <a:latin typeface="Segoe UI"/>
              <a:ea typeface="微软雅黑" panose="020B0503020204020204" pitchFamily="34" charset="-122"/>
              <a:cs typeface="+mn-cs"/>
            </a:endParaRPr>
          </a:p>
        </p:txBody>
      </p:sp>
      <p:sp>
        <p:nvSpPr>
          <p:cNvPr id="4" name="Shape 1211">
            <a:extLst>
              <a:ext uri="{FF2B5EF4-FFF2-40B4-BE49-F238E27FC236}">
                <a16:creationId xmlns:a16="http://schemas.microsoft.com/office/drawing/2014/main" id="{065A4B58-AC52-41D0-B14F-947382C51B03}"/>
              </a:ext>
            </a:extLst>
          </p:cNvPr>
          <p:cNvSpPr txBox="1">
            <a:spLocks/>
          </p:cNvSpPr>
          <p:nvPr/>
        </p:nvSpPr>
        <p:spPr bwMode="gray">
          <a:xfrm>
            <a:off x="9414287" y="2414123"/>
            <a:ext cx="2645906" cy="4154892"/>
          </a:xfrm>
          <a:prstGeom prst="rect">
            <a:avLst/>
          </a:prstGeom>
          <a:noFill/>
          <a:ln>
            <a:noFill/>
          </a:ln>
        </p:spPr>
        <p:txBody>
          <a:bodyPr vert="horz" lIns="0" tIns="0" rIns="0" bIns="0" rtlCol="0" anchor="t" anchorCtr="0">
            <a:noAutofit/>
          </a:bodyPr>
          <a:lstStyle>
            <a:defPPr>
              <a:defRPr lang="zh-CN"/>
            </a:defPPr>
            <a:lvl1pPr marL="304770" indent="-304770" defTabSz="1219003" eaLnBrk="1" fontAlgn="auto" latinLnBrk="0" hangingPunct="1">
              <a:lnSpc>
                <a:spcPct val="110000"/>
              </a:lnSpc>
              <a:spcBef>
                <a:spcPts val="0"/>
              </a:spcBef>
              <a:spcAft>
                <a:spcPts val="0"/>
              </a:spcAft>
              <a:buClrTx/>
              <a:buSzPct val="100000"/>
              <a:buFont typeface="Arial" panose="020B0604020202020204" pitchFamily="34" charset="0"/>
              <a:buChar char="•"/>
              <a:defRPr sz="2000" b="0" i="0">
                <a:solidFill>
                  <a:schemeClr val="dk1"/>
                </a:solidFill>
                <a:latin typeface="Arial" panose="020B0604020202020204" pitchFamily="34" charset="0"/>
                <a:ea typeface="Hiragino Sans GB W3" charset="-122"/>
                <a:cs typeface="Arial" panose="020B0604020202020204" pitchFamily="34" charset="0"/>
                <a:rtl val="0"/>
              </a:defRPr>
            </a:lvl1pPr>
            <a:lvl2pPr marL="683576" indent="-306868" defTabSz="1219003" eaLnBrk="1" latinLnBrk="0" hangingPunct="1">
              <a:spcBef>
                <a:spcPts val="400"/>
              </a:spcBef>
              <a:buClr>
                <a:schemeClr val="accent1"/>
              </a:buClr>
              <a:buSzPct val="80000"/>
              <a:buFont typeface="Verdana" pitchFamily="34" charset="0"/>
              <a:buChar char="–"/>
              <a:defRPr sz="2400" b="0" i="0">
                <a:latin typeface="Hiragino Sans GB W3"/>
                <a:ea typeface="Hiragino Sans GB W3"/>
                <a:cs typeface="Hiragino Sans GB W3"/>
              </a:defRPr>
            </a:lvl2pPr>
            <a:lvl3pPr marL="910020" indent="-226447" defTabSz="1070862" eaLnBrk="1" latinLnBrk="0" hangingPunct="1">
              <a:spcBef>
                <a:spcPts val="400"/>
              </a:spcBef>
              <a:buClr>
                <a:schemeClr val="accent1"/>
              </a:buClr>
              <a:buFont typeface="Verdana" pitchFamily="34" charset="0"/>
              <a:buChar char="▪"/>
              <a:defRPr sz="1866" b="0" i="0">
                <a:latin typeface="Hiragino Sans GB W3"/>
                <a:ea typeface="Hiragino Sans GB W3"/>
                <a:cs typeface="Hiragino Sans GB W3"/>
              </a:defRPr>
            </a:lvl3pPr>
            <a:lvl4pPr marL="2211696" indent="-383079" defTabSz="1219003" eaLnBrk="1" latinLnBrk="0" hangingPunct="1">
              <a:spcBef>
                <a:spcPts val="400"/>
              </a:spcBef>
              <a:buClr>
                <a:schemeClr val="accent1"/>
              </a:buClr>
              <a:buSzPct val="85000"/>
              <a:buFont typeface="Verdana" pitchFamily="34" charset="0"/>
              <a:buChar char="—"/>
              <a:defRPr sz="1467" b="0" i="0">
                <a:latin typeface="Hiragino Sans GB W3"/>
                <a:ea typeface="Hiragino Sans GB W3"/>
                <a:cs typeface="Hiragino Sans GB W3"/>
              </a:defRPr>
            </a:lvl4pPr>
            <a:lvl5pPr marL="1523756" indent="-234913" defTabSz="1219003" eaLnBrk="1" latinLnBrk="0" hangingPunct="1">
              <a:spcBef>
                <a:spcPts val="400"/>
              </a:spcBef>
              <a:buClr>
                <a:schemeClr val="accent1"/>
              </a:buClr>
              <a:buFont typeface="Verdana" pitchFamily="34" charset="0"/>
              <a:buChar char="»"/>
              <a:defRPr sz="1400" b="0" i="0">
                <a:latin typeface="Hiragino Sans GB W3"/>
                <a:ea typeface="Hiragino Sans GB W3"/>
                <a:cs typeface="Hiragino Sans GB W3"/>
              </a:defRPr>
            </a:lvl5pPr>
            <a:lvl6pPr marL="3352262" indent="-304754" defTabSz="1219003">
              <a:spcBef>
                <a:spcPct val="20000"/>
              </a:spcBef>
              <a:buFont typeface="Arial" panose="020B0604020202020204" pitchFamily="34" charset="0"/>
              <a:buChar char="•"/>
              <a:defRPr sz="2666">
                <a:latin typeface="+mn-lt"/>
                <a:ea typeface="+mn-ea"/>
              </a:defRPr>
            </a:lvl6pPr>
            <a:lvl7pPr marL="3961764" indent="-304754" defTabSz="1219003">
              <a:spcBef>
                <a:spcPct val="20000"/>
              </a:spcBef>
              <a:buFont typeface="Arial" panose="020B0604020202020204" pitchFamily="34" charset="0"/>
              <a:buChar char="•"/>
              <a:defRPr sz="2666">
                <a:latin typeface="+mn-lt"/>
                <a:ea typeface="+mn-ea"/>
              </a:defRPr>
            </a:lvl7pPr>
            <a:lvl8pPr marL="4571265" indent="-304754" defTabSz="1219003">
              <a:spcBef>
                <a:spcPct val="20000"/>
              </a:spcBef>
              <a:buFont typeface="Arial" panose="020B0604020202020204" pitchFamily="34" charset="0"/>
              <a:buChar char="•"/>
              <a:defRPr sz="2666">
                <a:latin typeface="+mn-lt"/>
                <a:ea typeface="+mn-ea"/>
              </a:defRPr>
            </a:lvl8pPr>
            <a:lvl9pPr marL="5180769" indent="-304754" defTabSz="1219003">
              <a:spcBef>
                <a:spcPct val="20000"/>
              </a:spcBef>
              <a:buFont typeface="Arial" panose="020B0604020202020204" pitchFamily="34" charset="0"/>
              <a:buChar char="•"/>
              <a:defRPr sz="2666">
                <a:latin typeface="+mn-lt"/>
                <a:ea typeface="+mn-ea"/>
              </a:defRPr>
            </a:lvl9pPr>
          </a:lstStyle>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100%</a:t>
            </a:r>
            <a:r>
              <a:rPr kumimoji="0" lang="zh-CN" altLang="en-US"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兼容开源社区</a:t>
            </a:r>
            <a:endPar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全托管集群</a:t>
            </a:r>
            <a:endParaRPr kumimoji="0" lang="en-US" altLang="zh-CN" sz="1372"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278287" marR="0" lvl="0" indent="-285750"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自动管理和运维</a:t>
            </a:r>
            <a:endPar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278287" marR="0" lvl="0" indent="-285750"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控制节点无计费</a:t>
            </a:r>
            <a:endPar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278287" marR="0" lvl="0" indent="-285750"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简单易用</a:t>
            </a:r>
            <a:endPar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endPar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AKS</a:t>
            </a:r>
            <a:r>
              <a:rPr kumimoji="0" lang="zh-CN" altLang="en-US"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特有能力：</a:t>
            </a:r>
            <a:endPar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集群自动容量伸缩</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Azure</a:t>
            </a: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容器网络模型</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Azure</a:t>
            </a: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存储（</a:t>
            </a: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Disk / File</a:t>
            </a: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ACI</a:t>
            </a: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容器实例</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Windows container</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集成监控</a:t>
            </a: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Azure Monitor</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Azure DevOps</a:t>
            </a:r>
          </a:p>
          <a:p>
            <a:pPr marL="304652" marR="0" lvl="0" indent="-304652" algn="l" defTabSz="1218530" rtl="0" eaLnBrk="1" fontAlgn="auto" latinLnBrk="0" hangingPunct="1">
              <a:lnSpc>
                <a:spcPct val="110000"/>
              </a:lnSpc>
              <a:spcBef>
                <a:spcPts val="0"/>
              </a:spcBef>
              <a:spcAft>
                <a:spcPts val="0"/>
              </a:spcAft>
              <a:buClrTx/>
              <a:buSzPct val="100000"/>
              <a:buFont typeface="Arial" panose="020B0604020202020204" pitchFamily="34" charset="0"/>
              <a:buChar char="•"/>
              <a:tabLst/>
              <a:defRPr/>
            </a:pP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与</a:t>
            </a: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Azure</a:t>
            </a:r>
            <a:r>
              <a:rPr kumimoji="0" lang="zh-CN" altLang="en-US" sz="1400"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rPr>
              <a:t>各类服务集成</a:t>
            </a:r>
            <a:endParaRPr kumimoji="0" lang="en-US" altLang="zh-CN" sz="1765" b="0" i="0" u="none" strike="noStrike" kern="1200" cap="none" spc="0" normalizeH="0" baseline="0" noProof="0">
              <a:ln>
                <a:noFill/>
              </a:ln>
              <a:solidFill>
                <a:schemeClr val="tx1"/>
              </a:solidFill>
              <a:effectLst/>
              <a:uLnTx/>
              <a:uFillTx/>
              <a:latin typeface="Segoe UI" panose="020B0502040204020203" pitchFamily="34" charset="0"/>
              <a:ea typeface="Hiragino Sans GB W3" charset="-122"/>
              <a:cs typeface="Segoe UI" panose="020B0502040204020203" pitchFamily="34" charset="0"/>
              <a:sym typeface="Arial"/>
              <a:rtl val="0"/>
            </a:endParaRPr>
          </a:p>
        </p:txBody>
      </p:sp>
      <p:sp>
        <p:nvSpPr>
          <p:cNvPr id="13" name="Graphic 27">
            <a:extLst>
              <a:ext uri="{FF2B5EF4-FFF2-40B4-BE49-F238E27FC236}">
                <a16:creationId xmlns:a16="http://schemas.microsoft.com/office/drawing/2014/main" id="{FA0FBFAE-A93A-25B3-97B4-C48D37339FF0}"/>
              </a:ext>
            </a:extLst>
          </p:cNvPr>
          <p:cNvSpPr/>
          <p:nvPr/>
        </p:nvSpPr>
        <p:spPr>
          <a:xfrm>
            <a:off x="9935855" y="836532"/>
            <a:ext cx="1199783" cy="1042513"/>
          </a:xfrm>
          <a:custGeom>
            <a:avLst/>
            <a:gdLst>
              <a:gd name="connsiteX0" fmla="*/ 800982 w 944903"/>
              <a:gd name="connsiteY0" fmla="*/ 232647 h 698098"/>
              <a:gd name="connsiteX1" fmla="*/ 800982 w 944903"/>
              <a:gd name="connsiteY1" fmla="*/ 463989 h 698098"/>
              <a:gd name="connsiteX2" fmla="*/ 943776 w 944903"/>
              <a:gd name="connsiteY2" fmla="*/ 409710 h 698098"/>
              <a:gd name="connsiteX3" fmla="*/ 943776 w 944903"/>
              <a:gd name="connsiteY3" fmla="*/ 284052 h 698098"/>
              <a:gd name="connsiteX4" fmla="*/ 743865 w 944903"/>
              <a:gd name="connsiteY4" fmla="*/ 432557 h 698098"/>
              <a:gd name="connsiteX5" fmla="*/ 735297 w 944903"/>
              <a:gd name="connsiteY5" fmla="*/ 429701 h 698098"/>
              <a:gd name="connsiteX6" fmla="*/ 735297 w 944903"/>
              <a:gd name="connsiteY6" fmla="*/ 266917 h 698098"/>
              <a:gd name="connsiteX7" fmla="*/ 743865 w 944903"/>
              <a:gd name="connsiteY7" fmla="*/ 264061 h 698098"/>
              <a:gd name="connsiteX8" fmla="*/ 752433 w 944903"/>
              <a:gd name="connsiteY8" fmla="*/ 261205 h 698098"/>
              <a:gd name="connsiteX9" fmla="*/ 763856 w 944903"/>
              <a:gd name="connsiteY9" fmla="*/ 258349 h 698098"/>
              <a:gd name="connsiteX10" fmla="*/ 763856 w 944903"/>
              <a:gd name="connsiteY10" fmla="*/ 438269 h 698098"/>
              <a:gd name="connsiteX11" fmla="*/ 752433 w 944903"/>
              <a:gd name="connsiteY11" fmla="*/ 432557 h 698098"/>
              <a:gd name="connsiteX12" fmla="*/ 709595 w 944903"/>
              <a:gd name="connsiteY12" fmla="*/ 421133 h 698098"/>
              <a:gd name="connsiteX13" fmla="*/ 701027 w 944903"/>
              <a:gd name="connsiteY13" fmla="*/ 418278 h 698098"/>
              <a:gd name="connsiteX14" fmla="*/ 701027 w 944903"/>
              <a:gd name="connsiteY14" fmla="*/ 278340 h 698098"/>
              <a:gd name="connsiteX15" fmla="*/ 723944 w 944903"/>
              <a:gd name="connsiteY15" fmla="*/ 272629 h 698098"/>
              <a:gd name="connsiteX16" fmla="*/ 723944 w 944903"/>
              <a:gd name="connsiteY16" fmla="*/ 426845 h 698098"/>
              <a:gd name="connsiteX17" fmla="*/ 715289 w 944903"/>
              <a:gd name="connsiteY17" fmla="*/ 423989 h 698098"/>
              <a:gd name="connsiteX18" fmla="*/ 681036 w 944903"/>
              <a:gd name="connsiteY18" fmla="*/ 409710 h 698098"/>
              <a:gd name="connsiteX19" fmla="*/ 675324 w 944903"/>
              <a:gd name="connsiteY19" fmla="*/ 409710 h 698098"/>
              <a:gd name="connsiteX20" fmla="*/ 675324 w 944903"/>
              <a:gd name="connsiteY20" fmla="*/ 284052 h 698098"/>
              <a:gd name="connsiteX21" fmla="*/ 692459 w 944903"/>
              <a:gd name="connsiteY21" fmla="*/ 278340 h 698098"/>
              <a:gd name="connsiteX22" fmla="*/ 692459 w 944903"/>
              <a:gd name="connsiteY22" fmla="*/ 415422 h 698098"/>
              <a:gd name="connsiteX23" fmla="*/ 669613 w 944903"/>
              <a:gd name="connsiteY23" fmla="*/ 269773 h 698098"/>
              <a:gd name="connsiteX24" fmla="*/ 669613 w 944903"/>
              <a:gd name="connsiteY24" fmla="*/ 421133 h 698098"/>
              <a:gd name="connsiteX25" fmla="*/ 778135 w 944903"/>
              <a:gd name="connsiteY25" fmla="*/ 463989 h 698098"/>
              <a:gd name="connsiteX26" fmla="*/ 778135 w 944903"/>
              <a:gd name="connsiteY26" fmla="*/ 232647 h 698098"/>
              <a:gd name="connsiteX27" fmla="*/ 626775 w 944903"/>
              <a:gd name="connsiteY27" fmla="*/ 1322 h 698098"/>
              <a:gd name="connsiteX28" fmla="*/ 626775 w 944903"/>
              <a:gd name="connsiteY28" fmla="*/ 235503 h 698098"/>
              <a:gd name="connsiteX29" fmla="*/ 772424 w 944903"/>
              <a:gd name="connsiteY29" fmla="*/ 178385 h 698098"/>
              <a:gd name="connsiteX30" fmla="*/ 772424 w 944903"/>
              <a:gd name="connsiteY30" fmla="*/ 49872 h 698098"/>
              <a:gd name="connsiteX31" fmla="*/ 626775 w 944903"/>
              <a:gd name="connsiteY31" fmla="*/ 463989 h 698098"/>
              <a:gd name="connsiteX32" fmla="*/ 626775 w 944903"/>
              <a:gd name="connsiteY32" fmla="*/ 698169 h 698098"/>
              <a:gd name="connsiteX33" fmla="*/ 772424 w 944903"/>
              <a:gd name="connsiteY33" fmla="*/ 641052 h 698098"/>
              <a:gd name="connsiteX34" fmla="*/ 772424 w 944903"/>
              <a:gd name="connsiteY34" fmla="*/ 515394 h 698098"/>
              <a:gd name="connsiteX35" fmla="*/ 569657 w 944903"/>
              <a:gd name="connsiteY35" fmla="*/ 198376 h 698098"/>
              <a:gd name="connsiteX36" fmla="*/ 561090 w 944903"/>
              <a:gd name="connsiteY36" fmla="*/ 195521 h 698098"/>
              <a:gd name="connsiteX37" fmla="*/ 561090 w 944903"/>
              <a:gd name="connsiteY37" fmla="*/ 35592 h 698098"/>
              <a:gd name="connsiteX38" fmla="*/ 569657 w 944903"/>
              <a:gd name="connsiteY38" fmla="*/ 32737 h 698098"/>
              <a:gd name="connsiteX39" fmla="*/ 578225 w 944903"/>
              <a:gd name="connsiteY39" fmla="*/ 29881 h 698098"/>
              <a:gd name="connsiteX40" fmla="*/ 589648 w 944903"/>
              <a:gd name="connsiteY40" fmla="*/ 27025 h 698098"/>
              <a:gd name="connsiteX41" fmla="*/ 589648 w 944903"/>
              <a:gd name="connsiteY41" fmla="*/ 206944 h 698098"/>
              <a:gd name="connsiteX42" fmla="*/ 578225 w 944903"/>
              <a:gd name="connsiteY42" fmla="*/ 204053 h 698098"/>
              <a:gd name="connsiteX43" fmla="*/ 535475 w 944903"/>
              <a:gd name="connsiteY43" fmla="*/ 189809 h 698098"/>
              <a:gd name="connsiteX44" fmla="*/ 526907 w 944903"/>
              <a:gd name="connsiteY44" fmla="*/ 186953 h 698098"/>
              <a:gd name="connsiteX45" fmla="*/ 526907 w 944903"/>
              <a:gd name="connsiteY45" fmla="*/ 44160 h 698098"/>
              <a:gd name="connsiteX46" fmla="*/ 549825 w 944903"/>
              <a:gd name="connsiteY46" fmla="*/ 38448 h 698098"/>
              <a:gd name="connsiteX47" fmla="*/ 549825 w 944903"/>
              <a:gd name="connsiteY47" fmla="*/ 192665 h 698098"/>
              <a:gd name="connsiteX48" fmla="*/ 541257 w 944903"/>
              <a:gd name="connsiteY48" fmla="*/ 189809 h 698098"/>
              <a:gd name="connsiteX49" fmla="*/ 506916 w 944903"/>
              <a:gd name="connsiteY49" fmla="*/ 181241 h 698098"/>
              <a:gd name="connsiteX50" fmla="*/ 501205 w 944903"/>
              <a:gd name="connsiteY50" fmla="*/ 178385 h 698098"/>
              <a:gd name="connsiteX51" fmla="*/ 501205 w 944903"/>
              <a:gd name="connsiteY51" fmla="*/ 52728 h 698098"/>
              <a:gd name="connsiteX52" fmla="*/ 518340 w 944903"/>
              <a:gd name="connsiteY52" fmla="*/ 47016 h 698098"/>
              <a:gd name="connsiteX53" fmla="*/ 518340 w 944903"/>
              <a:gd name="connsiteY53" fmla="*/ 184097 h 698098"/>
              <a:gd name="connsiteX54" fmla="*/ 495493 w 944903"/>
              <a:gd name="connsiteY54" fmla="*/ 38448 h 698098"/>
              <a:gd name="connsiteX55" fmla="*/ 495493 w 944903"/>
              <a:gd name="connsiteY55" fmla="*/ 189809 h 698098"/>
              <a:gd name="connsiteX56" fmla="*/ 604016 w 944903"/>
              <a:gd name="connsiteY56" fmla="*/ 232647 h 698098"/>
              <a:gd name="connsiteX57" fmla="*/ 604016 w 944903"/>
              <a:gd name="connsiteY57" fmla="*/ 1322 h 698098"/>
              <a:gd name="connsiteX58" fmla="*/ 569745 w 944903"/>
              <a:gd name="connsiteY58" fmla="*/ 663899 h 698098"/>
              <a:gd name="connsiteX59" fmla="*/ 561178 w 944903"/>
              <a:gd name="connsiteY59" fmla="*/ 661043 h 698098"/>
              <a:gd name="connsiteX60" fmla="*/ 561178 w 944903"/>
              <a:gd name="connsiteY60" fmla="*/ 501115 h 698098"/>
              <a:gd name="connsiteX61" fmla="*/ 569745 w 944903"/>
              <a:gd name="connsiteY61" fmla="*/ 498259 h 698098"/>
              <a:gd name="connsiteX62" fmla="*/ 578313 w 944903"/>
              <a:gd name="connsiteY62" fmla="*/ 495403 h 698098"/>
              <a:gd name="connsiteX63" fmla="*/ 589736 w 944903"/>
              <a:gd name="connsiteY63" fmla="*/ 492548 h 698098"/>
              <a:gd name="connsiteX64" fmla="*/ 589736 w 944903"/>
              <a:gd name="connsiteY64" fmla="*/ 672467 h 698098"/>
              <a:gd name="connsiteX65" fmla="*/ 578313 w 944903"/>
              <a:gd name="connsiteY65" fmla="*/ 669611 h 698098"/>
              <a:gd name="connsiteX66" fmla="*/ 535475 w 944903"/>
              <a:gd name="connsiteY66" fmla="*/ 652476 h 698098"/>
              <a:gd name="connsiteX67" fmla="*/ 526907 w 944903"/>
              <a:gd name="connsiteY67" fmla="*/ 649620 h 698098"/>
              <a:gd name="connsiteX68" fmla="*/ 526907 w 944903"/>
              <a:gd name="connsiteY68" fmla="*/ 506827 h 698098"/>
              <a:gd name="connsiteX69" fmla="*/ 549825 w 944903"/>
              <a:gd name="connsiteY69" fmla="*/ 501115 h 698098"/>
              <a:gd name="connsiteX70" fmla="*/ 549825 w 944903"/>
              <a:gd name="connsiteY70" fmla="*/ 655349 h 698098"/>
              <a:gd name="connsiteX71" fmla="*/ 541257 w 944903"/>
              <a:gd name="connsiteY71" fmla="*/ 652493 h 698098"/>
              <a:gd name="connsiteX72" fmla="*/ 506916 w 944903"/>
              <a:gd name="connsiteY72" fmla="*/ 643908 h 698098"/>
              <a:gd name="connsiteX73" fmla="*/ 501205 w 944903"/>
              <a:gd name="connsiteY73" fmla="*/ 641052 h 698098"/>
              <a:gd name="connsiteX74" fmla="*/ 501205 w 944903"/>
              <a:gd name="connsiteY74" fmla="*/ 515394 h 698098"/>
              <a:gd name="connsiteX75" fmla="*/ 518340 w 944903"/>
              <a:gd name="connsiteY75" fmla="*/ 509683 h 698098"/>
              <a:gd name="connsiteX76" fmla="*/ 518340 w 944903"/>
              <a:gd name="connsiteY76" fmla="*/ 646764 h 698098"/>
              <a:gd name="connsiteX77" fmla="*/ 495493 w 944903"/>
              <a:gd name="connsiteY77" fmla="*/ 503971 h 698098"/>
              <a:gd name="connsiteX78" fmla="*/ 495493 w 944903"/>
              <a:gd name="connsiteY78" fmla="*/ 655349 h 698098"/>
              <a:gd name="connsiteX79" fmla="*/ 604016 w 944903"/>
              <a:gd name="connsiteY79" fmla="*/ 695331 h 698098"/>
              <a:gd name="connsiteX80" fmla="*/ 604016 w 944903"/>
              <a:gd name="connsiteY80" fmla="*/ 463989 h 698098"/>
              <a:gd name="connsiteX81" fmla="*/ 469702 w 944903"/>
              <a:gd name="connsiteY81" fmla="*/ 232647 h 698098"/>
              <a:gd name="connsiteX82" fmla="*/ 469702 w 944903"/>
              <a:gd name="connsiteY82" fmla="*/ 463989 h 698098"/>
              <a:gd name="connsiteX83" fmla="*/ 612495 w 944903"/>
              <a:gd name="connsiteY83" fmla="*/ 409710 h 698098"/>
              <a:gd name="connsiteX84" fmla="*/ 612495 w 944903"/>
              <a:gd name="connsiteY84" fmla="*/ 284052 h 698098"/>
              <a:gd name="connsiteX85" fmla="*/ 412567 w 944903"/>
              <a:gd name="connsiteY85" fmla="*/ 432557 h 698098"/>
              <a:gd name="connsiteX86" fmla="*/ 403999 w 944903"/>
              <a:gd name="connsiteY86" fmla="*/ 429701 h 698098"/>
              <a:gd name="connsiteX87" fmla="*/ 403999 w 944903"/>
              <a:gd name="connsiteY87" fmla="*/ 266917 h 698098"/>
              <a:gd name="connsiteX88" fmla="*/ 412567 w 944903"/>
              <a:gd name="connsiteY88" fmla="*/ 264061 h 698098"/>
              <a:gd name="connsiteX89" fmla="*/ 421135 w 944903"/>
              <a:gd name="connsiteY89" fmla="*/ 261205 h 698098"/>
              <a:gd name="connsiteX90" fmla="*/ 432558 w 944903"/>
              <a:gd name="connsiteY90" fmla="*/ 258349 h 698098"/>
              <a:gd name="connsiteX91" fmla="*/ 432558 w 944903"/>
              <a:gd name="connsiteY91" fmla="*/ 438269 h 698098"/>
              <a:gd name="connsiteX92" fmla="*/ 421135 w 944903"/>
              <a:gd name="connsiteY92" fmla="*/ 435413 h 698098"/>
              <a:gd name="connsiteX93" fmla="*/ 378297 w 944903"/>
              <a:gd name="connsiteY93" fmla="*/ 421133 h 698098"/>
              <a:gd name="connsiteX94" fmla="*/ 369764 w 944903"/>
              <a:gd name="connsiteY94" fmla="*/ 418278 h 698098"/>
              <a:gd name="connsiteX95" fmla="*/ 369764 w 944903"/>
              <a:gd name="connsiteY95" fmla="*/ 278340 h 698098"/>
              <a:gd name="connsiteX96" fmla="*/ 392682 w 944903"/>
              <a:gd name="connsiteY96" fmla="*/ 272629 h 698098"/>
              <a:gd name="connsiteX97" fmla="*/ 392682 w 944903"/>
              <a:gd name="connsiteY97" fmla="*/ 426845 h 698098"/>
              <a:gd name="connsiteX98" fmla="*/ 384114 w 944903"/>
              <a:gd name="connsiteY98" fmla="*/ 423989 h 698098"/>
              <a:gd name="connsiteX99" fmla="*/ 349738 w 944903"/>
              <a:gd name="connsiteY99" fmla="*/ 409710 h 698098"/>
              <a:gd name="connsiteX100" fmla="*/ 344026 w 944903"/>
              <a:gd name="connsiteY100" fmla="*/ 409710 h 698098"/>
              <a:gd name="connsiteX101" fmla="*/ 344026 w 944903"/>
              <a:gd name="connsiteY101" fmla="*/ 284052 h 698098"/>
              <a:gd name="connsiteX102" fmla="*/ 361161 w 944903"/>
              <a:gd name="connsiteY102" fmla="*/ 278340 h 698098"/>
              <a:gd name="connsiteX103" fmla="*/ 361161 w 944903"/>
              <a:gd name="connsiteY103" fmla="*/ 415422 h 698098"/>
              <a:gd name="connsiteX104" fmla="*/ 338314 w 944903"/>
              <a:gd name="connsiteY104" fmla="*/ 269773 h 698098"/>
              <a:gd name="connsiteX105" fmla="*/ 338314 w 944903"/>
              <a:gd name="connsiteY105" fmla="*/ 421133 h 698098"/>
              <a:gd name="connsiteX106" fmla="*/ 446837 w 944903"/>
              <a:gd name="connsiteY106" fmla="*/ 463989 h 698098"/>
              <a:gd name="connsiteX107" fmla="*/ 446837 w 944903"/>
              <a:gd name="connsiteY107" fmla="*/ 232647 h 698098"/>
              <a:gd name="connsiteX108" fmla="*/ 289765 w 944903"/>
              <a:gd name="connsiteY108" fmla="*/ 1322 h 698098"/>
              <a:gd name="connsiteX109" fmla="*/ 289765 w 944903"/>
              <a:gd name="connsiteY109" fmla="*/ 235503 h 698098"/>
              <a:gd name="connsiteX110" fmla="*/ 435414 w 944903"/>
              <a:gd name="connsiteY110" fmla="*/ 178385 h 698098"/>
              <a:gd name="connsiteX111" fmla="*/ 435414 w 944903"/>
              <a:gd name="connsiteY111" fmla="*/ 49872 h 698098"/>
              <a:gd name="connsiteX112" fmla="*/ 289765 w 944903"/>
              <a:gd name="connsiteY112" fmla="*/ 463989 h 698098"/>
              <a:gd name="connsiteX113" fmla="*/ 289765 w 944903"/>
              <a:gd name="connsiteY113" fmla="*/ 698169 h 698098"/>
              <a:gd name="connsiteX114" fmla="*/ 435414 w 944903"/>
              <a:gd name="connsiteY114" fmla="*/ 641052 h 698098"/>
              <a:gd name="connsiteX115" fmla="*/ 435414 w 944903"/>
              <a:gd name="connsiteY115" fmla="*/ 515394 h 698098"/>
              <a:gd name="connsiteX116" fmla="*/ 232647 w 944903"/>
              <a:gd name="connsiteY116" fmla="*/ 198376 h 698098"/>
              <a:gd name="connsiteX117" fmla="*/ 224080 w 944903"/>
              <a:gd name="connsiteY117" fmla="*/ 195521 h 698098"/>
              <a:gd name="connsiteX118" fmla="*/ 224080 w 944903"/>
              <a:gd name="connsiteY118" fmla="*/ 35592 h 698098"/>
              <a:gd name="connsiteX119" fmla="*/ 232647 w 944903"/>
              <a:gd name="connsiteY119" fmla="*/ 32737 h 698098"/>
              <a:gd name="connsiteX120" fmla="*/ 241215 w 944903"/>
              <a:gd name="connsiteY120" fmla="*/ 29881 h 698098"/>
              <a:gd name="connsiteX121" fmla="*/ 252638 w 944903"/>
              <a:gd name="connsiteY121" fmla="*/ 27025 h 698098"/>
              <a:gd name="connsiteX122" fmla="*/ 252638 w 944903"/>
              <a:gd name="connsiteY122" fmla="*/ 206944 h 698098"/>
              <a:gd name="connsiteX123" fmla="*/ 241215 w 944903"/>
              <a:gd name="connsiteY123" fmla="*/ 201232 h 698098"/>
              <a:gd name="connsiteX124" fmla="*/ 198377 w 944903"/>
              <a:gd name="connsiteY124" fmla="*/ 189809 h 698098"/>
              <a:gd name="connsiteX125" fmla="*/ 189809 w 944903"/>
              <a:gd name="connsiteY125" fmla="*/ 186953 h 698098"/>
              <a:gd name="connsiteX126" fmla="*/ 189809 w 944903"/>
              <a:gd name="connsiteY126" fmla="*/ 44160 h 698098"/>
              <a:gd name="connsiteX127" fmla="*/ 212727 w 944903"/>
              <a:gd name="connsiteY127" fmla="*/ 38448 h 698098"/>
              <a:gd name="connsiteX128" fmla="*/ 212727 w 944903"/>
              <a:gd name="connsiteY128" fmla="*/ 192665 h 698098"/>
              <a:gd name="connsiteX129" fmla="*/ 207015 w 944903"/>
              <a:gd name="connsiteY129" fmla="*/ 192665 h 698098"/>
              <a:gd name="connsiteX130" fmla="*/ 169818 w 944903"/>
              <a:gd name="connsiteY130" fmla="*/ 181241 h 698098"/>
              <a:gd name="connsiteX131" fmla="*/ 164107 w 944903"/>
              <a:gd name="connsiteY131" fmla="*/ 178385 h 698098"/>
              <a:gd name="connsiteX132" fmla="*/ 164107 w 944903"/>
              <a:gd name="connsiteY132" fmla="*/ 52728 h 698098"/>
              <a:gd name="connsiteX133" fmla="*/ 181242 w 944903"/>
              <a:gd name="connsiteY133" fmla="*/ 47016 h 698098"/>
              <a:gd name="connsiteX134" fmla="*/ 181242 w 944903"/>
              <a:gd name="connsiteY134" fmla="*/ 184097 h 698098"/>
              <a:gd name="connsiteX135" fmla="*/ 158395 w 944903"/>
              <a:gd name="connsiteY135" fmla="*/ 38448 h 698098"/>
              <a:gd name="connsiteX136" fmla="*/ 158395 w 944903"/>
              <a:gd name="connsiteY136" fmla="*/ 189809 h 698098"/>
              <a:gd name="connsiteX137" fmla="*/ 266918 w 944903"/>
              <a:gd name="connsiteY137" fmla="*/ 232647 h 698098"/>
              <a:gd name="connsiteX138" fmla="*/ 266918 w 944903"/>
              <a:gd name="connsiteY138" fmla="*/ 1322 h 698098"/>
              <a:gd name="connsiteX139" fmla="*/ 232647 w 944903"/>
              <a:gd name="connsiteY139" fmla="*/ 663899 h 698098"/>
              <a:gd name="connsiteX140" fmla="*/ 224080 w 944903"/>
              <a:gd name="connsiteY140" fmla="*/ 661043 h 698098"/>
              <a:gd name="connsiteX141" fmla="*/ 224080 w 944903"/>
              <a:gd name="connsiteY141" fmla="*/ 501115 h 698098"/>
              <a:gd name="connsiteX142" fmla="*/ 232647 w 944903"/>
              <a:gd name="connsiteY142" fmla="*/ 498259 h 698098"/>
              <a:gd name="connsiteX143" fmla="*/ 241215 w 944903"/>
              <a:gd name="connsiteY143" fmla="*/ 495403 h 698098"/>
              <a:gd name="connsiteX144" fmla="*/ 252638 w 944903"/>
              <a:gd name="connsiteY144" fmla="*/ 492548 h 698098"/>
              <a:gd name="connsiteX145" fmla="*/ 252638 w 944903"/>
              <a:gd name="connsiteY145" fmla="*/ 672467 h 698098"/>
              <a:gd name="connsiteX146" fmla="*/ 241215 w 944903"/>
              <a:gd name="connsiteY146" fmla="*/ 669611 h 698098"/>
              <a:gd name="connsiteX147" fmla="*/ 198377 w 944903"/>
              <a:gd name="connsiteY147" fmla="*/ 652476 h 698098"/>
              <a:gd name="connsiteX148" fmla="*/ 189809 w 944903"/>
              <a:gd name="connsiteY148" fmla="*/ 649620 h 698098"/>
              <a:gd name="connsiteX149" fmla="*/ 189809 w 944903"/>
              <a:gd name="connsiteY149" fmla="*/ 506827 h 698098"/>
              <a:gd name="connsiteX150" fmla="*/ 212727 w 944903"/>
              <a:gd name="connsiteY150" fmla="*/ 501115 h 698098"/>
              <a:gd name="connsiteX151" fmla="*/ 212727 w 944903"/>
              <a:gd name="connsiteY151" fmla="*/ 655349 h 698098"/>
              <a:gd name="connsiteX152" fmla="*/ 204053 w 944903"/>
              <a:gd name="connsiteY152" fmla="*/ 652476 h 698098"/>
              <a:gd name="connsiteX153" fmla="*/ 169818 w 944903"/>
              <a:gd name="connsiteY153" fmla="*/ 643908 h 698098"/>
              <a:gd name="connsiteX154" fmla="*/ 164107 w 944903"/>
              <a:gd name="connsiteY154" fmla="*/ 641052 h 698098"/>
              <a:gd name="connsiteX155" fmla="*/ 164107 w 944903"/>
              <a:gd name="connsiteY155" fmla="*/ 515394 h 698098"/>
              <a:gd name="connsiteX156" fmla="*/ 181242 w 944903"/>
              <a:gd name="connsiteY156" fmla="*/ 509683 h 698098"/>
              <a:gd name="connsiteX157" fmla="*/ 181242 w 944903"/>
              <a:gd name="connsiteY157" fmla="*/ 646764 h 698098"/>
              <a:gd name="connsiteX158" fmla="*/ 158395 w 944903"/>
              <a:gd name="connsiteY158" fmla="*/ 503971 h 698098"/>
              <a:gd name="connsiteX159" fmla="*/ 158395 w 944903"/>
              <a:gd name="connsiteY159" fmla="*/ 655349 h 698098"/>
              <a:gd name="connsiteX160" fmla="*/ 266918 w 944903"/>
              <a:gd name="connsiteY160" fmla="*/ 695331 h 698098"/>
              <a:gd name="connsiteX161" fmla="*/ 266918 w 944903"/>
              <a:gd name="connsiteY161" fmla="*/ 463989 h 698098"/>
              <a:gd name="connsiteX162" fmla="*/ 135477 w 944903"/>
              <a:gd name="connsiteY162" fmla="*/ 232647 h 698098"/>
              <a:gd name="connsiteX163" fmla="*/ 135477 w 944903"/>
              <a:gd name="connsiteY163" fmla="*/ 463989 h 698098"/>
              <a:gd name="connsiteX164" fmla="*/ 278271 w 944903"/>
              <a:gd name="connsiteY164" fmla="*/ 409710 h 698098"/>
              <a:gd name="connsiteX165" fmla="*/ 278271 w 944903"/>
              <a:gd name="connsiteY165" fmla="*/ 284052 h 698098"/>
              <a:gd name="connsiteX166" fmla="*/ 75539 w 944903"/>
              <a:gd name="connsiteY166" fmla="*/ 432557 h 698098"/>
              <a:gd name="connsiteX167" fmla="*/ 66972 w 944903"/>
              <a:gd name="connsiteY167" fmla="*/ 426845 h 698098"/>
              <a:gd name="connsiteX168" fmla="*/ 66972 w 944903"/>
              <a:gd name="connsiteY168" fmla="*/ 266917 h 698098"/>
              <a:gd name="connsiteX169" fmla="*/ 75539 w 944903"/>
              <a:gd name="connsiteY169" fmla="*/ 266917 h 698098"/>
              <a:gd name="connsiteX170" fmla="*/ 84178 w 944903"/>
              <a:gd name="connsiteY170" fmla="*/ 263991 h 698098"/>
              <a:gd name="connsiteX171" fmla="*/ 95601 w 944903"/>
              <a:gd name="connsiteY171" fmla="*/ 258279 h 698098"/>
              <a:gd name="connsiteX172" fmla="*/ 95601 w 944903"/>
              <a:gd name="connsiteY172" fmla="*/ 438269 h 698098"/>
              <a:gd name="connsiteX173" fmla="*/ 84178 w 944903"/>
              <a:gd name="connsiteY173" fmla="*/ 435413 h 698098"/>
              <a:gd name="connsiteX174" fmla="*/ 41269 w 944903"/>
              <a:gd name="connsiteY174" fmla="*/ 421133 h 698098"/>
              <a:gd name="connsiteX175" fmla="*/ 32701 w 944903"/>
              <a:gd name="connsiteY175" fmla="*/ 418278 h 698098"/>
              <a:gd name="connsiteX176" fmla="*/ 32701 w 944903"/>
              <a:gd name="connsiteY176" fmla="*/ 278340 h 698098"/>
              <a:gd name="connsiteX177" fmla="*/ 55619 w 944903"/>
              <a:gd name="connsiteY177" fmla="*/ 272629 h 698098"/>
              <a:gd name="connsiteX178" fmla="*/ 55619 w 944903"/>
              <a:gd name="connsiteY178" fmla="*/ 426845 h 698098"/>
              <a:gd name="connsiteX179" fmla="*/ 47051 w 944903"/>
              <a:gd name="connsiteY179" fmla="*/ 423989 h 698098"/>
              <a:gd name="connsiteX180" fmla="*/ 12710 w 944903"/>
              <a:gd name="connsiteY180" fmla="*/ 409710 h 698098"/>
              <a:gd name="connsiteX181" fmla="*/ 7034 w 944903"/>
              <a:gd name="connsiteY181" fmla="*/ 409710 h 698098"/>
              <a:gd name="connsiteX182" fmla="*/ 7034 w 944903"/>
              <a:gd name="connsiteY182" fmla="*/ 284052 h 698098"/>
              <a:gd name="connsiteX183" fmla="*/ 24240 w 944903"/>
              <a:gd name="connsiteY183" fmla="*/ 278340 h 698098"/>
              <a:gd name="connsiteX184" fmla="*/ 24240 w 944903"/>
              <a:gd name="connsiteY184" fmla="*/ 415422 h 698098"/>
              <a:gd name="connsiteX185" fmla="*/ 1322 w 944903"/>
              <a:gd name="connsiteY185" fmla="*/ 269773 h 698098"/>
              <a:gd name="connsiteX186" fmla="*/ 1322 w 944903"/>
              <a:gd name="connsiteY186" fmla="*/ 421133 h 698098"/>
              <a:gd name="connsiteX187" fmla="*/ 109845 w 944903"/>
              <a:gd name="connsiteY187" fmla="*/ 463989 h 698098"/>
              <a:gd name="connsiteX188" fmla="*/ 109845 w 944903"/>
              <a:gd name="connsiteY188" fmla="*/ 232647 h 69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944903" h="698098">
                <a:moveTo>
                  <a:pt x="800982" y="232647"/>
                </a:moveTo>
                <a:lnTo>
                  <a:pt x="800982" y="463989"/>
                </a:lnTo>
                <a:lnTo>
                  <a:pt x="943776" y="409710"/>
                </a:lnTo>
                <a:lnTo>
                  <a:pt x="943776" y="284052"/>
                </a:lnTo>
                <a:close/>
                <a:moveTo>
                  <a:pt x="743865" y="432557"/>
                </a:moveTo>
                <a:lnTo>
                  <a:pt x="735297" y="429701"/>
                </a:lnTo>
                <a:lnTo>
                  <a:pt x="735297" y="266917"/>
                </a:lnTo>
                <a:lnTo>
                  <a:pt x="743865" y="264061"/>
                </a:lnTo>
                <a:lnTo>
                  <a:pt x="752433" y="261205"/>
                </a:lnTo>
                <a:lnTo>
                  <a:pt x="763856" y="258349"/>
                </a:lnTo>
                <a:lnTo>
                  <a:pt x="763856" y="438269"/>
                </a:lnTo>
                <a:lnTo>
                  <a:pt x="752433" y="432557"/>
                </a:lnTo>
                <a:close/>
                <a:moveTo>
                  <a:pt x="709595" y="421133"/>
                </a:moveTo>
                <a:lnTo>
                  <a:pt x="701027" y="418278"/>
                </a:lnTo>
                <a:lnTo>
                  <a:pt x="701027" y="278340"/>
                </a:lnTo>
                <a:lnTo>
                  <a:pt x="723944" y="272629"/>
                </a:lnTo>
                <a:lnTo>
                  <a:pt x="723944" y="426845"/>
                </a:lnTo>
                <a:lnTo>
                  <a:pt x="715289" y="423989"/>
                </a:lnTo>
                <a:close/>
                <a:moveTo>
                  <a:pt x="681036" y="409710"/>
                </a:moveTo>
                <a:lnTo>
                  <a:pt x="675324" y="409710"/>
                </a:lnTo>
                <a:lnTo>
                  <a:pt x="675324" y="284052"/>
                </a:lnTo>
                <a:lnTo>
                  <a:pt x="692459" y="278340"/>
                </a:lnTo>
                <a:lnTo>
                  <a:pt x="692459" y="415422"/>
                </a:lnTo>
                <a:close/>
                <a:moveTo>
                  <a:pt x="669613" y="269773"/>
                </a:moveTo>
                <a:lnTo>
                  <a:pt x="669613" y="421133"/>
                </a:lnTo>
                <a:lnTo>
                  <a:pt x="778135" y="463989"/>
                </a:lnTo>
                <a:lnTo>
                  <a:pt x="778135" y="232647"/>
                </a:lnTo>
                <a:close/>
                <a:moveTo>
                  <a:pt x="626775" y="1322"/>
                </a:moveTo>
                <a:lnTo>
                  <a:pt x="626775" y="235503"/>
                </a:lnTo>
                <a:lnTo>
                  <a:pt x="772424" y="178385"/>
                </a:lnTo>
                <a:lnTo>
                  <a:pt x="772424" y="49872"/>
                </a:lnTo>
                <a:close/>
                <a:moveTo>
                  <a:pt x="626775" y="463989"/>
                </a:moveTo>
                <a:lnTo>
                  <a:pt x="626775" y="698169"/>
                </a:lnTo>
                <a:lnTo>
                  <a:pt x="772424" y="641052"/>
                </a:lnTo>
                <a:lnTo>
                  <a:pt x="772424" y="515394"/>
                </a:lnTo>
                <a:close/>
                <a:moveTo>
                  <a:pt x="569657" y="198376"/>
                </a:moveTo>
                <a:lnTo>
                  <a:pt x="561090" y="195521"/>
                </a:lnTo>
                <a:lnTo>
                  <a:pt x="561090" y="35592"/>
                </a:lnTo>
                <a:lnTo>
                  <a:pt x="569657" y="32737"/>
                </a:lnTo>
                <a:lnTo>
                  <a:pt x="578225" y="29881"/>
                </a:lnTo>
                <a:lnTo>
                  <a:pt x="589648" y="27025"/>
                </a:lnTo>
                <a:lnTo>
                  <a:pt x="589648" y="206944"/>
                </a:lnTo>
                <a:lnTo>
                  <a:pt x="578225" y="204053"/>
                </a:lnTo>
                <a:close/>
                <a:moveTo>
                  <a:pt x="535475" y="189809"/>
                </a:moveTo>
                <a:lnTo>
                  <a:pt x="526907" y="186953"/>
                </a:lnTo>
                <a:lnTo>
                  <a:pt x="526907" y="44160"/>
                </a:lnTo>
                <a:lnTo>
                  <a:pt x="549825" y="38448"/>
                </a:lnTo>
                <a:lnTo>
                  <a:pt x="549825" y="192665"/>
                </a:lnTo>
                <a:lnTo>
                  <a:pt x="541257" y="189809"/>
                </a:lnTo>
                <a:close/>
                <a:moveTo>
                  <a:pt x="506916" y="181241"/>
                </a:moveTo>
                <a:lnTo>
                  <a:pt x="501205" y="178385"/>
                </a:lnTo>
                <a:lnTo>
                  <a:pt x="501205" y="52728"/>
                </a:lnTo>
                <a:lnTo>
                  <a:pt x="518340" y="47016"/>
                </a:lnTo>
                <a:lnTo>
                  <a:pt x="518340" y="184097"/>
                </a:lnTo>
                <a:close/>
                <a:moveTo>
                  <a:pt x="495493" y="38448"/>
                </a:moveTo>
                <a:lnTo>
                  <a:pt x="495493" y="189809"/>
                </a:lnTo>
                <a:lnTo>
                  <a:pt x="604016" y="232647"/>
                </a:lnTo>
                <a:lnTo>
                  <a:pt x="604016" y="1322"/>
                </a:lnTo>
                <a:close/>
                <a:moveTo>
                  <a:pt x="569745" y="663899"/>
                </a:moveTo>
                <a:lnTo>
                  <a:pt x="561178" y="661043"/>
                </a:lnTo>
                <a:lnTo>
                  <a:pt x="561178" y="501115"/>
                </a:lnTo>
                <a:lnTo>
                  <a:pt x="569745" y="498259"/>
                </a:lnTo>
                <a:lnTo>
                  <a:pt x="578313" y="495403"/>
                </a:lnTo>
                <a:lnTo>
                  <a:pt x="589736" y="492548"/>
                </a:lnTo>
                <a:lnTo>
                  <a:pt x="589736" y="672467"/>
                </a:lnTo>
                <a:lnTo>
                  <a:pt x="578313" y="669611"/>
                </a:lnTo>
                <a:close/>
                <a:moveTo>
                  <a:pt x="535475" y="652476"/>
                </a:moveTo>
                <a:lnTo>
                  <a:pt x="526907" y="649620"/>
                </a:lnTo>
                <a:lnTo>
                  <a:pt x="526907" y="506827"/>
                </a:lnTo>
                <a:lnTo>
                  <a:pt x="549825" y="501115"/>
                </a:lnTo>
                <a:lnTo>
                  <a:pt x="549825" y="655349"/>
                </a:lnTo>
                <a:lnTo>
                  <a:pt x="541257" y="652493"/>
                </a:lnTo>
                <a:close/>
                <a:moveTo>
                  <a:pt x="506916" y="643908"/>
                </a:moveTo>
                <a:lnTo>
                  <a:pt x="501205" y="641052"/>
                </a:lnTo>
                <a:lnTo>
                  <a:pt x="501205" y="515394"/>
                </a:lnTo>
                <a:lnTo>
                  <a:pt x="518340" y="509683"/>
                </a:lnTo>
                <a:lnTo>
                  <a:pt x="518340" y="646764"/>
                </a:lnTo>
                <a:close/>
                <a:moveTo>
                  <a:pt x="495493" y="503971"/>
                </a:moveTo>
                <a:lnTo>
                  <a:pt x="495493" y="655349"/>
                </a:lnTo>
                <a:lnTo>
                  <a:pt x="604016" y="695331"/>
                </a:lnTo>
                <a:lnTo>
                  <a:pt x="604016" y="463989"/>
                </a:lnTo>
                <a:close/>
                <a:moveTo>
                  <a:pt x="469702" y="232647"/>
                </a:moveTo>
                <a:lnTo>
                  <a:pt x="469702" y="463989"/>
                </a:lnTo>
                <a:lnTo>
                  <a:pt x="612495" y="409710"/>
                </a:lnTo>
                <a:lnTo>
                  <a:pt x="612495" y="284052"/>
                </a:lnTo>
                <a:close/>
                <a:moveTo>
                  <a:pt x="412567" y="432557"/>
                </a:moveTo>
                <a:lnTo>
                  <a:pt x="403999" y="429701"/>
                </a:lnTo>
                <a:lnTo>
                  <a:pt x="403999" y="266917"/>
                </a:lnTo>
                <a:lnTo>
                  <a:pt x="412567" y="264061"/>
                </a:lnTo>
                <a:lnTo>
                  <a:pt x="421135" y="261205"/>
                </a:lnTo>
                <a:lnTo>
                  <a:pt x="432558" y="258349"/>
                </a:lnTo>
                <a:lnTo>
                  <a:pt x="432558" y="438269"/>
                </a:lnTo>
                <a:lnTo>
                  <a:pt x="421135" y="435413"/>
                </a:lnTo>
                <a:close/>
                <a:moveTo>
                  <a:pt x="378297" y="421133"/>
                </a:moveTo>
                <a:lnTo>
                  <a:pt x="369764" y="418278"/>
                </a:lnTo>
                <a:lnTo>
                  <a:pt x="369764" y="278340"/>
                </a:lnTo>
                <a:lnTo>
                  <a:pt x="392682" y="272629"/>
                </a:lnTo>
                <a:lnTo>
                  <a:pt x="392682" y="426845"/>
                </a:lnTo>
                <a:lnTo>
                  <a:pt x="384114" y="423989"/>
                </a:lnTo>
                <a:close/>
                <a:moveTo>
                  <a:pt x="349738" y="409710"/>
                </a:moveTo>
                <a:lnTo>
                  <a:pt x="344026" y="409710"/>
                </a:lnTo>
                <a:lnTo>
                  <a:pt x="344026" y="284052"/>
                </a:lnTo>
                <a:lnTo>
                  <a:pt x="361161" y="278340"/>
                </a:lnTo>
                <a:lnTo>
                  <a:pt x="361161" y="415422"/>
                </a:lnTo>
                <a:close/>
                <a:moveTo>
                  <a:pt x="338314" y="269773"/>
                </a:moveTo>
                <a:lnTo>
                  <a:pt x="338314" y="421133"/>
                </a:lnTo>
                <a:lnTo>
                  <a:pt x="446837" y="463989"/>
                </a:lnTo>
                <a:lnTo>
                  <a:pt x="446837" y="232647"/>
                </a:lnTo>
                <a:close/>
                <a:moveTo>
                  <a:pt x="289765" y="1322"/>
                </a:moveTo>
                <a:lnTo>
                  <a:pt x="289765" y="235503"/>
                </a:lnTo>
                <a:lnTo>
                  <a:pt x="435414" y="178385"/>
                </a:lnTo>
                <a:lnTo>
                  <a:pt x="435414" y="49872"/>
                </a:lnTo>
                <a:close/>
                <a:moveTo>
                  <a:pt x="289765" y="463989"/>
                </a:moveTo>
                <a:lnTo>
                  <a:pt x="289765" y="698169"/>
                </a:lnTo>
                <a:lnTo>
                  <a:pt x="435414" y="641052"/>
                </a:lnTo>
                <a:lnTo>
                  <a:pt x="435414" y="515394"/>
                </a:lnTo>
                <a:close/>
                <a:moveTo>
                  <a:pt x="232647" y="198376"/>
                </a:moveTo>
                <a:lnTo>
                  <a:pt x="224080" y="195521"/>
                </a:lnTo>
                <a:lnTo>
                  <a:pt x="224080" y="35592"/>
                </a:lnTo>
                <a:lnTo>
                  <a:pt x="232647" y="32737"/>
                </a:lnTo>
                <a:lnTo>
                  <a:pt x="241215" y="29881"/>
                </a:lnTo>
                <a:lnTo>
                  <a:pt x="252638" y="27025"/>
                </a:lnTo>
                <a:lnTo>
                  <a:pt x="252638" y="206944"/>
                </a:lnTo>
                <a:lnTo>
                  <a:pt x="241215" y="201232"/>
                </a:lnTo>
                <a:close/>
                <a:moveTo>
                  <a:pt x="198377" y="189809"/>
                </a:moveTo>
                <a:lnTo>
                  <a:pt x="189809" y="186953"/>
                </a:lnTo>
                <a:lnTo>
                  <a:pt x="189809" y="44160"/>
                </a:lnTo>
                <a:lnTo>
                  <a:pt x="212727" y="38448"/>
                </a:lnTo>
                <a:lnTo>
                  <a:pt x="212727" y="192665"/>
                </a:lnTo>
                <a:lnTo>
                  <a:pt x="207015" y="192665"/>
                </a:lnTo>
                <a:close/>
                <a:moveTo>
                  <a:pt x="169818" y="181241"/>
                </a:moveTo>
                <a:lnTo>
                  <a:pt x="164107" y="178385"/>
                </a:lnTo>
                <a:lnTo>
                  <a:pt x="164107" y="52728"/>
                </a:lnTo>
                <a:lnTo>
                  <a:pt x="181242" y="47016"/>
                </a:lnTo>
                <a:lnTo>
                  <a:pt x="181242" y="184097"/>
                </a:lnTo>
                <a:close/>
                <a:moveTo>
                  <a:pt x="158395" y="38448"/>
                </a:moveTo>
                <a:lnTo>
                  <a:pt x="158395" y="189809"/>
                </a:lnTo>
                <a:lnTo>
                  <a:pt x="266918" y="232647"/>
                </a:lnTo>
                <a:lnTo>
                  <a:pt x="266918" y="1322"/>
                </a:lnTo>
                <a:close/>
                <a:moveTo>
                  <a:pt x="232647" y="663899"/>
                </a:moveTo>
                <a:lnTo>
                  <a:pt x="224080" y="661043"/>
                </a:lnTo>
                <a:lnTo>
                  <a:pt x="224080" y="501115"/>
                </a:lnTo>
                <a:lnTo>
                  <a:pt x="232647" y="498259"/>
                </a:lnTo>
                <a:lnTo>
                  <a:pt x="241215" y="495403"/>
                </a:lnTo>
                <a:lnTo>
                  <a:pt x="252638" y="492548"/>
                </a:lnTo>
                <a:lnTo>
                  <a:pt x="252638" y="672467"/>
                </a:lnTo>
                <a:lnTo>
                  <a:pt x="241215" y="669611"/>
                </a:lnTo>
                <a:close/>
                <a:moveTo>
                  <a:pt x="198377" y="652476"/>
                </a:moveTo>
                <a:lnTo>
                  <a:pt x="189809" y="649620"/>
                </a:lnTo>
                <a:lnTo>
                  <a:pt x="189809" y="506827"/>
                </a:lnTo>
                <a:lnTo>
                  <a:pt x="212727" y="501115"/>
                </a:lnTo>
                <a:lnTo>
                  <a:pt x="212727" y="655349"/>
                </a:lnTo>
                <a:lnTo>
                  <a:pt x="204053" y="652476"/>
                </a:lnTo>
                <a:close/>
                <a:moveTo>
                  <a:pt x="169818" y="643908"/>
                </a:moveTo>
                <a:lnTo>
                  <a:pt x="164107" y="641052"/>
                </a:lnTo>
                <a:lnTo>
                  <a:pt x="164107" y="515394"/>
                </a:lnTo>
                <a:lnTo>
                  <a:pt x="181242" y="509683"/>
                </a:lnTo>
                <a:lnTo>
                  <a:pt x="181242" y="646764"/>
                </a:lnTo>
                <a:close/>
                <a:moveTo>
                  <a:pt x="158395" y="503971"/>
                </a:moveTo>
                <a:lnTo>
                  <a:pt x="158395" y="655349"/>
                </a:lnTo>
                <a:lnTo>
                  <a:pt x="266918" y="695331"/>
                </a:lnTo>
                <a:lnTo>
                  <a:pt x="266918" y="463989"/>
                </a:lnTo>
                <a:close/>
                <a:moveTo>
                  <a:pt x="135477" y="232647"/>
                </a:moveTo>
                <a:lnTo>
                  <a:pt x="135477" y="463989"/>
                </a:lnTo>
                <a:lnTo>
                  <a:pt x="278271" y="409710"/>
                </a:lnTo>
                <a:lnTo>
                  <a:pt x="278271" y="284052"/>
                </a:lnTo>
                <a:close/>
                <a:moveTo>
                  <a:pt x="75539" y="432557"/>
                </a:moveTo>
                <a:lnTo>
                  <a:pt x="66972" y="426845"/>
                </a:lnTo>
                <a:lnTo>
                  <a:pt x="66972" y="266917"/>
                </a:lnTo>
                <a:lnTo>
                  <a:pt x="75539" y="266917"/>
                </a:lnTo>
                <a:lnTo>
                  <a:pt x="84178" y="263991"/>
                </a:lnTo>
                <a:lnTo>
                  <a:pt x="95601" y="258279"/>
                </a:lnTo>
                <a:lnTo>
                  <a:pt x="95601" y="438269"/>
                </a:lnTo>
                <a:lnTo>
                  <a:pt x="84178" y="435413"/>
                </a:lnTo>
                <a:close/>
                <a:moveTo>
                  <a:pt x="41269" y="421133"/>
                </a:moveTo>
                <a:lnTo>
                  <a:pt x="32701" y="418278"/>
                </a:lnTo>
                <a:lnTo>
                  <a:pt x="32701" y="278340"/>
                </a:lnTo>
                <a:lnTo>
                  <a:pt x="55619" y="272629"/>
                </a:lnTo>
                <a:lnTo>
                  <a:pt x="55619" y="426845"/>
                </a:lnTo>
                <a:lnTo>
                  <a:pt x="47051" y="423989"/>
                </a:lnTo>
                <a:close/>
                <a:moveTo>
                  <a:pt x="12710" y="409710"/>
                </a:moveTo>
                <a:lnTo>
                  <a:pt x="7034" y="409710"/>
                </a:lnTo>
                <a:lnTo>
                  <a:pt x="7034" y="284052"/>
                </a:lnTo>
                <a:lnTo>
                  <a:pt x="24240" y="278340"/>
                </a:lnTo>
                <a:lnTo>
                  <a:pt x="24240" y="415422"/>
                </a:lnTo>
                <a:close/>
                <a:moveTo>
                  <a:pt x="1322" y="269773"/>
                </a:moveTo>
                <a:lnTo>
                  <a:pt x="1322" y="421133"/>
                </a:lnTo>
                <a:lnTo>
                  <a:pt x="109845" y="463989"/>
                </a:lnTo>
                <a:lnTo>
                  <a:pt x="109845" y="232647"/>
                </a:lnTo>
                <a:close/>
              </a:path>
            </a:pathLst>
          </a:custGeom>
          <a:solidFill>
            <a:srgbClr val="68217A">
              <a:lumMod val="60000"/>
              <a:lumOff val="40000"/>
            </a:srgbClr>
          </a:solidFill>
          <a:ln w="9525"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Segoe UI"/>
              <a:ea typeface="+mn-ea"/>
              <a:cs typeface="+mn-cs"/>
            </a:endParaRPr>
          </a:p>
        </p:txBody>
      </p:sp>
    </p:spTree>
    <p:extLst>
      <p:ext uri="{BB962C8B-B14F-4D97-AF65-F5344CB8AC3E}">
        <p14:creationId xmlns:p14="http://schemas.microsoft.com/office/powerpoint/2010/main" val="29246278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E6C35C-49E3-CF32-81D6-42C14DB84101}"/>
              </a:ext>
            </a:extLst>
          </p:cNvPr>
          <p:cNvGrpSpPr/>
          <p:nvPr/>
        </p:nvGrpSpPr>
        <p:grpSpPr>
          <a:xfrm>
            <a:off x="6821253" y="2605560"/>
            <a:ext cx="1351105" cy="1007961"/>
            <a:chOff x="6821253" y="2605560"/>
            <a:chExt cx="1351105" cy="1007961"/>
          </a:xfrm>
        </p:grpSpPr>
        <p:sp>
          <p:nvSpPr>
            <p:cNvPr id="22" name="Freeform: Shape 21">
              <a:extLst>
                <a:ext uri="{FF2B5EF4-FFF2-40B4-BE49-F238E27FC236}">
                  <a16:creationId xmlns:a16="http://schemas.microsoft.com/office/drawing/2014/main" id="{5497E576-8972-4201-9196-3D1F4EDA6D52}"/>
                </a:ext>
              </a:extLst>
            </p:cNvPr>
            <p:cNvSpPr/>
            <p:nvPr/>
          </p:nvSpPr>
          <p:spPr>
            <a:xfrm>
              <a:off x="7029428" y="2815418"/>
              <a:ext cx="35779" cy="253660"/>
            </a:xfrm>
            <a:custGeom>
              <a:avLst/>
              <a:gdLst>
                <a:gd name="connsiteX0" fmla="*/ 36195 w 36195"/>
                <a:gd name="connsiteY0" fmla="*/ 0 h 273908"/>
                <a:gd name="connsiteX1" fmla="*/ 0 w 36195"/>
                <a:gd name="connsiteY1" fmla="*/ 0 h 273908"/>
                <a:gd name="connsiteX2" fmla="*/ 0 w 36195"/>
                <a:gd name="connsiteY2" fmla="*/ 273908 h 273908"/>
                <a:gd name="connsiteX3" fmla="*/ 36195 w 36195"/>
                <a:gd name="connsiteY3" fmla="*/ 273908 h 273908"/>
                <a:gd name="connsiteX4" fmla="*/ 36195 w 36195"/>
                <a:gd name="connsiteY4" fmla="*/ 0 h 27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273908">
                  <a:moveTo>
                    <a:pt x="36195" y="0"/>
                  </a:moveTo>
                  <a:lnTo>
                    <a:pt x="0" y="0"/>
                  </a:lnTo>
                  <a:lnTo>
                    <a:pt x="0" y="273908"/>
                  </a:lnTo>
                  <a:lnTo>
                    <a:pt x="36195" y="273908"/>
                  </a:lnTo>
                  <a:lnTo>
                    <a:pt x="36195" y="0"/>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23" name="Freeform: Shape 22">
              <a:extLst>
                <a:ext uri="{FF2B5EF4-FFF2-40B4-BE49-F238E27FC236}">
                  <a16:creationId xmlns:a16="http://schemas.microsoft.com/office/drawing/2014/main" id="{38AE0805-C90D-4522-BC7F-F835E2ADFDE6}"/>
                </a:ext>
              </a:extLst>
            </p:cNvPr>
            <p:cNvSpPr/>
            <p:nvPr/>
          </p:nvSpPr>
          <p:spPr>
            <a:xfrm>
              <a:off x="7110362" y="2851655"/>
              <a:ext cx="187408" cy="249347"/>
            </a:xfrm>
            <a:custGeom>
              <a:avLst/>
              <a:gdLst>
                <a:gd name="connsiteX0" fmla="*/ 189588 w 189587"/>
                <a:gd name="connsiteY0" fmla="*/ 22453 h 269251"/>
                <a:gd name="connsiteX1" fmla="*/ 159944 w 189587"/>
                <a:gd name="connsiteY1" fmla="*/ 0 h 269251"/>
                <a:gd name="connsiteX2" fmla="*/ 0 w 189587"/>
                <a:gd name="connsiteY2" fmla="*/ 246799 h 269251"/>
                <a:gd name="connsiteX3" fmla="*/ 29644 w 189587"/>
                <a:gd name="connsiteY3" fmla="*/ 269252 h 269251"/>
                <a:gd name="connsiteX4" fmla="*/ 189588 w 189587"/>
                <a:gd name="connsiteY4" fmla="*/ 22453 h 26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87" h="269251">
                  <a:moveTo>
                    <a:pt x="189588" y="22453"/>
                  </a:moveTo>
                  <a:lnTo>
                    <a:pt x="159944" y="0"/>
                  </a:lnTo>
                  <a:lnTo>
                    <a:pt x="0" y="246799"/>
                  </a:lnTo>
                  <a:lnTo>
                    <a:pt x="29644" y="269252"/>
                  </a:lnTo>
                  <a:lnTo>
                    <a:pt x="189588" y="22453"/>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24" name="Freeform: Shape 23">
              <a:extLst>
                <a:ext uri="{FF2B5EF4-FFF2-40B4-BE49-F238E27FC236}">
                  <a16:creationId xmlns:a16="http://schemas.microsoft.com/office/drawing/2014/main" id="{E779BF3F-AD1E-4720-B2C1-D8D06B623DB9}"/>
                </a:ext>
              </a:extLst>
            </p:cNvPr>
            <p:cNvSpPr/>
            <p:nvPr/>
          </p:nvSpPr>
          <p:spPr>
            <a:xfrm>
              <a:off x="7371478" y="2833537"/>
              <a:ext cx="355638" cy="228879"/>
            </a:xfrm>
            <a:custGeom>
              <a:avLst/>
              <a:gdLst>
                <a:gd name="connsiteX0" fmla="*/ 18098 w 359774"/>
                <a:gd name="connsiteY0" fmla="*/ 0 h 247149"/>
                <a:gd name="connsiteX1" fmla="*/ 0 w 359774"/>
                <a:gd name="connsiteY1" fmla="*/ 33888 h 247149"/>
                <a:gd name="connsiteX2" fmla="*/ 341677 w 359774"/>
                <a:gd name="connsiteY2" fmla="*/ 247149 h 247149"/>
                <a:gd name="connsiteX3" fmla="*/ 359775 w 359774"/>
                <a:gd name="connsiteY3" fmla="*/ 213261 h 247149"/>
                <a:gd name="connsiteX4" fmla="*/ 18098 w 359774"/>
                <a:gd name="connsiteY4" fmla="*/ 0 h 24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74" h="247149">
                  <a:moveTo>
                    <a:pt x="18098" y="0"/>
                  </a:moveTo>
                  <a:lnTo>
                    <a:pt x="0" y="33888"/>
                  </a:lnTo>
                  <a:lnTo>
                    <a:pt x="341677" y="247149"/>
                  </a:lnTo>
                  <a:lnTo>
                    <a:pt x="359775" y="213261"/>
                  </a:lnTo>
                  <a:lnTo>
                    <a:pt x="18098" y="0"/>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25" name="Freeform: Shape 24">
              <a:extLst>
                <a:ext uri="{FF2B5EF4-FFF2-40B4-BE49-F238E27FC236}">
                  <a16:creationId xmlns:a16="http://schemas.microsoft.com/office/drawing/2014/main" id="{F304DFA5-326B-4C33-A0DF-8820D10F16EF}"/>
                </a:ext>
              </a:extLst>
            </p:cNvPr>
            <p:cNvSpPr/>
            <p:nvPr/>
          </p:nvSpPr>
          <p:spPr>
            <a:xfrm>
              <a:off x="7188224" y="3181933"/>
              <a:ext cx="548640" cy="79173"/>
            </a:xfrm>
            <a:custGeom>
              <a:avLst/>
              <a:gdLst>
                <a:gd name="connsiteX0" fmla="*/ 0 w 478749"/>
                <a:gd name="connsiteY0" fmla="*/ 46521 h 85492"/>
                <a:gd name="connsiteX1" fmla="*/ 3261 w 478749"/>
                <a:gd name="connsiteY1" fmla="*/ 85493 h 85492"/>
                <a:gd name="connsiteX2" fmla="*/ 478749 w 478749"/>
                <a:gd name="connsiteY2" fmla="*/ 38971 h 85492"/>
                <a:gd name="connsiteX3" fmla="*/ 475488 w 478749"/>
                <a:gd name="connsiteY3" fmla="*/ 0 h 85492"/>
                <a:gd name="connsiteX4" fmla="*/ 0 w 478749"/>
                <a:gd name="connsiteY4" fmla="*/ 46521 h 85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49" h="85492">
                  <a:moveTo>
                    <a:pt x="0" y="46521"/>
                  </a:moveTo>
                  <a:lnTo>
                    <a:pt x="3261" y="85493"/>
                  </a:lnTo>
                  <a:lnTo>
                    <a:pt x="478749" y="38971"/>
                  </a:lnTo>
                  <a:lnTo>
                    <a:pt x="475488" y="0"/>
                  </a:lnTo>
                  <a:lnTo>
                    <a:pt x="0" y="46521"/>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27" name="Freeform: Shape 26">
              <a:extLst>
                <a:ext uri="{FF2B5EF4-FFF2-40B4-BE49-F238E27FC236}">
                  <a16:creationId xmlns:a16="http://schemas.microsoft.com/office/drawing/2014/main" id="{7E8AB67B-565C-4E95-9B71-E0B761CCE675}"/>
                </a:ext>
              </a:extLst>
            </p:cNvPr>
            <p:cNvSpPr/>
            <p:nvPr/>
          </p:nvSpPr>
          <p:spPr>
            <a:xfrm rot="675564">
              <a:off x="7379276" y="2629567"/>
              <a:ext cx="548640" cy="247109"/>
            </a:xfrm>
            <a:custGeom>
              <a:avLst/>
              <a:gdLst>
                <a:gd name="connsiteX0" fmla="*/ 0 w 560863"/>
                <a:gd name="connsiteY0" fmla="*/ 230368 h 266835"/>
                <a:gd name="connsiteX1" fmla="*/ 13124 w 560863"/>
                <a:gd name="connsiteY1" fmla="*/ 266835 h 266835"/>
                <a:gd name="connsiteX2" fmla="*/ 560863 w 560863"/>
                <a:gd name="connsiteY2" fmla="*/ 36467 h 266835"/>
                <a:gd name="connsiteX3" fmla="*/ 547741 w 560863"/>
                <a:gd name="connsiteY3" fmla="*/ 0 h 266835"/>
                <a:gd name="connsiteX4" fmla="*/ 0 w 560863"/>
                <a:gd name="connsiteY4" fmla="*/ 230368 h 266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63" h="266835">
                  <a:moveTo>
                    <a:pt x="0" y="230368"/>
                  </a:moveTo>
                  <a:lnTo>
                    <a:pt x="13124" y="266835"/>
                  </a:lnTo>
                  <a:lnTo>
                    <a:pt x="560863" y="36467"/>
                  </a:lnTo>
                  <a:lnTo>
                    <a:pt x="547741" y="0"/>
                  </a:lnTo>
                  <a:lnTo>
                    <a:pt x="0" y="230368"/>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29" name="Freeform: Shape 28">
              <a:extLst>
                <a:ext uri="{FF2B5EF4-FFF2-40B4-BE49-F238E27FC236}">
                  <a16:creationId xmlns:a16="http://schemas.microsoft.com/office/drawing/2014/main" id="{AACBF489-B7E7-45E2-83AE-978C92A2CD9B}"/>
                </a:ext>
              </a:extLst>
            </p:cNvPr>
            <p:cNvSpPr/>
            <p:nvPr/>
          </p:nvSpPr>
          <p:spPr>
            <a:xfrm>
              <a:off x="7958943" y="2719517"/>
              <a:ext cx="54405" cy="182880"/>
            </a:xfrm>
            <a:custGeom>
              <a:avLst/>
              <a:gdLst>
                <a:gd name="connsiteX0" fmla="*/ 0 w 55038"/>
                <a:gd name="connsiteY0" fmla="*/ 255668 h 258796"/>
                <a:gd name="connsiteX1" fmla="*/ 36079 w 55038"/>
                <a:gd name="connsiteY1" fmla="*/ 258796 h 258796"/>
                <a:gd name="connsiteX2" fmla="*/ 55038 w 55038"/>
                <a:gd name="connsiteY2" fmla="*/ 3126 h 258796"/>
                <a:gd name="connsiteX3" fmla="*/ 18959 w 55038"/>
                <a:gd name="connsiteY3" fmla="*/ 0 h 258796"/>
                <a:gd name="connsiteX4" fmla="*/ 0 w 55038"/>
                <a:gd name="connsiteY4" fmla="*/ 255668 h 258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38" h="258796">
                  <a:moveTo>
                    <a:pt x="0" y="255668"/>
                  </a:moveTo>
                  <a:lnTo>
                    <a:pt x="36079" y="258796"/>
                  </a:lnTo>
                  <a:lnTo>
                    <a:pt x="55038" y="3126"/>
                  </a:lnTo>
                  <a:lnTo>
                    <a:pt x="18959" y="0"/>
                  </a:lnTo>
                  <a:lnTo>
                    <a:pt x="0" y="255668"/>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34" name="Freeform: Shape 33">
              <a:extLst>
                <a:ext uri="{FF2B5EF4-FFF2-40B4-BE49-F238E27FC236}">
                  <a16:creationId xmlns:a16="http://schemas.microsoft.com/office/drawing/2014/main" id="{AC486FA1-3715-44B6-A187-652633F4A196}"/>
                </a:ext>
              </a:extLst>
            </p:cNvPr>
            <p:cNvSpPr/>
            <p:nvPr/>
          </p:nvSpPr>
          <p:spPr>
            <a:xfrm>
              <a:off x="7601412" y="3265640"/>
              <a:ext cx="193967" cy="240111"/>
            </a:xfrm>
            <a:custGeom>
              <a:avLst/>
              <a:gdLst>
                <a:gd name="connsiteX0" fmla="*/ 0 w 196223"/>
                <a:gd name="connsiteY0" fmla="*/ 235420 h 259279"/>
                <a:gd name="connsiteX1" fmla="*/ 28688 w 196223"/>
                <a:gd name="connsiteY1" fmla="*/ 259279 h 259279"/>
                <a:gd name="connsiteX2" fmla="*/ 196224 w 196223"/>
                <a:gd name="connsiteY2" fmla="*/ 23859 h 259279"/>
                <a:gd name="connsiteX3" fmla="*/ 167536 w 196223"/>
                <a:gd name="connsiteY3" fmla="*/ 0 h 259279"/>
                <a:gd name="connsiteX4" fmla="*/ 0 w 196223"/>
                <a:gd name="connsiteY4" fmla="*/ 235420 h 25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23" h="259279">
                  <a:moveTo>
                    <a:pt x="0" y="235420"/>
                  </a:moveTo>
                  <a:lnTo>
                    <a:pt x="28688" y="259279"/>
                  </a:lnTo>
                  <a:lnTo>
                    <a:pt x="196224" y="23859"/>
                  </a:lnTo>
                  <a:lnTo>
                    <a:pt x="167536" y="0"/>
                  </a:lnTo>
                  <a:lnTo>
                    <a:pt x="0" y="235420"/>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40" name="Freeform: Shape 39">
              <a:extLst>
                <a:ext uri="{FF2B5EF4-FFF2-40B4-BE49-F238E27FC236}">
                  <a16:creationId xmlns:a16="http://schemas.microsoft.com/office/drawing/2014/main" id="{5A6A93FC-42E0-4C31-A482-609E5A591C88}"/>
                </a:ext>
              </a:extLst>
            </p:cNvPr>
            <p:cNvSpPr/>
            <p:nvPr/>
          </p:nvSpPr>
          <p:spPr>
            <a:xfrm rot="21092427">
              <a:off x="7134551" y="3230159"/>
              <a:ext cx="387049" cy="326362"/>
            </a:xfrm>
            <a:custGeom>
              <a:avLst/>
              <a:gdLst>
                <a:gd name="connsiteX0" fmla="*/ 368811 w 391550"/>
                <a:gd name="connsiteY0" fmla="*/ 352414 h 352414"/>
                <a:gd name="connsiteX1" fmla="*/ 391550 w 391550"/>
                <a:gd name="connsiteY1" fmla="*/ 321969 h 352414"/>
                <a:gd name="connsiteX2" fmla="*/ 22739 w 391550"/>
                <a:gd name="connsiteY2" fmla="*/ 0 h 352414"/>
                <a:gd name="connsiteX3" fmla="*/ 0 w 391550"/>
                <a:gd name="connsiteY3" fmla="*/ 30443 h 352414"/>
                <a:gd name="connsiteX4" fmla="*/ 368811 w 391550"/>
                <a:gd name="connsiteY4" fmla="*/ 352414 h 35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550" h="352414">
                  <a:moveTo>
                    <a:pt x="368811" y="352414"/>
                  </a:moveTo>
                  <a:lnTo>
                    <a:pt x="391550" y="321969"/>
                  </a:lnTo>
                  <a:lnTo>
                    <a:pt x="22739" y="0"/>
                  </a:lnTo>
                  <a:lnTo>
                    <a:pt x="0" y="30443"/>
                  </a:lnTo>
                  <a:lnTo>
                    <a:pt x="368811" y="352414"/>
                  </a:ln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41" name="Freeform: Shape 40">
              <a:extLst>
                <a:ext uri="{FF2B5EF4-FFF2-40B4-BE49-F238E27FC236}">
                  <a16:creationId xmlns:a16="http://schemas.microsoft.com/office/drawing/2014/main" id="{4E637619-6E71-414E-81C5-FE9C144F245F}"/>
                </a:ext>
              </a:extLst>
            </p:cNvPr>
            <p:cNvSpPr/>
            <p:nvPr/>
          </p:nvSpPr>
          <p:spPr>
            <a:xfrm>
              <a:off x="7659165" y="2855307"/>
              <a:ext cx="513193" cy="519765"/>
            </a:xfrm>
            <a:custGeom>
              <a:avLst/>
              <a:gdLst>
                <a:gd name="connsiteX0" fmla="*/ 289560 w 579120"/>
                <a:gd name="connsiteY0" fmla="*/ 0 h 586534"/>
                <a:gd name="connsiteX1" fmla="*/ 579120 w 579120"/>
                <a:gd name="connsiteY1" fmla="*/ 293267 h 586534"/>
                <a:gd name="connsiteX2" fmla="*/ 289560 w 579120"/>
                <a:gd name="connsiteY2" fmla="*/ 586534 h 586534"/>
                <a:gd name="connsiteX3" fmla="*/ 0 w 579120"/>
                <a:gd name="connsiteY3" fmla="*/ 293267 h 586534"/>
                <a:gd name="connsiteX4" fmla="*/ 289560 w 579120"/>
                <a:gd name="connsiteY4" fmla="*/ 0 h 58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586534">
                  <a:moveTo>
                    <a:pt x="289560" y="0"/>
                  </a:moveTo>
                  <a:cubicBezTo>
                    <a:pt x="449480" y="0"/>
                    <a:pt x="579120" y="131299"/>
                    <a:pt x="579120" y="293267"/>
                  </a:cubicBezTo>
                  <a:cubicBezTo>
                    <a:pt x="579120" y="455235"/>
                    <a:pt x="449480" y="586534"/>
                    <a:pt x="289560" y="586534"/>
                  </a:cubicBezTo>
                  <a:cubicBezTo>
                    <a:pt x="129640" y="586534"/>
                    <a:pt x="0" y="455235"/>
                    <a:pt x="0" y="293267"/>
                  </a:cubicBezTo>
                  <a:cubicBezTo>
                    <a:pt x="0" y="131299"/>
                    <a:pt x="129640" y="0"/>
                    <a:pt x="289560" y="0"/>
                  </a:cubicBezTo>
                  <a:close/>
                </a:path>
              </a:pathLst>
            </a:custGeom>
            <a:solidFill>
              <a:srgbClr val="28A8EA"/>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42" name="Freeform: Shape 41">
              <a:extLst>
                <a:ext uri="{FF2B5EF4-FFF2-40B4-BE49-F238E27FC236}">
                  <a16:creationId xmlns:a16="http://schemas.microsoft.com/office/drawing/2014/main" id="{ECB47F36-B2C3-498E-ADB3-AD53B0DFF118}"/>
                </a:ext>
              </a:extLst>
            </p:cNvPr>
            <p:cNvSpPr/>
            <p:nvPr/>
          </p:nvSpPr>
          <p:spPr>
            <a:xfrm>
              <a:off x="7771593" y="2998379"/>
              <a:ext cx="288336" cy="233621"/>
            </a:xfrm>
            <a:custGeom>
              <a:avLst/>
              <a:gdLst>
                <a:gd name="connsiteX0" fmla="*/ 180975 w 361950"/>
                <a:gd name="connsiteY0" fmla="*/ 197709 h 313037"/>
                <a:gd name="connsiteX1" fmla="*/ 237886 w 361950"/>
                <a:gd name="connsiteY1" fmla="*/ 225168 h 313037"/>
                <a:gd name="connsiteX2" fmla="*/ 260651 w 361950"/>
                <a:gd name="connsiteY2" fmla="*/ 203201 h 313037"/>
                <a:gd name="connsiteX3" fmla="*/ 180975 w 361950"/>
                <a:gd name="connsiteY3" fmla="*/ 164758 h 313037"/>
                <a:gd name="connsiteX4" fmla="*/ 101299 w 361950"/>
                <a:gd name="connsiteY4" fmla="*/ 203201 h 313037"/>
                <a:gd name="connsiteX5" fmla="*/ 124064 w 361950"/>
                <a:gd name="connsiteY5" fmla="*/ 225168 h 313037"/>
                <a:gd name="connsiteX6" fmla="*/ 180975 w 361950"/>
                <a:gd name="connsiteY6" fmla="*/ 197709 h 313037"/>
                <a:gd name="connsiteX7" fmla="*/ 180975 w 361950"/>
                <a:gd name="connsiteY7" fmla="*/ 313038 h 313037"/>
                <a:gd name="connsiteX8" fmla="*/ 211328 w 361950"/>
                <a:gd name="connsiteY8" fmla="*/ 280087 h 313037"/>
                <a:gd name="connsiteX9" fmla="*/ 180975 w 361950"/>
                <a:gd name="connsiteY9" fmla="*/ 247136 h 313037"/>
                <a:gd name="connsiteX10" fmla="*/ 150622 w 361950"/>
                <a:gd name="connsiteY10" fmla="*/ 280087 h 313037"/>
                <a:gd name="connsiteX11" fmla="*/ 180975 w 361950"/>
                <a:gd name="connsiteY11" fmla="*/ 313038 h 313037"/>
                <a:gd name="connsiteX12" fmla="*/ 180975 w 361950"/>
                <a:gd name="connsiteY12" fmla="*/ 115329 h 313037"/>
                <a:gd name="connsiteX13" fmla="*/ 287209 w 361950"/>
                <a:gd name="connsiteY13" fmla="*/ 162011 h 313037"/>
                <a:gd name="connsiteX14" fmla="*/ 308709 w 361950"/>
                <a:gd name="connsiteY14" fmla="*/ 138670 h 313037"/>
                <a:gd name="connsiteX15" fmla="*/ 180975 w 361950"/>
                <a:gd name="connsiteY15" fmla="*/ 82378 h 313037"/>
                <a:gd name="connsiteX16" fmla="*/ 53241 w 361950"/>
                <a:gd name="connsiteY16" fmla="*/ 138670 h 313037"/>
                <a:gd name="connsiteX17" fmla="*/ 74741 w 361950"/>
                <a:gd name="connsiteY17" fmla="*/ 162011 h 313037"/>
                <a:gd name="connsiteX18" fmla="*/ 180975 w 361950"/>
                <a:gd name="connsiteY18" fmla="*/ 115329 h 313037"/>
                <a:gd name="connsiteX19" fmla="*/ 180975 w 361950"/>
                <a:gd name="connsiteY19" fmla="*/ 32951 h 313037"/>
                <a:gd name="connsiteX20" fmla="*/ 335267 w 361950"/>
                <a:gd name="connsiteY20" fmla="*/ 98853 h 313037"/>
                <a:gd name="connsiteX21" fmla="*/ 356767 w 361950"/>
                <a:gd name="connsiteY21" fmla="*/ 75513 h 313037"/>
                <a:gd name="connsiteX22" fmla="*/ 180975 w 361950"/>
                <a:gd name="connsiteY22" fmla="*/ 0 h 313037"/>
                <a:gd name="connsiteX23" fmla="*/ 5183 w 361950"/>
                <a:gd name="connsiteY23" fmla="*/ 75513 h 313037"/>
                <a:gd name="connsiteX24" fmla="*/ 26683 w 361950"/>
                <a:gd name="connsiteY24" fmla="*/ 98853 h 313037"/>
                <a:gd name="connsiteX25" fmla="*/ 180975 w 361950"/>
                <a:gd name="connsiteY25" fmla="*/ 32951 h 3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1950" h="313037">
                  <a:moveTo>
                    <a:pt x="180975" y="197709"/>
                  </a:moveTo>
                  <a:cubicBezTo>
                    <a:pt x="202475" y="197709"/>
                    <a:pt x="223975" y="207319"/>
                    <a:pt x="237886" y="225168"/>
                  </a:cubicBezTo>
                  <a:cubicBezTo>
                    <a:pt x="250533" y="241644"/>
                    <a:pt x="273298" y="219676"/>
                    <a:pt x="260651" y="203201"/>
                  </a:cubicBezTo>
                  <a:cubicBezTo>
                    <a:pt x="240415" y="178486"/>
                    <a:pt x="211328" y="164758"/>
                    <a:pt x="180975" y="164758"/>
                  </a:cubicBezTo>
                  <a:cubicBezTo>
                    <a:pt x="150622" y="164758"/>
                    <a:pt x="121536" y="178486"/>
                    <a:pt x="101299" y="203201"/>
                  </a:cubicBezTo>
                  <a:cubicBezTo>
                    <a:pt x="88653" y="219676"/>
                    <a:pt x="111417" y="241644"/>
                    <a:pt x="124064" y="225168"/>
                  </a:cubicBezTo>
                  <a:cubicBezTo>
                    <a:pt x="137975" y="207319"/>
                    <a:pt x="159475" y="197709"/>
                    <a:pt x="180975" y="197709"/>
                  </a:cubicBezTo>
                  <a:close/>
                  <a:moveTo>
                    <a:pt x="180975" y="313038"/>
                  </a:moveTo>
                  <a:cubicBezTo>
                    <a:pt x="197417" y="313038"/>
                    <a:pt x="211328" y="297936"/>
                    <a:pt x="211328" y="280087"/>
                  </a:cubicBezTo>
                  <a:cubicBezTo>
                    <a:pt x="211328" y="262238"/>
                    <a:pt x="197417" y="247136"/>
                    <a:pt x="180975" y="247136"/>
                  </a:cubicBezTo>
                  <a:cubicBezTo>
                    <a:pt x="164533" y="247136"/>
                    <a:pt x="150622" y="262238"/>
                    <a:pt x="150622" y="280087"/>
                  </a:cubicBezTo>
                  <a:cubicBezTo>
                    <a:pt x="150622" y="297936"/>
                    <a:pt x="164533" y="313038"/>
                    <a:pt x="180975" y="313038"/>
                  </a:cubicBezTo>
                  <a:close/>
                  <a:moveTo>
                    <a:pt x="180975" y="115329"/>
                  </a:moveTo>
                  <a:cubicBezTo>
                    <a:pt x="221445" y="115329"/>
                    <a:pt x="258121" y="130433"/>
                    <a:pt x="287209" y="162011"/>
                  </a:cubicBezTo>
                  <a:cubicBezTo>
                    <a:pt x="299856" y="175741"/>
                    <a:pt x="323884" y="155145"/>
                    <a:pt x="308709" y="138670"/>
                  </a:cubicBezTo>
                  <a:cubicBezTo>
                    <a:pt x="274561" y="101600"/>
                    <a:pt x="229033" y="82378"/>
                    <a:pt x="180975" y="82378"/>
                  </a:cubicBezTo>
                  <a:cubicBezTo>
                    <a:pt x="132917" y="82378"/>
                    <a:pt x="87387" y="101600"/>
                    <a:pt x="53241" y="138670"/>
                  </a:cubicBezTo>
                  <a:cubicBezTo>
                    <a:pt x="38066" y="155145"/>
                    <a:pt x="62094" y="175741"/>
                    <a:pt x="74741" y="162011"/>
                  </a:cubicBezTo>
                  <a:cubicBezTo>
                    <a:pt x="103829" y="130433"/>
                    <a:pt x="140505" y="115329"/>
                    <a:pt x="180975" y="115329"/>
                  </a:cubicBezTo>
                  <a:close/>
                  <a:moveTo>
                    <a:pt x="180975" y="32951"/>
                  </a:moveTo>
                  <a:cubicBezTo>
                    <a:pt x="239151" y="32951"/>
                    <a:pt x="293532" y="56292"/>
                    <a:pt x="335267" y="98853"/>
                  </a:cubicBezTo>
                  <a:cubicBezTo>
                    <a:pt x="350444" y="113958"/>
                    <a:pt x="371942" y="90617"/>
                    <a:pt x="356767" y="75513"/>
                  </a:cubicBezTo>
                  <a:cubicBezTo>
                    <a:pt x="307444" y="26086"/>
                    <a:pt x="246740" y="0"/>
                    <a:pt x="180975" y="0"/>
                  </a:cubicBezTo>
                  <a:cubicBezTo>
                    <a:pt x="115211" y="0"/>
                    <a:pt x="54506" y="26086"/>
                    <a:pt x="5183" y="75513"/>
                  </a:cubicBezTo>
                  <a:cubicBezTo>
                    <a:pt x="-9992" y="90617"/>
                    <a:pt x="11506" y="113958"/>
                    <a:pt x="26683" y="98853"/>
                  </a:cubicBezTo>
                  <a:cubicBezTo>
                    <a:pt x="68418" y="56292"/>
                    <a:pt x="122799" y="32951"/>
                    <a:pt x="180975" y="32951"/>
                  </a:cubicBezTo>
                  <a:close/>
                </a:path>
              </a:pathLst>
            </a:custGeom>
            <a:solidFill>
              <a:srgbClr val="50E6FF"/>
            </a:solidFill>
            <a:ln w="180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43" name="Oval 42">
              <a:extLst>
                <a:ext uri="{FF2B5EF4-FFF2-40B4-BE49-F238E27FC236}">
                  <a16:creationId xmlns:a16="http://schemas.microsoft.com/office/drawing/2014/main" id="{F56D446C-0C4F-483D-87B5-D8E9F17832D4}"/>
                </a:ext>
              </a:extLst>
            </p:cNvPr>
            <p:cNvSpPr/>
            <p:nvPr/>
          </p:nvSpPr>
          <p:spPr bwMode="auto">
            <a:xfrm>
              <a:off x="6882631" y="3031440"/>
              <a:ext cx="398147" cy="398147"/>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Segoe UI"/>
                <a:ea typeface="Segoe UI" pitchFamily="34" charset="0"/>
                <a:cs typeface="Segoe UI" pitchFamily="34" charset="0"/>
              </a:endParaRPr>
            </a:p>
          </p:txBody>
        </p:sp>
        <p:sp>
          <p:nvSpPr>
            <p:cNvPr id="44" name="Oval 43">
              <a:extLst>
                <a:ext uri="{FF2B5EF4-FFF2-40B4-BE49-F238E27FC236}">
                  <a16:creationId xmlns:a16="http://schemas.microsoft.com/office/drawing/2014/main" id="{F391B39E-BDE1-4F71-8D8C-D140B7B680BF}"/>
                </a:ext>
              </a:extLst>
            </p:cNvPr>
            <p:cNvSpPr/>
            <p:nvPr/>
          </p:nvSpPr>
          <p:spPr bwMode="auto">
            <a:xfrm>
              <a:off x="7484234" y="3438590"/>
              <a:ext cx="174930" cy="174931"/>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Segoe UI"/>
                <a:ea typeface="Segoe UI" pitchFamily="34" charset="0"/>
                <a:cs typeface="Segoe UI" pitchFamily="34" charset="0"/>
              </a:endParaRPr>
            </a:p>
          </p:txBody>
        </p:sp>
        <p:sp>
          <p:nvSpPr>
            <p:cNvPr id="46" name="Oval 45">
              <a:extLst>
                <a:ext uri="{FF2B5EF4-FFF2-40B4-BE49-F238E27FC236}">
                  <a16:creationId xmlns:a16="http://schemas.microsoft.com/office/drawing/2014/main" id="{2E21DC2B-B805-47E0-B41F-242A39001EAB}"/>
                </a:ext>
              </a:extLst>
            </p:cNvPr>
            <p:cNvSpPr/>
            <p:nvPr/>
          </p:nvSpPr>
          <p:spPr bwMode="auto">
            <a:xfrm>
              <a:off x="7911826" y="2605560"/>
              <a:ext cx="174930" cy="174931"/>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F651B69C-E4C3-42FC-B65D-398E9608EBE1}"/>
                </a:ext>
              </a:extLst>
            </p:cNvPr>
            <p:cNvSpPr/>
            <p:nvPr/>
          </p:nvSpPr>
          <p:spPr bwMode="auto">
            <a:xfrm>
              <a:off x="7235535" y="2714155"/>
              <a:ext cx="174930" cy="174931"/>
            </a:xfrm>
            <a:prstGeom prst="ellipse">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solidFill>
                  <a:schemeClr val="tx1"/>
                </a:solidFill>
                <a:effectLst/>
                <a:uLnTx/>
                <a:uFillTx/>
                <a:latin typeface="Segoe UI"/>
                <a:ea typeface="Segoe UI" pitchFamily="34" charset="0"/>
                <a:cs typeface="Segoe UI" pitchFamily="34" charset="0"/>
              </a:endParaRPr>
            </a:p>
          </p:txBody>
        </p:sp>
        <p:grpSp>
          <p:nvGrpSpPr>
            <p:cNvPr id="48" name="IoT">
              <a:extLst>
                <a:ext uri="{FF2B5EF4-FFF2-40B4-BE49-F238E27FC236}">
                  <a16:creationId xmlns:a16="http://schemas.microsoft.com/office/drawing/2014/main" id="{F3F77C30-3D9E-4908-9379-74BE6889EFB1}"/>
                </a:ext>
              </a:extLst>
            </p:cNvPr>
            <p:cNvGrpSpPr/>
            <p:nvPr/>
          </p:nvGrpSpPr>
          <p:grpSpPr>
            <a:xfrm>
              <a:off x="6821253" y="2613524"/>
              <a:ext cx="325345" cy="274736"/>
              <a:chOff x="9061450" y="-1375256"/>
              <a:chExt cx="857250" cy="723900"/>
            </a:xfrm>
          </p:grpSpPr>
          <p:sp>
            <p:nvSpPr>
              <p:cNvPr id="49" name="Freeform: Shape 48">
                <a:extLst>
                  <a:ext uri="{FF2B5EF4-FFF2-40B4-BE49-F238E27FC236}">
                    <a16:creationId xmlns:a16="http://schemas.microsoft.com/office/drawing/2014/main" id="{6AA431FA-F631-4DC2-AC82-611066CC63CB}"/>
                  </a:ext>
                </a:extLst>
              </p:cNvPr>
              <p:cNvSpPr/>
              <p:nvPr/>
            </p:nvSpPr>
            <p:spPr>
              <a:xfrm>
                <a:off x="9156700" y="-1337156"/>
                <a:ext cx="666750" cy="419100"/>
              </a:xfrm>
              <a:custGeom>
                <a:avLst/>
                <a:gdLst>
                  <a:gd name="connsiteX0" fmla="*/ 9525 w 666750"/>
                  <a:gd name="connsiteY0" fmla="*/ 0 h 419100"/>
                  <a:gd name="connsiteX1" fmla="*/ 657225 w 666750"/>
                  <a:gd name="connsiteY1" fmla="*/ 0 h 419100"/>
                  <a:gd name="connsiteX2" fmla="*/ 666750 w 666750"/>
                  <a:gd name="connsiteY2" fmla="*/ 9525 h 419100"/>
                  <a:gd name="connsiteX3" fmla="*/ 666750 w 666750"/>
                  <a:gd name="connsiteY3" fmla="*/ 409575 h 419100"/>
                  <a:gd name="connsiteX4" fmla="*/ 657225 w 666750"/>
                  <a:gd name="connsiteY4" fmla="*/ 419100 h 419100"/>
                  <a:gd name="connsiteX5" fmla="*/ 9525 w 666750"/>
                  <a:gd name="connsiteY5" fmla="*/ 419100 h 419100"/>
                  <a:gd name="connsiteX6" fmla="*/ 0 w 666750"/>
                  <a:gd name="connsiteY6" fmla="*/ 409575 h 419100"/>
                  <a:gd name="connsiteX7" fmla="*/ 0 w 666750"/>
                  <a:gd name="connsiteY7" fmla="*/ 9525 h 419100"/>
                  <a:gd name="connsiteX8" fmla="*/ 9525 w 666750"/>
                  <a:gd name="connsiteY8"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0" h="419100">
                    <a:moveTo>
                      <a:pt x="9525" y="0"/>
                    </a:moveTo>
                    <a:lnTo>
                      <a:pt x="657225" y="0"/>
                    </a:lnTo>
                    <a:cubicBezTo>
                      <a:pt x="662940" y="0"/>
                      <a:pt x="666750" y="3810"/>
                      <a:pt x="666750" y="9525"/>
                    </a:cubicBezTo>
                    <a:lnTo>
                      <a:pt x="666750" y="409575"/>
                    </a:lnTo>
                    <a:cubicBezTo>
                      <a:pt x="666750" y="415290"/>
                      <a:pt x="662940" y="419100"/>
                      <a:pt x="657225" y="419100"/>
                    </a:cubicBezTo>
                    <a:lnTo>
                      <a:pt x="9525" y="419100"/>
                    </a:lnTo>
                    <a:cubicBezTo>
                      <a:pt x="3810" y="419100"/>
                      <a:pt x="0" y="415290"/>
                      <a:pt x="0" y="409575"/>
                    </a:cubicBezTo>
                    <a:lnTo>
                      <a:pt x="0" y="9525"/>
                    </a:lnTo>
                    <a:cubicBezTo>
                      <a:pt x="0" y="3810"/>
                      <a:pt x="3810" y="0"/>
                      <a:pt x="9525" y="0"/>
                    </a:cubicBezTo>
                    <a:close/>
                  </a:path>
                </a:pathLst>
              </a:custGeom>
              <a:solidFill>
                <a:srgbClr val="50E6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50" name="Freeform: Shape 49">
                <a:extLst>
                  <a:ext uri="{FF2B5EF4-FFF2-40B4-BE49-F238E27FC236}">
                    <a16:creationId xmlns:a16="http://schemas.microsoft.com/office/drawing/2014/main" id="{C4BCA0EA-032B-42A2-A683-4C44BD84F6E7}"/>
                  </a:ext>
                </a:extLst>
              </p:cNvPr>
              <p:cNvSpPr/>
              <p:nvPr/>
            </p:nvSpPr>
            <p:spPr>
              <a:xfrm>
                <a:off x="9399589" y="-769466"/>
                <a:ext cx="181047" cy="80010"/>
              </a:xfrm>
              <a:custGeom>
                <a:avLst/>
                <a:gdLst>
                  <a:gd name="connsiteX0" fmla="*/ 22860 w 181047"/>
                  <a:gd name="connsiteY0" fmla="*/ 0 h 80010"/>
                  <a:gd name="connsiteX1" fmla="*/ 158115 w 181047"/>
                  <a:gd name="connsiteY1" fmla="*/ 0 h 80010"/>
                  <a:gd name="connsiteX2" fmla="*/ 178117 w 181047"/>
                  <a:gd name="connsiteY2" fmla="*/ 19050 h 80010"/>
                  <a:gd name="connsiteX3" fmla="*/ 180975 w 181047"/>
                  <a:gd name="connsiteY3" fmla="*/ 60960 h 80010"/>
                  <a:gd name="connsiteX4" fmla="*/ 162877 w 181047"/>
                  <a:gd name="connsiteY4" fmla="*/ 80010 h 80010"/>
                  <a:gd name="connsiteX5" fmla="*/ 18097 w 181047"/>
                  <a:gd name="connsiteY5" fmla="*/ 80010 h 80010"/>
                  <a:gd name="connsiteX6" fmla="*/ 0 w 181047"/>
                  <a:gd name="connsiteY6" fmla="*/ 60960 h 80010"/>
                  <a:gd name="connsiteX7" fmla="*/ 2857 w 181047"/>
                  <a:gd name="connsiteY7" fmla="*/ 19050 h 80010"/>
                  <a:gd name="connsiteX8" fmla="*/ 22860 w 181047"/>
                  <a:gd name="connsiteY8" fmla="*/ 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47" h="80010">
                    <a:moveTo>
                      <a:pt x="22860" y="0"/>
                    </a:moveTo>
                    <a:cubicBezTo>
                      <a:pt x="74295" y="0"/>
                      <a:pt x="106680" y="0"/>
                      <a:pt x="158115" y="0"/>
                    </a:cubicBezTo>
                    <a:cubicBezTo>
                      <a:pt x="168592" y="0"/>
                      <a:pt x="178117" y="8573"/>
                      <a:pt x="178117" y="19050"/>
                    </a:cubicBezTo>
                    <a:cubicBezTo>
                      <a:pt x="179070" y="34290"/>
                      <a:pt x="180022" y="46673"/>
                      <a:pt x="180975" y="60960"/>
                    </a:cubicBezTo>
                    <a:cubicBezTo>
                      <a:pt x="181927" y="71438"/>
                      <a:pt x="173355" y="80010"/>
                      <a:pt x="162877" y="80010"/>
                    </a:cubicBezTo>
                    <a:lnTo>
                      <a:pt x="18097" y="80010"/>
                    </a:lnTo>
                    <a:cubicBezTo>
                      <a:pt x="7620" y="80010"/>
                      <a:pt x="0" y="71438"/>
                      <a:pt x="0" y="60960"/>
                    </a:cubicBezTo>
                    <a:cubicBezTo>
                      <a:pt x="952" y="45720"/>
                      <a:pt x="1905" y="33338"/>
                      <a:pt x="2857" y="19050"/>
                    </a:cubicBezTo>
                    <a:cubicBezTo>
                      <a:pt x="3810" y="8573"/>
                      <a:pt x="12382" y="0"/>
                      <a:pt x="22860" y="0"/>
                    </a:cubicBezTo>
                    <a:close/>
                  </a:path>
                </a:pathLst>
              </a:custGeom>
              <a:solidFill>
                <a:srgbClr val="50E6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51" name="Freeform: Shape 50">
                <a:extLst>
                  <a:ext uri="{FF2B5EF4-FFF2-40B4-BE49-F238E27FC236}">
                    <a16:creationId xmlns:a16="http://schemas.microsoft.com/office/drawing/2014/main" id="{1072B7F2-D30A-43C9-A16C-8FE52D12AC51}"/>
                  </a:ext>
                </a:extLst>
              </p:cNvPr>
              <p:cNvSpPr/>
              <p:nvPr/>
            </p:nvSpPr>
            <p:spPr>
              <a:xfrm>
                <a:off x="9061450" y="-1375256"/>
                <a:ext cx="857250" cy="723900"/>
              </a:xfrm>
              <a:custGeom>
                <a:avLst/>
                <a:gdLst>
                  <a:gd name="connsiteX0" fmla="*/ 95250 w 857250"/>
                  <a:gd name="connsiteY0" fmla="*/ 0 h 723900"/>
                  <a:gd name="connsiteX1" fmla="*/ 762000 w 857250"/>
                  <a:gd name="connsiteY1" fmla="*/ 0 h 723900"/>
                  <a:gd name="connsiteX2" fmla="*/ 800100 w 857250"/>
                  <a:gd name="connsiteY2" fmla="*/ 38100 h 723900"/>
                  <a:gd name="connsiteX3" fmla="*/ 800100 w 857250"/>
                  <a:gd name="connsiteY3" fmla="*/ 495300 h 723900"/>
                  <a:gd name="connsiteX4" fmla="*/ 857250 w 857250"/>
                  <a:gd name="connsiteY4" fmla="*/ 685800 h 723900"/>
                  <a:gd name="connsiteX5" fmla="*/ 819150 w 857250"/>
                  <a:gd name="connsiteY5" fmla="*/ 723900 h 723900"/>
                  <a:gd name="connsiteX6" fmla="*/ 38100 w 857250"/>
                  <a:gd name="connsiteY6" fmla="*/ 723900 h 723900"/>
                  <a:gd name="connsiteX7" fmla="*/ 0 w 857250"/>
                  <a:gd name="connsiteY7" fmla="*/ 685800 h 723900"/>
                  <a:gd name="connsiteX8" fmla="*/ 57150 w 857250"/>
                  <a:gd name="connsiteY8" fmla="*/ 495300 h 723900"/>
                  <a:gd name="connsiteX9" fmla="*/ 57150 w 857250"/>
                  <a:gd name="connsiteY9" fmla="*/ 38100 h 723900"/>
                  <a:gd name="connsiteX10" fmla="*/ 95250 w 857250"/>
                  <a:gd name="connsiteY10" fmla="*/ 0 h 723900"/>
                  <a:gd name="connsiteX11" fmla="*/ 104775 w 857250"/>
                  <a:gd name="connsiteY11" fmla="*/ 38100 h 723900"/>
                  <a:gd name="connsiteX12" fmla="*/ 95250 w 857250"/>
                  <a:gd name="connsiteY12" fmla="*/ 47625 h 723900"/>
                  <a:gd name="connsiteX13" fmla="*/ 95250 w 857250"/>
                  <a:gd name="connsiteY13" fmla="*/ 447675 h 723900"/>
                  <a:gd name="connsiteX14" fmla="*/ 104775 w 857250"/>
                  <a:gd name="connsiteY14" fmla="*/ 457200 h 723900"/>
                  <a:gd name="connsiteX15" fmla="*/ 752475 w 857250"/>
                  <a:gd name="connsiteY15" fmla="*/ 457200 h 723900"/>
                  <a:gd name="connsiteX16" fmla="*/ 762000 w 857250"/>
                  <a:gd name="connsiteY16" fmla="*/ 447675 h 723900"/>
                  <a:gd name="connsiteX17" fmla="*/ 762000 w 857250"/>
                  <a:gd name="connsiteY17" fmla="*/ 47625 h 723900"/>
                  <a:gd name="connsiteX18" fmla="*/ 752475 w 857250"/>
                  <a:gd name="connsiteY18" fmla="*/ 38100 h 723900"/>
                  <a:gd name="connsiteX19" fmla="*/ 104775 w 857250"/>
                  <a:gd name="connsiteY19" fmla="*/ 38100 h 723900"/>
                  <a:gd name="connsiteX20" fmla="*/ 360998 w 857250"/>
                  <a:gd name="connsiteY20" fmla="*/ 605790 h 723900"/>
                  <a:gd name="connsiteX21" fmla="*/ 340995 w 857250"/>
                  <a:gd name="connsiteY21" fmla="*/ 624840 h 723900"/>
                  <a:gd name="connsiteX22" fmla="*/ 338138 w 857250"/>
                  <a:gd name="connsiteY22" fmla="*/ 666750 h 723900"/>
                  <a:gd name="connsiteX23" fmla="*/ 356235 w 857250"/>
                  <a:gd name="connsiteY23" fmla="*/ 685800 h 723900"/>
                  <a:gd name="connsiteX24" fmla="*/ 501015 w 857250"/>
                  <a:gd name="connsiteY24" fmla="*/ 685800 h 723900"/>
                  <a:gd name="connsiteX25" fmla="*/ 519113 w 857250"/>
                  <a:gd name="connsiteY25" fmla="*/ 666750 h 723900"/>
                  <a:gd name="connsiteX26" fmla="*/ 516255 w 857250"/>
                  <a:gd name="connsiteY26" fmla="*/ 624840 h 723900"/>
                  <a:gd name="connsiteX27" fmla="*/ 496253 w 857250"/>
                  <a:gd name="connsiteY27" fmla="*/ 605790 h 723900"/>
                  <a:gd name="connsiteX28" fmla="*/ 360998 w 857250"/>
                  <a:gd name="connsiteY28" fmla="*/ 60579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7250" h="723900">
                    <a:moveTo>
                      <a:pt x="95250" y="0"/>
                    </a:moveTo>
                    <a:lnTo>
                      <a:pt x="762000" y="0"/>
                    </a:lnTo>
                    <a:cubicBezTo>
                      <a:pt x="782955" y="0"/>
                      <a:pt x="800100" y="17145"/>
                      <a:pt x="800100" y="38100"/>
                    </a:cubicBezTo>
                    <a:lnTo>
                      <a:pt x="800100" y="495300"/>
                    </a:lnTo>
                    <a:cubicBezTo>
                      <a:pt x="822960" y="571500"/>
                      <a:pt x="834390" y="609600"/>
                      <a:pt x="857250" y="685800"/>
                    </a:cubicBezTo>
                    <a:cubicBezTo>
                      <a:pt x="857250" y="706755"/>
                      <a:pt x="840105" y="723900"/>
                      <a:pt x="819150" y="723900"/>
                    </a:cubicBezTo>
                    <a:lnTo>
                      <a:pt x="38100" y="723900"/>
                    </a:lnTo>
                    <a:cubicBezTo>
                      <a:pt x="17145" y="723900"/>
                      <a:pt x="0" y="706755"/>
                      <a:pt x="0" y="685800"/>
                    </a:cubicBezTo>
                    <a:cubicBezTo>
                      <a:pt x="22860" y="609600"/>
                      <a:pt x="34290" y="571500"/>
                      <a:pt x="57150" y="495300"/>
                    </a:cubicBezTo>
                    <a:lnTo>
                      <a:pt x="57150" y="38100"/>
                    </a:lnTo>
                    <a:cubicBezTo>
                      <a:pt x="57150" y="17145"/>
                      <a:pt x="74295" y="0"/>
                      <a:pt x="95250" y="0"/>
                    </a:cubicBezTo>
                    <a:close/>
                    <a:moveTo>
                      <a:pt x="104775" y="38100"/>
                    </a:moveTo>
                    <a:cubicBezTo>
                      <a:pt x="99060" y="38100"/>
                      <a:pt x="95250" y="41910"/>
                      <a:pt x="95250" y="47625"/>
                    </a:cubicBezTo>
                    <a:lnTo>
                      <a:pt x="95250" y="447675"/>
                    </a:lnTo>
                    <a:cubicBezTo>
                      <a:pt x="95250" y="453390"/>
                      <a:pt x="99060" y="457200"/>
                      <a:pt x="104775" y="457200"/>
                    </a:cubicBezTo>
                    <a:lnTo>
                      <a:pt x="752475" y="457200"/>
                    </a:lnTo>
                    <a:cubicBezTo>
                      <a:pt x="758190" y="457200"/>
                      <a:pt x="762000" y="453390"/>
                      <a:pt x="762000" y="447675"/>
                    </a:cubicBezTo>
                    <a:lnTo>
                      <a:pt x="762000" y="47625"/>
                    </a:lnTo>
                    <a:cubicBezTo>
                      <a:pt x="762000" y="41910"/>
                      <a:pt x="758190" y="38100"/>
                      <a:pt x="752475" y="38100"/>
                    </a:cubicBezTo>
                    <a:lnTo>
                      <a:pt x="104775" y="38100"/>
                    </a:lnTo>
                    <a:close/>
                    <a:moveTo>
                      <a:pt x="360998" y="605790"/>
                    </a:moveTo>
                    <a:cubicBezTo>
                      <a:pt x="350520" y="605790"/>
                      <a:pt x="341948" y="614363"/>
                      <a:pt x="340995" y="624840"/>
                    </a:cubicBezTo>
                    <a:cubicBezTo>
                      <a:pt x="340043" y="639128"/>
                      <a:pt x="339090" y="651510"/>
                      <a:pt x="338138" y="666750"/>
                    </a:cubicBezTo>
                    <a:cubicBezTo>
                      <a:pt x="338138" y="677228"/>
                      <a:pt x="345758" y="685800"/>
                      <a:pt x="356235" y="685800"/>
                    </a:cubicBezTo>
                    <a:lnTo>
                      <a:pt x="501015" y="685800"/>
                    </a:lnTo>
                    <a:cubicBezTo>
                      <a:pt x="511493" y="685800"/>
                      <a:pt x="520065" y="677228"/>
                      <a:pt x="519113" y="666750"/>
                    </a:cubicBezTo>
                    <a:cubicBezTo>
                      <a:pt x="518160" y="652463"/>
                      <a:pt x="517208" y="640080"/>
                      <a:pt x="516255" y="624840"/>
                    </a:cubicBezTo>
                    <a:cubicBezTo>
                      <a:pt x="516255" y="614363"/>
                      <a:pt x="506730" y="605790"/>
                      <a:pt x="496253" y="605790"/>
                    </a:cubicBezTo>
                    <a:cubicBezTo>
                      <a:pt x="444818" y="605790"/>
                      <a:pt x="412433" y="605790"/>
                      <a:pt x="360998" y="605790"/>
                    </a:cubicBezTo>
                    <a:close/>
                  </a:path>
                </a:pathLst>
              </a:custGeom>
              <a:solidFill>
                <a:srgbClr val="28A8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grpSp>
        <p:nvGrpSpPr>
          <p:cNvPr id="4" name="Group 3">
            <a:extLst>
              <a:ext uri="{FF2B5EF4-FFF2-40B4-BE49-F238E27FC236}">
                <a16:creationId xmlns:a16="http://schemas.microsoft.com/office/drawing/2014/main" id="{7E30E909-865C-CB27-B63D-63D8C6FFA123}"/>
              </a:ext>
            </a:extLst>
          </p:cNvPr>
          <p:cNvGrpSpPr/>
          <p:nvPr/>
        </p:nvGrpSpPr>
        <p:grpSpPr>
          <a:xfrm>
            <a:off x="4093088" y="2678984"/>
            <a:ext cx="1215263" cy="930224"/>
            <a:chOff x="4093088" y="2678984"/>
            <a:chExt cx="1215263" cy="930224"/>
          </a:xfrm>
        </p:grpSpPr>
        <p:grpSp>
          <p:nvGrpSpPr>
            <p:cNvPr id="52" name="Group 51">
              <a:extLst>
                <a:ext uri="{FF2B5EF4-FFF2-40B4-BE49-F238E27FC236}">
                  <a16:creationId xmlns:a16="http://schemas.microsoft.com/office/drawing/2014/main" id="{35135CB1-9FEA-4AC4-B308-D131DC8CBC4D}"/>
                </a:ext>
              </a:extLst>
            </p:cNvPr>
            <p:cNvGrpSpPr/>
            <p:nvPr/>
          </p:nvGrpSpPr>
          <p:grpSpPr>
            <a:xfrm>
              <a:off x="4442541" y="3339652"/>
              <a:ext cx="127080" cy="186382"/>
              <a:chOff x="9560338" y="2021173"/>
              <a:chExt cx="127080" cy="186382"/>
            </a:xfrm>
          </p:grpSpPr>
          <p:sp>
            <p:nvSpPr>
              <p:cNvPr id="53" name="Freeform: Shape 52">
                <a:extLst>
                  <a:ext uri="{FF2B5EF4-FFF2-40B4-BE49-F238E27FC236}">
                    <a16:creationId xmlns:a16="http://schemas.microsoft.com/office/drawing/2014/main" id="{297A827B-76EB-442F-8868-3497184E7807}"/>
                  </a:ext>
                </a:extLst>
              </p:cNvPr>
              <p:cNvSpPr/>
              <p:nvPr/>
            </p:nvSpPr>
            <p:spPr>
              <a:xfrm>
                <a:off x="9560338" y="2141793"/>
                <a:ext cx="127080" cy="65762"/>
              </a:xfrm>
              <a:custGeom>
                <a:avLst/>
                <a:gdLst>
                  <a:gd name="connsiteX0" fmla="*/ 123984 w 149736"/>
                  <a:gd name="connsiteY0" fmla="*/ 0 h 77486"/>
                  <a:gd name="connsiteX1" fmla="*/ 123984 w 149736"/>
                  <a:gd name="connsiteY1" fmla="*/ 51734 h 77486"/>
                  <a:gd name="connsiteX2" fmla="*/ 0 w 149736"/>
                  <a:gd name="connsiteY2" fmla="*/ 51734 h 77486"/>
                  <a:gd name="connsiteX3" fmla="*/ 0 w 149736"/>
                  <a:gd name="connsiteY3" fmla="*/ 77486 h 77486"/>
                  <a:gd name="connsiteX4" fmla="*/ 149736 w 149736"/>
                  <a:gd name="connsiteY4" fmla="*/ 77486 h 77486"/>
                  <a:gd name="connsiteX5" fmla="*/ 149736 w 149736"/>
                  <a:gd name="connsiteY5" fmla="*/ 0 h 7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36" h="77486">
                    <a:moveTo>
                      <a:pt x="123984" y="0"/>
                    </a:moveTo>
                    <a:lnTo>
                      <a:pt x="123984" y="51734"/>
                    </a:lnTo>
                    <a:lnTo>
                      <a:pt x="0" y="51734"/>
                    </a:lnTo>
                    <a:lnTo>
                      <a:pt x="0" y="77486"/>
                    </a:lnTo>
                    <a:lnTo>
                      <a:pt x="149736" y="77486"/>
                    </a:lnTo>
                    <a:lnTo>
                      <a:pt x="149736" y="0"/>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54" name="Freeform: Shape 53">
                <a:extLst>
                  <a:ext uri="{FF2B5EF4-FFF2-40B4-BE49-F238E27FC236}">
                    <a16:creationId xmlns:a16="http://schemas.microsoft.com/office/drawing/2014/main" id="{38591E25-86BC-485E-842B-45647CEE7EC8}"/>
                  </a:ext>
                </a:extLst>
              </p:cNvPr>
              <p:cNvSpPr/>
              <p:nvPr/>
            </p:nvSpPr>
            <p:spPr>
              <a:xfrm>
                <a:off x="9665562" y="2021173"/>
                <a:ext cx="21856" cy="93652"/>
              </a:xfrm>
              <a:custGeom>
                <a:avLst/>
                <a:gdLst>
                  <a:gd name="connsiteX0" fmla="*/ 0 w 25752"/>
                  <a:gd name="connsiteY0" fmla="*/ 0 h 110349"/>
                  <a:gd name="connsiteX1" fmla="*/ 25753 w 25752"/>
                  <a:gd name="connsiteY1" fmla="*/ 0 h 110349"/>
                  <a:gd name="connsiteX2" fmla="*/ 25753 w 25752"/>
                  <a:gd name="connsiteY2" fmla="*/ 110349 h 110349"/>
                  <a:gd name="connsiteX3" fmla="*/ 0 w 25752"/>
                  <a:gd name="connsiteY3" fmla="*/ 110349 h 110349"/>
                </a:gdLst>
                <a:ahLst/>
                <a:cxnLst>
                  <a:cxn ang="0">
                    <a:pos x="connsiteX0" y="connsiteY0"/>
                  </a:cxn>
                  <a:cxn ang="0">
                    <a:pos x="connsiteX1" y="connsiteY1"/>
                  </a:cxn>
                  <a:cxn ang="0">
                    <a:pos x="connsiteX2" y="connsiteY2"/>
                  </a:cxn>
                  <a:cxn ang="0">
                    <a:pos x="connsiteX3" y="connsiteY3"/>
                  </a:cxn>
                </a:cxnLst>
                <a:rect l="l" t="t" r="r" b="b"/>
                <a:pathLst>
                  <a:path w="25752" h="110349">
                    <a:moveTo>
                      <a:pt x="0" y="0"/>
                    </a:moveTo>
                    <a:lnTo>
                      <a:pt x="25753" y="0"/>
                    </a:lnTo>
                    <a:lnTo>
                      <a:pt x="25753" y="110349"/>
                    </a:lnTo>
                    <a:lnTo>
                      <a:pt x="0" y="110349"/>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sp>
          <p:nvSpPr>
            <p:cNvPr id="55" name="Freeform: Shape 54">
              <a:extLst>
                <a:ext uri="{FF2B5EF4-FFF2-40B4-BE49-F238E27FC236}">
                  <a16:creationId xmlns:a16="http://schemas.microsoft.com/office/drawing/2014/main" id="{1CA0FC57-4667-49BD-8148-7F5DE1B9816F}"/>
                </a:ext>
              </a:extLst>
            </p:cNvPr>
            <p:cNvSpPr/>
            <p:nvPr/>
          </p:nvSpPr>
          <p:spPr>
            <a:xfrm>
              <a:off x="4336478" y="3504178"/>
              <a:ext cx="82810" cy="21856"/>
            </a:xfrm>
            <a:custGeom>
              <a:avLst/>
              <a:gdLst>
                <a:gd name="connsiteX0" fmla="*/ 0 w 97573"/>
                <a:gd name="connsiteY0" fmla="*/ 0 h 25752"/>
                <a:gd name="connsiteX1" fmla="*/ 97573 w 97573"/>
                <a:gd name="connsiteY1" fmla="*/ 0 h 25752"/>
                <a:gd name="connsiteX2" fmla="*/ 97573 w 97573"/>
                <a:gd name="connsiteY2" fmla="*/ 25752 h 25752"/>
                <a:gd name="connsiteX3" fmla="*/ 0 w 97573"/>
                <a:gd name="connsiteY3" fmla="*/ 25752 h 25752"/>
              </a:gdLst>
              <a:ahLst/>
              <a:cxnLst>
                <a:cxn ang="0">
                  <a:pos x="connsiteX0" y="connsiteY0"/>
                </a:cxn>
                <a:cxn ang="0">
                  <a:pos x="connsiteX1" y="connsiteY1"/>
                </a:cxn>
                <a:cxn ang="0">
                  <a:pos x="connsiteX2" y="connsiteY2"/>
                </a:cxn>
                <a:cxn ang="0">
                  <a:pos x="connsiteX3" y="connsiteY3"/>
                </a:cxn>
              </a:cxnLst>
              <a:rect l="l" t="t" r="r" b="b"/>
              <a:pathLst>
                <a:path w="97573" h="25752">
                  <a:moveTo>
                    <a:pt x="0" y="0"/>
                  </a:moveTo>
                  <a:lnTo>
                    <a:pt x="97573" y="0"/>
                  </a:lnTo>
                  <a:lnTo>
                    <a:pt x="97573" y="25752"/>
                  </a:lnTo>
                  <a:lnTo>
                    <a:pt x="0" y="25752"/>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56" name="Freeform: Shape 55">
              <a:extLst>
                <a:ext uri="{FF2B5EF4-FFF2-40B4-BE49-F238E27FC236}">
                  <a16:creationId xmlns:a16="http://schemas.microsoft.com/office/drawing/2014/main" id="{6BEEF39E-84AC-4069-9FF5-4EB9913B5653}"/>
                </a:ext>
              </a:extLst>
            </p:cNvPr>
            <p:cNvSpPr/>
            <p:nvPr/>
          </p:nvSpPr>
          <p:spPr>
            <a:xfrm>
              <a:off x="4308613" y="3345116"/>
              <a:ext cx="176001" cy="120207"/>
            </a:xfrm>
            <a:custGeom>
              <a:avLst/>
              <a:gdLst>
                <a:gd name="connsiteX0" fmla="*/ 181627 w 207379"/>
                <a:gd name="connsiteY0" fmla="*/ 0 h 141638"/>
                <a:gd name="connsiteX1" fmla="*/ 181627 w 207379"/>
                <a:gd name="connsiteY1" fmla="*/ 115886 h 141638"/>
                <a:gd name="connsiteX2" fmla="*/ 0 w 207379"/>
                <a:gd name="connsiteY2" fmla="*/ 115886 h 141638"/>
                <a:gd name="connsiteX3" fmla="*/ 0 w 207379"/>
                <a:gd name="connsiteY3" fmla="*/ 141639 h 141638"/>
                <a:gd name="connsiteX4" fmla="*/ 207379 w 207379"/>
                <a:gd name="connsiteY4" fmla="*/ 141639 h 141638"/>
                <a:gd name="connsiteX5" fmla="*/ 207379 w 207379"/>
                <a:gd name="connsiteY5" fmla="*/ 0 h 14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379" h="141638">
                  <a:moveTo>
                    <a:pt x="181627" y="0"/>
                  </a:moveTo>
                  <a:lnTo>
                    <a:pt x="181627" y="115886"/>
                  </a:lnTo>
                  <a:lnTo>
                    <a:pt x="0" y="115886"/>
                  </a:lnTo>
                  <a:lnTo>
                    <a:pt x="0" y="141639"/>
                  </a:lnTo>
                  <a:lnTo>
                    <a:pt x="207379" y="141639"/>
                  </a:lnTo>
                  <a:lnTo>
                    <a:pt x="207379" y="0"/>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nvGrpSpPr>
            <p:cNvPr id="57" name="Group 56">
              <a:extLst>
                <a:ext uri="{FF2B5EF4-FFF2-40B4-BE49-F238E27FC236}">
                  <a16:creationId xmlns:a16="http://schemas.microsoft.com/office/drawing/2014/main" id="{5B604F89-83B8-4F8C-99EB-19751C472D7C}"/>
                </a:ext>
              </a:extLst>
            </p:cNvPr>
            <p:cNvGrpSpPr/>
            <p:nvPr/>
          </p:nvGrpSpPr>
          <p:grpSpPr>
            <a:xfrm>
              <a:off x="4184094" y="3423433"/>
              <a:ext cx="110566" cy="63139"/>
              <a:chOff x="9301891" y="2104954"/>
              <a:chExt cx="110566" cy="63139"/>
            </a:xfrm>
          </p:grpSpPr>
          <p:sp>
            <p:nvSpPr>
              <p:cNvPr id="58" name="Freeform: Shape 57">
                <a:extLst>
                  <a:ext uri="{FF2B5EF4-FFF2-40B4-BE49-F238E27FC236}">
                    <a16:creationId xmlns:a16="http://schemas.microsoft.com/office/drawing/2014/main" id="{C4202DD9-5E01-49C6-A32B-E9BED727F66B}"/>
                  </a:ext>
                </a:extLst>
              </p:cNvPr>
              <p:cNvSpPr/>
              <p:nvPr/>
            </p:nvSpPr>
            <p:spPr>
              <a:xfrm>
                <a:off x="9323140" y="2124988"/>
                <a:ext cx="89317" cy="21856"/>
              </a:xfrm>
              <a:custGeom>
                <a:avLst/>
                <a:gdLst>
                  <a:gd name="connsiteX0" fmla="*/ 0 w 105241"/>
                  <a:gd name="connsiteY0" fmla="*/ 0 h 25752"/>
                  <a:gd name="connsiteX1" fmla="*/ 105242 w 105241"/>
                  <a:gd name="connsiteY1" fmla="*/ 0 h 25752"/>
                  <a:gd name="connsiteX2" fmla="*/ 105242 w 105241"/>
                  <a:gd name="connsiteY2" fmla="*/ 25752 h 25752"/>
                  <a:gd name="connsiteX3" fmla="*/ 0 w 105241"/>
                  <a:gd name="connsiteY3" fmla="*/ 25752 h 25752"/>
                </a:gdLst>
                <a:ahLst/>
                <a:cxnLst>
                  <a:cxn ang="0">
                    <a:pos x="connsiteX0" y="connsiteY0"/>
                  </a:cxn>
                  <a:cxn ang="0">
                    <a:pos x="connsiteX1" y="connsiteY1"/>
                  </a:cxn>
                  <a:cxn ang="0">
                    <a:pos x="connsiteX2" y="connsiteY2"/>
                  </a:cxn>
                  <a:cxn ang="0">
                    <a:pos x="connsiteX3" y="connsiteY3"/>
                  </a:cxn>
                </a:cxnLst>
                <a:rect l="l" t="t" r="r" b="b"/>
                <a:pathLst>
                  <a:path w="105241" h="25752">
                    <a:moveTo>
                      <a:pt x="0" y="0"/>
                    </a:moveTo>
                    <a:lnTo>
                      <a:pt x="105242" y="0"/>
                    </a:lnTo>
                    <a:lnTo>
                      <a:pt x="105242" y="25752"/>
                    </a:lnTo>
                    <a:lnTo>
                      <a:pt x="0" y="25752"/>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59" name="Freeform: Shape 58">
                <a:extLst>
                  <a:ext uri="{FF2B5EF4-FFF2-40B4-BE49-F238E27FC236}">
                    <a16:creationId xmlns:a16="http://schemas.microsoft.com/office/drawing/2014/main" id="{890FBC02-E60D-4E5A-A0D7-939A261F76E2}"/>
                  </a:ext>
                </a:extLst>
              </p:cNvPr>
              <p:cNvSpPr/>
              <p:nvPr/>
            </p:nvSpPr>
            <p:spPr>
              <a:xfrm>
                <a:off x="9301891" y="2104954"/>
                <a:ext cx="63139" cy="63139"/>
              </a:xfrm>
              <a:custGeom>
                <a:avLst/>
                <a:gdLst>
                  <a:gd name="connsiteX0" fmla="*/ 74396 w 74396"/>
                  <a:gd name="connsiteY0" fmla="*/ 37198 h 74396"/>
                  <a:gd name="connsiteX1" fmla="*/ 37198 w 74396"/>
                  <a:gd name="connsiteY1" fmla="*/ 74396 h 74396"/>
                  <a:gd name="connsiteX2" fmla="*/ 0 w 74396"/>
                  <a:gd name="connsiteY2" fmla="*/ 37198 h 74396"/>
                  <a:gd name="connsiteX3" fmla="*/ 37198 w 74396"/>
                  <a:gd name="connsiteY3" fmla="*/ 0 h 74396"/>
                  <a:gd name="connsiteX4" fmla="*/ 74396 w 74396"/>
                  <a:gd name="connsiteY4" fmla="*/ 37198 h 7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6" h="74396">
                    <a:moveTo>
                      <a:pt x="74396" y="37198"/>
                    </a:moveTo>
                    <a:cubicBezTo>
                      <a:pt x="74396" y="57742"/>
                      <a:pt x="57742" y="74396"/>
                      <a:pt x="37198" y="74396"/>
                    </a:cubicBezTo>
                    <a:cubicBezTo>
                      <a:pt x="16654" y="74396"/>
                      <a:pt x="0" y="57742"/>
                      <a:pt x="0" y="37198"/>
                    </a:cubicBezTo>
                    <a:cubicBezTo>
                      <a:pt x="0" y="16654"/>
                      <a:pt x="16654" y="0"/>
                      <a:pt x="37198" y="0"/>
                    </a:cubicBezTo>
                    <a:cubicBezTo>
                      <a:pt x="57742" y="0"/>
                      <a:pt x="74396" y="16654"/>
                      <a:pt x="74396" y="37198"/>
                    </a:cubicBez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sp>
          <p:nvSpPr>
            <p:cNvPr id="60" name="Freeform: Shape 59">
              <a:extLst>
                <a:ext uri="{FF2B5EF4-FFF2-40B4-BE49-F238E27FC236}">
                  <a16:creationId xmlns:a16="http://schemas.microsoft.com/office/drawing/2014/main" id="{936CE0CD-DD1A-4D9D-AC2B-D7D91960E792}"/>
                </a:ext>
              </a:extLst>
            </p:cNvPr>
            <p:cNvSpPr/>
            <p:nvPr/>
          </p:nvSpPr>
          <p:spPr>
            <a:xfrm>
              <a:off x="4582977" y="3346257"/>
              <a:ext cx="69732" cy="240488"/>
            </a:xfrm>
            <a:custGeom>
              <a:avLst/>
              <a:gdLst>
                <a:gd name="connsiteX0" fmla="*/ 56412 w 82164"/>
                <a:gd name="connsiteY0" fmla="*/ 0 h 283363"/>
                <a:gd name="connsiteX1" fmla="*/ 56412 w 82164"/>
                <a:gd name="connsiteY1" fmla="*/ 257611 h 283363"/>
                <a:gd name="connsiteX2" fmla="*/ 0 w 82164"/>
                <a:gd name="connsiteY2" fmla="*/ 257611 h 283363"/>
                <a:gd name="connsiteX3" fmla="*/ 0 w 82164"/>
                <a:gd name="connsiteY3" fmla="*/ 283363 h 283363"/>
                <a:gd name="connsiteX4" fmla="*/ 82165 w 82164"/>
                <a:gd name="connsiteY4" fmla="*/ 283363 h 283363"/>
                <a:gd name="connsiteX5" fmla="*/ 82165 w 82164"/>
                <a:gd name="connsiteY5" fmla="*/ 0 h 28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64" h="283363">
                  <a:moveTo>
                    <a:pt x="56412" y="0"/>
                  </a:moveTo>
                  <a:lnTo>
                    <a:pt x="56412" y="257611"/>
                  </a:lnTo>
                  <a:lnTo>
                    <a:pt x="0" y="257611"/>
                  </a:lnTo>
                  <a:lnTo>
                    <a:pt x="0" y="283363"/>
                  </a:lnTo>
                  <a:lnTo>
                    <a:pt x="82165" y="283363"/>
                  </a:lnTo>
                  <a:lnTo>
                    <a:pt x="82165" y="0"/>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nvGrpSpPr>
            <p:cNvPr id="61" name="Group 60">
              <a:extLst>
                <a:ext uri="{FF2B5EF4-FFF2-40B4-BE49-F238E27FC236}">
                  <a16:creationId xmlns:a16="http://schemas.microsoft.com/office/drawing/2014/main" id="{0D25DEE9-5B06-46D4-B928-F0FEA0F00A5B}"/>
                </a:ext>
              </a:extLst>
            </p:cNvPr>
            <p:cNvGrpSpPr/>
            <p:nvPr/>
          </p:nvGrpSpPr>
          <p:grpSpPr>
            <a:xfrm>
              <a:off x="4258162" y="3546069"/>
              <a:ext cx="240184" cy="63139"/>
              <a:chOff x="9375959" y="2227590"/>
              <a:chExt cx="240184" cy="63139"/>
            </a:xfrm>
          </p:grpSpPr>
          <p:sp>
            <p:nvSpPr>
              <p:cNvPr id="62" name="Freeform: Shape 61">
                <a:extLst>
                  <a:ext uri="{FF2B5EF4-FFF2-40B4-BE49-F238E27FC236}">
                    <a16:creationId xmlns:a16="http://schemas.microsoft.com/office/drawing/2014/main" id="{DA357134-DD69-4281-839C-0453F1DF89E4}"/>
                  </a:ext>
                </a:extLst>
              </p:cNvPr>
              <p:cNvSpPr/>
              <p:nvPr/>
            </p:nvSpPr>
            <p:spPr>
              <a:xfrm>
                <a:off x="9398422" y="2246410"/>
                <a:ext cx="217721" cy="21856"/>
              </a:xfrm>
              <a:custGeom>
                <a:avLst/>
                <a:gdLst>
                  <a:gd name="connsiteX0" fmla="*/ 0 w 256537"/>
                  <a:gd name="connsiteY0" fmla="*/ 0 h 25752"/>
                  <a:gd name="connsiteX1" fmla="*/ 256538 w 256537"/>
                  <a:gd name="connsiteY1" fmla="*/ 0 h 25752"/>
                  <a:gd name="connsiteX2" fmla="*/ 256538 w 256537"/>
                  <a:gd name="connsiteY2" fmla="*/ 25752 h 25752"/>
                  <a:gd name="connsiteX3" fmla="*/ 0 w 256537"/>
                  <a:gd name="connsiteY3" fmla="*/ 25752 h 25752"/>
                </a:gdLst>
                <a:ahLst/>
                <a:cxnLst>
                  <a:cxn ang="0">
                    <a:pos x="connsiteX0" y="connsiteY0"/>
                  </a:cxn>
                  <a:cxn ang="0">
                    <a:pos x="connsiteX1" y="connsiteY1"/>
                  </a:cxn>
                  <a:cxn ang="0">
                    <a:pos x="connsiteX2" y="connsiteY2"/>
                  </a:cxn>
                  <a:cxn ang="0">
                    <a:pos x="connsiteX3" y="connsiteY3"/>
                  </a:cxn>
                </a:cxnLst>
                <a:rect l="l" t="t" r="r" b="b"/>
                <a:pathLst>
                  <a:path w="256537" h="25752">
                    <a:moveTo>
                      <a:pt x="0" y="0"/>
                    </a:moveTo>
                    <a:lnTo>
                      <a:pt x="256538" y="0"/>
                    </a:lnTo>
                    <a:lnTo>
                      <a:pt x="256538" y="25752"/>
                    </a:lnTo>
                    <a:lnTo>
                      <a:pt x="0" y="25752"/>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63" name="Freeform: Shape 62">
                <a:extLst>
                  <a:ext uri="{FF2B5EF4-FFF2-40B4-BE49-F238E27FC236}">
                    <a16:creationId xmlns:a16="http://schemas.microsoft.com/office/drawing/2014/main" id="{45222C69-6194-46E9-9C58-4F296E9519D3}"/>
                  </a:ext>
                </a:extLst>
              </p:cNvPr>
              <p:cNvSpPr/>
              <p:nvPr/>
            </p:nvSpPr>
            <p:spPr>
              <a:xfrm>
                <a:off x="9375959" y="2227590"/>
                <a:ext cx="63139" cy="63139"/>
              </a:xfrm>
              <a:custGeom>
                <a:avLst/>
                <a:gdLst>
                  <a:gd name="connsiteX0" fmla="*/ 74396 w 74396"/>
                  <a:gd name="connsiteY0" fmla="*/ 37198 h 74396"/>
                  <a:gd name="connsiteX1" fmla="*/ 37198 w 74396"/>
                  <a:gd name="connsiteY1" fmla="*/ 74396 h 74396"/>
                  <a:gd name="connsiteX2" fmla="*/ 0 w 74396"/>
                  <a:gd name="connsiteY2" fmla="*/ 37198 h 74396"/>
                  <a:gd name="connsiteX3" fmla="*/ 37198 w 74396"/>
                  <a:gd name="connsiteY3" fmla="*/ 0 h 74396"/>
                  <a:gd name="connsiteX4" fmla="*/ 74396 w 74396"/>
                  <a:gd name="connsiteY4" fmla="*/ 37198 h 7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6" h="74396">
                    <a:moveTo>
                      <a:pt x="74396" y="37198"/>
                    </a:moveTo>
                    <a:cubicBezTo>
                      <a:pt x="74396" y="57742"/>
                      <a:pt x="57742" y="74396"/>
                      <a:pt x="37198" y="74396"/>
                    </a:cubicBezTo>
                    <a:cubicBezTo>
                      <a:pt x="16654" y="74396"/>
                      <a:pt x="0" y="57742"/>
                      <a:pt x="0" y="37198"/>
                    </a:cubicBezTo>
                    <a:cubicBezTo>
                      <a:pt x="0" y="16654"/>
                      <a:pt x="16654" y="0"/>
                      <a:pt x="37198" y="0"/>
                    </a:cubicBezTo>
                    <a:cubicBezTo>
                      <a:pt x="57742" y="0"/>
                      <a:pt x="74396" y="16654"/>
                      <a:pt x="74396" y="37198"/>
                    </a:cubicBez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nvGrpSpPr>
            <p:cNvPr id="64" name="Group 63">
              <a:extLst>
                <a:ext uri="{FF2B5EF4-FFF2-40B4-BE49-F238E27FC236}">
                  <a16:creationId xmlns:a16="http://schemas.microsoft.com/office/drawing/2014/main" id="{DE532B9C-6F8A-46B5-9CB1-612B91375E2F}"/>
                </a:ext>
              </a:extLst>
            </p:cNvPr>
            <p:cNvGrpSpPr/>
            <p:nvPr/>
          </p:nvGrpSpPr>
          <p:grpSpPr>
            <a:xfrm>
              <a:off x="4831795" y="3285011"/>
              <a:ext cx="233141" cy="186383"/>
              <a:chOff x="9949592" y="1966532"/>
              <a:chExt cx="233141" cy="186383"/>
            </a:xfrm>
          </p:grpSpPr>
          <p:sp>
            <p:nvSpPr>
              <p:cNvPr id="65" name="Freeform: Shape 64">
                <a:extLst>
                  <a:ext uri="{FF2B5EF4-FFF2-40B4-BE49-F238E27FC236}">
                    <a16:creationId xmlns:a16="http://schemas.microsoft.com/office/drawing/2014/main" id="{F7C2F991-9C28-4F74-9AA5-A362C2AF3A6C}"/>
                  </a:ext>
                </a:extLst>
              </p:cNvPr>
              <p:cNvSpPr/>
              <p:nvPr/>
            </p:nvSpPr>
            <p:spPr>
              <a:xfrm>
                <a:off x="9949592" y="1966532"/>
                <a:ext cx="69258" cy="186382"/>
              </a:xfrm>
              <a:custGeom>
                <a:avLst/>
                <a:gdLst>
                  <a:gd name="connsiteX0" fmla="*/ 81607 w 81606"/>
                  <a:gd name="connsiteY0" fmla="*/ 193859 h 219611"/>
                  <a:gd name="connsiteX1" fmla="*/ 25752 w 81606"/>
                  <a:gd name="connsiteY1" fmla="*/ 193859 h 219611"/>
                  <a:gd name="connsiteX2" fmla="*/ 25752 w 81606"/>
                  <a:gd name="connsiteY2" fmla="*/ 0 h 219611"/>
                  <a:gd name="connsiteX3" fmla="*/ 0 w 81606"/>
                  <a:gd name="connsiteY3" fmla="*/ 0 h 219611"/>
                  <a:gd name="connsiteX4" fmla="*/ 0 w 81606"/>
                  <a:gd name="connsiteY4" fmla="*/ 219612 h 219611"/>
                  <a:gd name="connsiteX5" fmla="*/ 81607 w 81606"/>
                  <a:gd name="connsiteY5" fmla="*/ 219612 h 21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06" h="219611">
                    <a:moveTo>
                      <a:pt x="81607" y="193859"/>
                    </a:moveTo>
                    <a:lnTo>
                      <a:pt x="25752" y="193859"/>
                    </a:lnTo>
                    <a:lnTo>
                      <a:pt x="25752" y="0"/>
                    </a:lnTo>
                    <a:lnTo>
                      <a:pt x="0" y="0"/>
                    </a:lnTo>
                    <a:lnTo>
                      <a:pt x="0" y="219612"/>
                    </a:lnTo>
                    <a:lnTo>
                      <a:pt x="81607" y="219612"/>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66" name="Freeform: Shape 65">
                <a:extLst>
                  <a:ext uri="{FF2B5EF4-FFF2-40B4-BE49-F238E27FC236}">
                    <a16:creationId xmlns:a16="http://schemas.microsoft.com/office/drawing/2014/main" id="{4142B75C-BD2B-42CD-94BA-35A8F7070E18}"/>
                  </a:ext>
                </a:extLst>
              </p:cNvPr>
              <p:cNvSpPr/>
              <p:nvPr/>
            </p:nvSpPr>
            <p:spPr>
              <a:xfrm>
                <a:off x="10031867" y="2131059"/>
                <a:ext cx="150866" cy="21856"/>
              </a:xfrm>
              <a:custGeom>
                <a:avLst/>
                <a:gdLst>
                  <a:gd name="connsiteX0" fmla="*/ 0 w 177763"/>
                  <a:gd name="connsiteY0" fmla="*/ 0 h 25752"/>
                  <a:gd name="connsiteX1" fmla="*/ 177764 w 177763"/>
                  <a:gd name="connsiteY1" fmla="*/ 0 h 25752"/>
                  <a:gd name="connsiteX2" fmla="*/ 177764 w 177763"/>
                  <a:gd name="connsiteY2" fmla="*/ 25752 h 25752"/>
                  <a:gd name="connsiteX3" fmla="*/ 0 w 177763"/>
                  <a:gd name="connsiteY3" fmla="*/ 25752 h 25752"/>
                </a:gdLst>
                <a:ahLst/>
                <a:cxnLst>
                  <a:cxn ang="0">
                    <a:pos x="connsiteX0" y="connsiteY0"/>
                  </a:cxn>
                  <a:cxn ang="0">
                    <a:pos x="connsiteX1" y="connsiteY1"/>
                  </a:cxn>
                  <a:cxn ang="0">
                    <a:pos x="connsiteX2" y="connsiteY2"/>
                  </a:cxn>
                  <a:cxn ang="0">
                    <a:pos x="connsiteX3" y="connsiteY3"/>
                  </a:cxn>
                </a:cxnLst>
                <a:rect l="l" t="t" r="r" b="b"/>
                <a:pathLst>
                  <a:path w="177763" h="25752">
                    <a:moveTo>
                      <a:pt x="0" y="0"/>
                    </a:moveTo>
                    <a:lnTo>
                      <a:pt x="177764" y="0"/>
                    </a:lnTo>
                    <a:lnTo>
                      <a:pt x="177764" y="25752"/>
                    </a:lnTo>
                    <a:lnTo>
                      <a:pt x="0" y="25752"/>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nvGrpSpPr>
            <p:cNvPr id="67" name="Group 66">
              <a:extLst>
                <a:ext uri="{FF2B5EF4-FFF2-40B4-BE49-F238E27FC236}">
                  <a16:creationId xmlns:a16="http://schemas.microsoft.com/office/drawing/2014/main" id="{FC930310-8C95-41E9-ABE4-3A5A490F7856}"/>
                </a:ext>
              </a:extLst>
            </p:cNvPr>
            <p:cNvGrpSpPr/>
            <p:nvPr/>
          </p:nvGrpSpPr>
          <p:grpSpPr>
            <a:xfrm>
              <a:off x="4916803" y="3290476"/>
              <a:ext cx="300518" cy="141455"/>
              <a:chOff x="10034600" y="1971997"/>
              <a:chExt cx="300518" cy="141455"/>
            </a:xfrm>
          </p:grpSpPr>
          <p:sp>
            <p:nvSpPr>
              <p:cNvPr id="68" name="Freeform: Shape 67">
                <a:extLst>
                  <a:ext uri="{FF2B5EF4-FFF2-40B4-BE49-F238E27FC236}">
                    <a16:creationId xmlns:a16="http://schemas.microsoft.com/office/drawing/2014/main" id="{B5185D1D-8F95-475F-A68C-243BA5B60AD3}"/>
                  </a:ext>
                </a:extLst>
              </p:cNvPr>
              <p:cNvSpPr/>
              <p:nvPr/>
            </p:nvSpPr>
            <p:spPr>
              <a:xfrm>
                <a:off x="10034600" y="1971997"/>
                <a:ext cx="279270" cy="120207"/>
              </a:xfrm>
              <a:custGeom>
                <a:avLst/>
                <a:gdLst>
                  <a:gd name="connsiteX0" fmla="*/ 0 w 329059"/>
                  <a:gd name="connsiteY0" fmla="*/ 141639 h 141638"/>
                  <a:gd name="connsiteX1" fmla="*/ 329060 w 329059"/>
                  <a:gd name="connsiteY1" fmla="*/ 141639 h 141638"/>
                  <a:gd name="connsiteX2" fmla="*/ 329060 w 329059"/>
                  <a:gd name="connsiteY2" fmla="*/ 115886 h 141638"/>
                  <a:gd name="connsiteX3" fmla="*/ 25752 w 329059"/>
                  <a:gd name="connsiteY3" fmla="*/ 115886 h 141638"/>
                  <a:gd name="connsiteX4" fmla="*/ 25752 w 329059"/>
                  <a:gd name="connsiteY4" fmla="*/ 0 h 141638"/>
                  <a:gd name="connsiteX5" fmla="*/ 0 w 329059"/>
                  <a:gd name="connsiteY5" fmla="*/ 0 h 14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059" h="141638">
                    <a:moveTo>
                      <a:pt x="0" y="141639"/>
                    </a:moveTo>
                    <a:lnTo>
                      <a:pt x="329060" y="141639"/>
                    </a:lnTo>
                    <a:lnTo>
                      <a:pt x="329060" y="115886"/>
                    </a:lnTo>
                    <a:lnTo>
                      <a:pt x="25752" y="115886"/>
                    </a:lnTo>
                    <a:lnTo>
                      <a:pt x="25752" y="0"/>
                    </a:lnTo>
                    <a:lnTo>
                      <a:pt x="0" y="0"/>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69" name="Freeform: Shape 68">
                <a:extLst>
                  <a:ext uri="{FF2B5EF4-FFF2-40B4-BE49-F238E27FC236}">
                    <a16:creationId xmlns:a16="http://schemas.microsoft.com/office/drawing/2014/main" id="{687F3D09-EA8B-46CA-B150-526E52C15E25}"/>
                  </a:ext>
                </a:extLst>
              </p:cNvPr>
              <p:cNvSpPr/>
              <p:nvPr/>
            </p:nvSpPr>
            <p:spPr>
              <a:xfrm>
                <a:off x="10271979" y="2050313"/>
                <a:ext cx="63139" cy="63139"/>
              </a:xfrm>
              <a:custGeom>
                <a:avLst/>
                <a:gdLst>
                  <a:gd name="connsiteX0" fmla="*/ 74396 w 74396"/>
                  <a:gd name="connsiteY0" fmla="*/ 37198 h 74396"/>
                  <a:gd name="connsiteX1" fmla="*/ 37198 w 74396"/>
                  <a:gd name="connsiteY1" fmla="*/ 74396 h 74396"/>
                  <a:gd name="connsiteX2" fmla="*/ 0 w 74396"/>
                  <a:gd name="connsiteY2" fmla="*/ 37198 h 74396"/>
                  <a:gd name="connsiteX3" fmla="*/ 37198 w 74396"/>
                  <a:gd name="connsiteY3" fmla="*/ 0 h 74396"/>
                  <a:gd name="connsiteX4" fmla="*/ 74396 w 74396"/>
                  <a:gd name="connsiteY4" fmla="*/ 37198 h 7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6" h="74396">
                    <a:moveTo>
                      <a:pt x="74396" y="37198"/>
                    </a:moveTo>
                    <a:cubicBezTo>
                      <a:pt x="74396" y="57742"/>
                      <a:pt x="57742" y="74396"/>
                      <a:pt x="37198" y="74396"/>
                    </a:cubicBezTo>
                    <a:cubicBezTo>
                      <a:pt x="16654" y="74396"/>
                      <a:pt x="0" y="57742"/>
                      <a:pt x="0" y="37198"/>
                    </a:cubicBezTo>
                    <a:cubicBezTo>
                      <a:pt x="0" y="16654"/>
                      <a:pt x="16654" y="0"/>
                      <a:pt x="37198" y="0"/>
                    </a:cubicBezTo>
                    <a:cubicBezTo>
                      <a:pt x="57742" y="0"/>
                      <a:pt x="74396" y="16654"/>
                      <a:pt x="74396" y="37198"/>
                    </a:cubicBez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nvGrpSpPr>
            <p:cNvPr id="70" name="Graphic 1">
              <a:extLst>
                <a:ext uri="{FF2B5EF4-FFF2-40B4-BE49-F238E27FC236}">
                  <a16:creationId xmlns:a16="http://schemas.microsoft.com/office/drawing/2014/main" id="{30431931-EF83-407A-AD96-F005D9919712}"/>
                </a:ext>
              </a:extLst>
            </p:cNvPr>
            <p:cNvGrpSpPr/>
            <p:nvPr/>
          </p:nvGrpSpPr>
          <p:grpSpPr>
            <a:xfrm>
              <a:off x="4748706" y="3291617"/>
              <a:ext cx="372072" cy="240488"/>
              <a:chOff x="9983388" y="1916516"/>
              <a:chExt cx="438407" cy="283363"/>
            </a:xfrm>
            <a:solidFill>
              <a:srgbClr val="0078D4"/>
            </a:solidFill>
          </p:grpSpPr>
          <p:sp>
            <p:nvSpPr>
              <p:cNvPr id="71" name="Freeform: Shape 70">
                <a:extLst>
                  <a:ext uri="{FF2B5EF4-FFF2-40B4-BE49-F238E27FC236}">
                    <a16:creationId xmlns:a16="http://schemas.microsoft.com/office/drawing/2014/main" id="{65D7B444-3D65-4695-9571-A8FC915F5E23}"/>
                  </a:ext>
                </a:extLst>
              </p:cNvPr>
              <p:cNvSpPr/>
              <p:nvPr/>
            </p:nvSpPr>
            <p:spPr>
              <a:xfrm>
                <a:off x="9983388" y="1916516"/>
                <a:ext cx="79775" cy="283363"/>
              </a:xfrm>
              <a:custGeom>
                <a:avLst/>
                <a:gdLst>
                  <a:gd name="connsiteX0" fmla="*/ 79775 w 79775"/>
                  <a:gd name="connsiteY0" fmla="*/ 257611 h 283363"/>
                  <a:gd name="connsiteX1" fmla="*/ 25752 w 79775"/>
                  <a:gd name="connsiteY1" fmla="*/ 257611 h 283363"/>
                  <a:gd name="connsiteX2" fmla="*/ 25752 w 79775"/>
                  <a:gd name="connsiteY2" fmla="*/ 0 h 283363"/>
                  <a:gd name="connsiteX3" fmla="*/ 0 w 79775"/>
                  <a:gd name="connsiteY3" fmla="*/ 0 h 283363"/>
                  <a:gd name="connsiteX4" fmla="*/ 0 w 79775"/>
                  <a:gd name="connsiteY4" fmla="*/ 283363 h 283363"/>
                  <a:gd name="connsiteX5" fmla="*/ 79775 w 79775"/>
                  <a:gd name="connsiteY5" fmla="*/ 283363 h 28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75" h="283363">
                    <a:moveTo>
                      <a:pt x="79775" y="257611"/>
                    </a:moveTo>
                    <a:lnTo>
                      <a:pt x="25752" y="257611"/>
                    </a:lnTo>
                    <a:lnTo>
                      <a:pt x="25752" y="0"/>
                    </a:lnTo>
                    <a:lnTo>
                      <a:pt x="0" y="0"/>
                    </a:lnTo>
                    <a:lnTo>
                      <a:pt x="0" y="283363"/>
                    </a:lnTo>
                    <a:lnTo>
                      <a:pt x="79775" y="283363"/>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72" name="Freeform: Shape 71">
                <a:extLst>
                  <a:ext uri="{FF2B5EF4-FFF2-40B4-BE49-F238E27FC236}">
                    <a16:creationId xmlns:a16="http://schemas.microsoft.com/office/drawing/2014/main" id="{C52E7928-3452-49BB-8B57-723D2015F019}"/>
                  </a:ext>
                </a:extLst>
              </p:cNvPr>
              <p:cNvSpPr/>
              <p:nvPr/>
            </p:nvSpPr>
            <p:spPr>
              <a:xfrm>
                <a:off x="10092750" y="2174127"/>
                <a:ext cx="329045" cy="25752"/>
              </a:xfrm>
              <a:custGeom>
                <a:avLst/>
                <a:gdLst>
                  <a:gd name="connsiteX0" fmla="*/ 0 w 329045"/>
                  <a:gd name="connsiteY0" fmla="*/ 0 h 25752"/>
                  <a:gd name="connsiteX1" fmla="*/ 329045 w 329045"/>
                  <a:gd name="connsiteY1" fmla="*/ 0 h 25752"/>
                  <a:gd name="connsiteX2" fmla="*/ 329045 w 329045"/>
                  <a:gd name="connsiteY2" fmla="*/ 25752 h 25752"/>
                  <a:gd name="connsiteX3" fmla="*/ 0 w 329045"/>
                  <a:gd name="connsiteY3" fmla="*/ 25752 h 25752"/>
                </a:gdLst>
                <a:ahLst/>
                <a:cxnLst>
                  <a:cxn ang="0">
                    <a:pos x="connsiteX0" y="connsiteY0"/>
                  </a:cxn>
                  <a:cxn ang="0">
                    <a:pos x="connsiteX1" y="connsiteY1"/>
                  </a:cxn>
                  <a:cxn ang="0">
                    <a:pos x="connsiteX2" y="connsiteY2"/>
                  </a:cxn>
                  <a:cxn ang="0">
                    <a:pos x="connsiteX3" y="connsiteY3"/>
                  </a:cxn>
                </a:cxnLst>
                <a:rect l="l" t="t" r="r" b="b"/>
                <a:pathLst>
                  <a:path w="329045" h="25752">
                    <a:moveTo>
                      <a:pt x="0" y="0"/>
                    </a:moveTo>
                    <a:lnTo>
                      <a:pt x="329045" y="0"/>
                    </a:lnTo>
                    <a:lnTo>
                      <a:pt x="329045" y="25752"/>
                    </a:lnTo>
                    <a:lnTo>
                      <a:pt x="0" y="25752"/>
                    </a:ln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sp>
          <p:nvSpPr>
            <p:cNvPr id="76" name="Freeform: Shape 75">
              <a:extLst>
                <a:ext uri="{FF2B5EF4-FFF2-40B4-BE49-F238E27FC236}">
                  <a16:creationId xmlns:a16="http://schemas.microsoft.com/office/drawing/2014/main" id="{F952B7AD-F6C5-4F2F-B639-C9324B9E2E6D}"/>
                </a:ext>
              </a:extLst>
            </p:cNvPr>
            <p:cNvSpPr/>
            <p:nvPr/>
          </p:nvSpPr>
          <p:spPr>
            <a:xfrm>
              <a:off x="5080115" y="3491429"/>
              <a:ext cx="63139" cy="63139"/>
            </a:xfrm>
            <a:custGeom>
              <a:avLst/>
              <a:gdLst>
                <a:gd name="connsiteX0" fmla="*/ 74396 w 74396"/>
                <a:gd name="connsiteY0" fmla="*/ 37198 h 74396"/>
                <a:gd name="connsiteX1" fmla="*/ 37198 w 74396"/>
                <a:gd name="connsiteY1" fmla="*/ 74396 h 74396"/>
                <a:gd name="connsiteX2" fmla="*/ 0 w 74396"/>
                <a:gd name="connsiteY2" fmla="*/ 37198 h 74396"/>
                <a:gd name="connsiteX3" fmla="*/ 37198 w 74396"/>
                <a:gd name="connsiteY3" fmla="*/ 0 h 74396"/>
                <a:gd name="connsiteX4" fmla="*/ 74396 w 74396"/>
                <a:gd name="connsiteY4" fmla="*/ 37198 h 74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96" h="74396">
                  <a:moveTo>
                    <a:pt x="74396" y="37198"/>
                  </a:moveTo>
                  <a:cubicBezTo>
                    <a:pt x="74396" y="57742"/>
                    <a:pt x="57742" y="74396"/>
                    <a:pt x="37198" y="74396"/>
                  </a:cubicBezTo>
                  <a:cubicBezTo>
                    <a:pt x="16654" y="74396"/>
                    <a:pt x="0" y="57742"/>
                    <a:pt x="0" y="37198"/>
                  </a:cubicBezTo>
                  <a:cubicBezTo>
                    <a:pt x="0" y="16654"/>
                    <a:pt x="16654" y="0"/>
                    <a:pt x="37198" y="0"/>
                  </a:cubicBezTo>
                  <a:cubicBezTo>
                    <a:pt x="57742" y="0"/>
                    <a:pt x="74396" y="16654"/>
                    <a:pt x="74396" y="37198"/>
                  </a:cubicBez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77" name="Saas delivery">
              <a:extLst>
                <a:ext uri="{FF2B5EF4-FFF2-40B4-BE49-F238E27FC236}">
                  <a16:creationId xmlns:a16="http://schemas.microsoft.com/office/drawing/2014/main" id="{734378BB-0F29-4828-923F-D2B25F9FD9AB}"/>
                </a:ext>
              </a:extLst>
            </p:cNvPr>
            <p:cNvSpPr/>
            <p:nvPr/>
          </p:nvSpPr>
          <p:spPr>
            <a:xfrm>
              <a:off x="4093088" y="2678984"/>
              <a:ext cx="1215263" cy="686628"/>
            </a:xfrm>
            <a:custGeom>
              <a:avLst/>
              <a:gdLst>
                <a:gd name="connsiteX0" fmla="*/ 704990 w 1431925"/>
                <a:gd name="connsiteY0" fmla="*/ 0 h 809043"/>
                <a:gd name="connsiteX1" fmla="*/ 1015036 w 1431925"/>
                <a:gd name="connsiteY1" fmla="*/ 210641 h 809043"/>
                <a:gd name="connsiteX2" fmla="*/ 1017912 w 1431925"/>
                <a:gd name="connsiteY2" fmla="*/ 220141 h 809043"/>
                <a:gd name="connsiteX3" fmla="*/ 1044995 w 1431925"/>
                <a:gd name="connsiteY3" fmla="*/ 209983 h 809043"/>
                <a:gd name="connsiteX4" fmla="*/ 1133683 w 1431925"/>
                <a:gd name="connsiteY4" fmla="*/ 196234 h 809043"/>
                <a:gd name="connsiteX5" fmla="*/ 1431926 w 1431925"/>
                <a:gd name="connsiteY5" fmla="*/ 501916 h 809043"/>
                <a:gd name="connsiteX6" fmla="*/ 1164186 w 1431925"/>
                <a:gd name="connsiteY6" fmla="*/ 806025 h 809043"/>
                <a:gd name="connsiteX7" fmla="*/ 1141438 w 1431925"/>
                <a:gd name="connsiteY7" fmla="*/ 807198 h 809043"/>
                <a:gd name="connsiteX8" fmla="*/ 1128976 w 1431925"/>
                <a:gd name="connsiteY8" fmla="*/ 808485 h 809043"/>
                <a:gd name="connsiteX9" fmla="*/ 167836 w 1431925"/>
                <a:gd name="connsiteY9" fmla="*/ 808485 h 809043"/>
                <a:gd name="connsiteX10" fmla="*/ 153858 w 1431925"/>
                <a:gd name="connsiteY10" fmla="*/ 809043 h 809043"/>
                <a:gd name="connsiteX11" fmla="*/ 121181 w 1431925"/>
                <a:gd name="connsiteY11" fmla="*/ 803593 h 809043"/>
                <a:gd name="connsiteX12" fmla="*/ 5610 w 1431925"/>
                <a:gd name="connsiteY12" fmla="*/ 598431 h 809043"/>
                <a:gd name="connsiteX13" fmla="*/ 173101 w 1431925"/>
                <a:gd name="connsiteY13" fmla="*/ 474533 h 809043"/>
                <a:gd name="connsiteX14" fmla="*/ 185562 w 1431925"/>
                <a:gd name="connsiteY14" fmla="*/ 476607 h 809043"/>
                <a:gd name="connsiteX15" fmla="*/ 182129 w 1431925"/>
                <a:gd name="connsiteY15" fmla="*/ 455590 h 809043"/>
                <a:gd name="connsiteX16" fmla="*/ 207438 w 1431925"/>
                <a:gd name="connsiteY16" fmla="*/ 343338 h 809043"/>
                <a:gd name="connsiteX17" fmla="*/ 360579 w 1431925"/>
                <a:gd name="connsiteY17" fmla="*/ 245250 h 809043"/>
                <a:gd name="connsiteX18" fmla="*/ 382755 w 1431925"/>
                <a:gd name="connsiteY18" fmla="*/ 245851 h 809043"/>
                <a:gd name="connsiteX19" fmla="*/ 383642 w 1431925"/>
                <a:gd name="connsiteY19" fmla="*/ 242317 h 809043"/>
                <a:gd name="connsiteX20" fmla="*/ 704990 w 1431925"/>
                <a:gd name="connsiteY20" fmla="*/ 0 h 809043"/>
                <a:gd name="connsiteX21" fmla="*/ 704990 w 1431925"/>
                <a:gd name="connsiteY21" fmla="*/ 0 h 80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1925" h="809043">
                  <a:moveTo>
                    <a:pt x="704990" y="0"/>
                  </a:moveTo>
                  <a:cubicBezTo>
                    <a:pt x="844368" y="0"/>
                    <a:pt x="963960" y="86857"/>
                    <a:pt x="1015036" y="210641"/>
                  </a:cubicBezTo>
                  <a:lnTo>
                    <a:pt x="1017912" y="220141"/>
                  </a:lnTo>
                  <a:lnTo>
                    <a:pt x="1044995" y="209983"/>
                  </a:lnTo>
                  <a:cubicBezTo>
                    <a:pt x="1073008" y="201056"/>
                    <a:pt x="1102795" y="196234"/>
                    <a:pt x="1133683" y="196234"/>
                  </a:cubicBezTo>
                  <a:cubicBezTo>
                    <a:pt x="1298399" y="196234"/>
                    <a:pt x="1431926" y="333094"/>
                    <a:pt x="1431926" y="501916"/>
                  </a:cubicBezTo>
                  <a:cubicBezTo>
                    <a:pt x="1431926" y="660194"/>
                    <a:pt x="1314566" y="790373"/>
                    <a:pt x="1164186" y="806025"/>
                  </a:cubicBezTo>
                  <a:lnTo>
                    <a:pt x="1141438" y="807198"/>
                  </a:lnTo>
                  <a:lnTo>
                    <a:pt x="1128976" y="808485"/>
                  </a:lnTo>
                  <a:lnTo>
                    <a:pt x="167836" y="808485"/>
                  </a:lnTo>
                  <a:lnTo>
                    <a:pt x="153858" y="809043"/>
                  </a:lnTo>
                  <a:cubicBezTo>
                    <a:pt x="143013" y="808371"/>
                    <a:pt x="132083" y="806583"/>
                    <a:pt x="121181" y="803593"/>
                  </a:cubicBezTo>
                  <a:cubicBezTo>
                    <a:pt x="33995" y="779643"/>
                    <a:pt x="-17754" y="687792"/>
                    <a:pt x="5610" y="598431"/>
                  </a:cubicBezTo>
                  <a:cubicBezTo>
                    <a:pt x="26054" y="520243"/>
                    <a:pt x="97217" y="469854"/>
                    <a:pt x="173101" y="474533"/>
                  </a:cubicBezTo>
                  <a:lnTo>
                    <a:pt x="185562" y="476607"/>
                  </a:lnTo>
                  <a:lnTo>
                    <a:pt x="182129" y="455590"/>
                  </a:lnTo>
                  <a:cubicBezTo>
                    <a:pt x="179525" y="417720"/>
                    <a:pt x="187537" y="378676"/>
                    <a:pt x="207438" y="343338"/>
                  </a:cubicBezTo>
                  <a:cubicBezTo>
                    <a:pt x="240630" y="284422"/>
                    <a:pt x="299002" y="249713"/>
                    <a:pt x="360579" y="245250"/>
                  </a:cubicBezTo>
                  <a:lnTo>
                    <a:pt x="382755" y="245851"/>
                  </a:lnTo>
                  <a:lnTo>
                    <a:pt x="383642" y="242317"/>
                  </a:lnTo>
                  <a:cubicBezTo>
                    <a:pt x="426234" y="101937"/>
                    <a:pt x="553995" y="0"/>
                    <a:pt x="704990" y="0"/>
                  </a:cubicBezTo>
                  <a:lnTo>
                    <a:pt x="704990" y="0"/>
                  </a:lnTo>
                  <a:close/>
                </a:path>
              </a:pathLst>
            </a:custGeom>
            <a:solidFill>
              <a:srgbClr val="50E6FF"/>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78" name="Freeform: Shape 77">
              <a:extLst>
                <a:ext uri="{FF2B5EF4-FFF2-40B4-BE49-F238E27FC236}">
                  <a16:creationId xmlns:a16="http://schemas.microsoft.com/office/drawing/2014/main" id="{1836E267-6C7A-4050-A504-27099CF8495A}"/>
                </a:ext>
              </a:extLst>
            </p:cNvPr>
            <p:cNvSpPr/>
            <p:nvPr/>
          </p:nvSpPr>
          <p:spPr>
            <a:xfrm>
              <a:off x="4900095" y="3028727"/>
              <a:ext cx="184561" cy="184730"/>
            </a:xfrm>
            <a:custGeom>
              <a:avLst/>
              <a:gdLst>
                <a:gd name="connsiteX0" fmla="*/ 0 w 217465"/>
                <a:gd name="connsiteY0" fmla="*/ 94226 h 217665"/>
                <a:gd name="connsiteX1" fmla="*/ 14636 w 217465"/>
                <a:gd name="connsiteY1" fmla="*/ 94226 h 217665"/>
                <a:gd name="connsiteX2" fmla="*/ 19901 w 217465"/>
                <a:gd name="connsiteY2" fmla="*/ 76671 h 217665"/>
                <a:gd name="connsiteX3" fmla="*/ 29258 w 217465"/>
                <a:gd name="connsiteY3" fmla="*/ 57943 h 217665"/>
                <a:gd name="connsiteX4" fmla="*/ 27970 w 217465"/>
                <a:gd name="connsiteY4" fmla="*/ 48543 h 217665"/>
                <a:gd name="connsiteX5" fmla="*/ 22047 w 217465"/>
                <a:gd name="connsiteY5" fmla="*/ 43035 h 217665"/>
                <a:gd name="connsiteX6" fmla="*/ 43336 w 217465"/>
                <a:gd name="connsiteY6" fmla="*/ 22419 h 217665"/>
                <a:gd name="connsiteX7" fmla="*/ 51033 w 217465"/>
                <a:gd name="connsiteY7" fmla="*/ 32648 h 217665"/>
                <a:gd name="connsiteX8" fmla="*/ 72579 w 217465"/>
                <a:gd name="connsiteY8" fmla="*/ 21518 h 217665"/>
                <a:gd name="connsiteX9" fmla="*/ 94154 w 217465"/>
                <a:gd name="connsiteY9" fmla="*/ 14564 h 217665"/>
                <a:gd name="connsiteX10" fmla="*/ 94154 w 217465"/>
                <a:gd name="connsiteY10" fmla="*/ 0 h 217665"/>
                <a:gd name="connsiteX11" fmla="*/ 123097 w 217465"/>
                <a:gd name="connsiteY11" fmla="*/ 0 h 217665"/>
                <a:gd name="connsiteX12" fmla="*/ 123097 w 217465"/>
                <a:gd name="connsiteY12" fmla="*/ 14507 h 217665"/>
                <a:gd name="connsiteX13" fmla="*/ 144843 w 217465"/>
                <a:gd name="connsiteY13" fmla="*/ 21503 h 217665"/>
                <a:gd name="connsiteX14" fmla="*/ 165589 w 217465"/>
                <a:gd name="connsiteY14" fmla="*/ 32191 h 217665"/>
                <a:gd name="connsiteX15" fmla="*/ 174273 w 217465"/>
                <a:gd name="connsiteY15" fmla="*/ 21475 h 217665"/>
                <a:gd name="connsiteX16" fmla="*/ 195690 w 217465"/>
                <a:gd name="connsiteY16" fmla="*/ 43550 h 217665"/>
                <a:gd name="connsiteX17" fmla="*/ 187678 w 217465"/>
                <a:gd name="connsiteY17" fmla="*/ 50661 h 217665"/>
                <a:gd name="connsiteX18" fmla="*/ 186920 w 217465"/>
                <a:gd name="connsiteY18" fmla="*/ 55325 h 217665"/>
                <a:gd name="connsiteX19" fmla="*/ 202272 w 217465"/>
                <a:gd name="connsiteY19" fmla="*/ 94040 h 217665"/>
                <a:gd name="connsiteX20" fmla="*/ 217466 w 217465"/>
                <a:gd name="connsiteY20" fmla="*/ 94040 h 217665"/>
                <a:gd name="connsiteX21" fmla="*/ 217466 w 217465"/>
                <a:gd name="connsiteY21" fmla="*/ 123240 h 217665"/>
                <a:gd name="connsiteX22" fmla="*/ 203402 w 217465"/>
                <a:gd name="connsiteY22" fmla="*/ 123240 h 217665"/>
                <a:gd name="connsiteX23" fmla="*/ 194517 w 217465"/>
                <a:gd name="connsiteY23" fmla="*/ 148306 h 217665"/>
                <a:gd name="connsiteX24" fmla="*/ 188279 w 217465"/>
                <a:gd name="connsiteY24" fmla="*/ 159708 h 217665"/>
                <a:gd name="connsiteX25" fmla="*/ 189510 w 217465"/>
                <a:gd name="connsiteY25" fmla="*/ 169037 h 217665"/>
                <a:gd name="connsiteX26" fmla="*/ 196663 w 217465"/>
                <a:gd name="connsiteY26" fmla="*/ 174302 h 217665"/>
                <a:gd name="connsiteX27" fmla="*/ 175231 w 217465"/>
                <a:gd name="connsiteY27" fmla="*/ 195290 h 217665"/>
                <a:gd name="connsiteX28" fmla="*/ 174445 w 217465"/>
                <a:gd name="connsiteY28" fmla="*/ 194975 h 217665"/>
                <a:gd name="connsiteX29" fmla="*/ 164330 w 217465"/>
                <a:gd name="connsiteY29" fmla="*/ 186491 h 217665"/>
                <a:gd name="connsiteX30" fmla="*/ 153099 w 217465"/>
                <a:gd name="connsiteY30" fmla="*/ 192257 h 217665"/>
                <a:gd name="connsiteX31" fmla="*/ 123326 w 217465"/>
                <a:gd name="connsiteY31" fmla="*/ 203845 h 217665"/>
                <a:gd name="connsiteX32" fmla="*/ 123326 w 217465"/>
                <a:gd name="connsiteY32" fmla="*/ 217666 h 217665"/>
                <a:gd name="connsiteX33" fmla="*/ 94369 w 217465"/>
                <a:gd name="connsiteY33" fmla="*/ 217666 h 217665"/>
                <a:gd name="connsiteX34" fmla="*/ 94369 w 217465"/>
                <a:gd name="connsiteY34" fmla="*/ 202529 h 217665"/>
                <a:gd name="connsiteX35" fmla="*/ 55039 w 217465"/>
                <a:gd name="connsiteY35" fmla="*/ 186906 h 217665"/>
                <a:gd name="connsiteX36" fmla="*/ 50432 w 217465"/>
                <a:gd name="connsiteY36" fmla="*/ 187907 h 217665"/>
                <a:gd name="connsiteX37" fmla="*/ 43007 w 217465"/>
                <a:gd name="connsiteY37" fmla="*/ 196349 h 217665"/>
                <a:gd name="connsiteX38" fmla="*/ 21761 w 217465"/>
                <a:gd name="connsiteY38" fmla="*/ 174073 h 217665"/>
                <a:gd name="connsiteX39" fmla="*/ 29844 w 217465"/>
                <a:gd name="connsiteY39" fmla="*/ 166948 h 217665"/>
                <a:gd name="connsiteX40" fmla="*/ 30517 w 217465"/>
                <a:gd name="connsiteY40" fmla="*/ 162298 h 217665"/>
                <a:gd name="connsiteX41" fmla="*/ 15194 w 217465"/>
                <a:gd name="connsiteY41" fmla="*/ 123612 h 217665"/>
                <a:gd name="connsiteX42" fmla="*/ 14 w 217465"/>
                <a:gd name="connsiteY42" fmla="*/ 123612 h 217665"/>
                <a:gd name="connsiteX43" fmla="*/ 0 w 217465"/>
                <a:gd name="connsiteY43" fmla="*/ 94226 h 217665"/>
                <a:gd name="connsiteX44" fmla="*/ 181569 w 217465"/>
                <a:gd name="connsiteY44" fmla="*/ 108690 h 217665"/>
                <a:gd name="connsiteX45" fmla="*/ 107617 w 217465"/>
                <a:gd name="connsiteY45" fmla="*/ 36025 h 217665"/>
                <a:gd name="connsiteX46" fmla="*/ 35925 w 217465"/>
                <a:gd name="connsiteY46" fmla="*/ 109820 h 217665"/>
                <a:gd name="connsiteX47" fmla="*/ 110135 w 217465"/>
                <a:gd name="connsiteY47" fmla="*/ 181627 h 217665"/>
                <a:gd name="connsiteX48" fmla="*/ 181569 w 217465"/>
                <a:gd name="connsiteY48" fmla="*/ 108690 h 21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7465" h="217665">
                  <a:moveTo>
                    <a:pt x="0" y="94226"/>
                  </a:moveTo>
                  <a:cubicBezTo>
                    <a:pt x="5108" y="94226"/>
                    <a:pt x="9800" y="94226"/>
                    <a:pt x="14636" y="94226"/>
                  </a:cubicBezTo>
                  <a:cubicBezTo>
                    <a:pt x="16424" y="88131"/>
                    <a:pt x="17669" y="82208"/>
                    <a:pt x="19901" y="76671"/>
                  </a:cubicBezTo>
                  <a:cubicBezTo>
                    <a:pt x="22519" y="70204"/>
                    <a:pt x="25481" y="63766"/>
                    <a:pt x="29258" y="57943"/>
                  </a:cubicBezTo>
                  <a:cubicBezTo>
                    <a:pt x="31962" y="53794"/>
                    <a:pt x="31590" y="51362"/>
                    <a:pt x="27970" y="48543"/>
                  </a:cubicBezTo>
                  <a:cubicBezTo>
                    <a:pt x="25738" y="46812"/>
                    <a:pt x="23821" y="44709"/>
                    <a:pt x="22047" y="43035"/>
                  </a:cubicBezTo>
                  <a:cubicBezTo>
                    <a:pt x="29115" y="36197"/>
                    <a:pt x="35825" y="29701"/>
                    <a:pt x="43336" y="22419"/>
                  </a:cubicBezTo>
                  <a:cubicBezTo>
                    <a:pt x="45467" y="25266"/>
                    <a:pt x="48515" y="29286"/>
                    <a:pt x="51033" y="32648"/>
                  </a:cubicBezTo>
                  <a:cubicBezTo>
                    <a:pt x="59503" y="28213"/>
                    <a:pt x="65812" y="24336"/>
                    <a:pt x="72579" y="21518"/>
                  </a:cubicBezTo>
                  <a:cubicBezTo>
                    <a:pt x="79332" y="18713"/>
                    <a:pt x="86528" y="16968"/>
                    <a:pt x="94154" y="14564"/>
                  </a:cubicBezTo>
                  <a:cubicBezTo>
                    <a:pt x="94154" y="10043"/>
                    <a:pt x="94154" y="5193"/>
                    <a:pt x="94154" y="0"/>
                  </a:cubicBezTo>
                  <a:cubicBezTo>
                    <a:pt x="103926" y="0"/>
                    <a:pt x="113125" y="0"/>
                    <a:pt x="123097" y="0"/>
                  </a:cubicBezTo>
                  <a:cubicBezTo>
                    <a:pt x="123097" y="4893"/>
                    <a:pt x="123097" y="9872"/>
                    <a:pt x="123097" y="14507"/>
                  </a:cubicBezTo>
                  <a:cubicBezTo>
                    <a:pt x="130909" y="16968"/>
                    <a:pt x="138105" y="18699"/>
                    <a:pt x="144843" y="21503"/>
                  </a:cubicBezTo>
                  <a:cubicBezTo>
                    <a:pt x="151611" y="24307"/>
                    <a:pt x="157920" y="28185"/>
                    <a:pt x="165589" y="32191"/>
                  </a:cubicBezTo>
                  <a:cubicBezTo>
                    <a:pt x="168278" y="28857"/>
                    <a:pt x="171369" y="25066"/>
                    <a:pt x="174273" y="21475"/>
                  </a:cubicBezTo>
                  <a:cubicBezTo>
                    <a:pt x="181641" y="29072"/>
                    <a:pt x="188151" y="35782"/>
                    <a:pt x="195690" y="43550"/>
                  </a:cubicBezTo>
                  <a:cubicBezTo>
                    <a:pt x="193516" y="45425"/>
                    <a:pt x="190354" y="47814"/>
                    <a:pt x="187678" y="50661"/>
                  </a:cubicBezTo>
                  <a:cubicBezTo>
                    <a:pt x="186748" y="51648"/>
                    <a:pt x="186262" y="54309"/>
                    <a:pt x="186920" y="55325"/>
                  </a:cubicBezTo>
                  <a:cubicBezTo>
                    <a:pt x="194646" y="67028"/>
                    <a:pt x="199796" y="79733"/>
                    <a:pt x="202272" y="94040"/>
                  </a:cubicBezTo>
                  <a:cubicBezTo>
                    <a:pt x="207308" y="94040"/>
                    <a:pt x="212158" y="94040"/>
                    <a:pt x="217466" y="94040"/>
                  </a:cubicBezTo>
                  <a:cubicBezTo>
                    <a:pt x="217466" y="103926"/>
                    <a:pt x="217466" y="113268"/>
                    <a:pt x="217466" y="123240"/>
                  </a:cubicBezTo>
                  <a:cubicBezTo>
                    <a:pt x="212644" y="123240"/>
                    <a:pt x="207808" y="123240"/>
                    <a:pt x="203402" y="123240"/>
                  </a:cubicBezTo>
                  <a:cubicBezTo>
                    <a:pt x="200312" y="132067"/>
                    <a:pt x="197665" y="140280"/>
                    <a:pt x="194517" y="148306"/>
                  </a:cubicBezTo>
                  <a:cubicBezTo>
                    <a:pt x="192943" y="152312"/>
                    <a:pt x="190898" y="156318"/>
                    <a:pt x="188279" y="159708"/>
                  </a:cubicBezTo>
                  <a:cubicBezTo>
                    <a:pt x="185218" y="163643"/>
                    <a:pt x="185747" y="166347"/>
                    <a:pt x="189510" y="169037"/>
                  </a:cubicBezTo>
                  <a:cubicBezTo>
                    <a:pt x="191956" y="170782"/>
                    <a:pt x="194360" y="172599"/>
                    <a:pt x="196663" y="174302"/>
                  </a:cubicBezTo>
                  <a:cubicBezTo>
                    <a:pt x="188709" y="182084"/>
                    <a:pt x="182127" y="188537"/>
                    <a:pt x="175231" y="195290"/>
                  </a:cubicBezTo>
                  <a:cubicBezTo>
                    <a:pt x="175446" y="195376"/>
                    <a:pt x="174831" y="195304"/>
                    <a:pt x="174445" y="194975"/>
                  </a:cubicBezTo>
                  <a:cubicBezTo>
                    <a:pt x="171082" y="191985"/>
                    <a:pt x="168049" y="187063"/>
                    <a:pt x="164330" y="186491"/>
                  </a:cubicBezTo>
                  <a:cubicBezTo>
                    <a:pt x="160982" y="185976"/>
                    <a:pt x="157062" y="190611"/>
                    <a:pt x="153099" y="192257"/>
                  </a:cubicBezTo>
                  <a:cubicBezTo>
                    <a:pt x="143556" y="196234"/>
                    <a:pt x="133841" y="199782"/>
                    <a:pt x="123326" y="203845"/>
                  </a:cubicBezTo>
                  <a:cubicBezTo>
                    <a:pt x="123326" y="207622"/>
                    <a:pt x="123326" y="212472"/>
                    <a:pt x="123326" y="217666"/>
                  </a:cubicBezTo>
                  <a:cubicBezTo>
                    <a:pt x="113554" y="217666"/>
                    <a:pt x="104355" y="217666"/>
                    <a:pt x="94369" y="217666"/>
                  </a:cubicBezTo>
                  <a:cubicBezTo>
                    <a:pt x="94369" y="212759"/>
                    <a:pt x="94369" y="207780"/>
                    <a:pt x="94369" y="202529"/>
                  </a:cubicBezTo>
                  <a:cubicBezTo>
                    <a:pt x="79790" y="199796"/>
                    <a:pt x="66842" y="194818"/>
                    <a:pt x="55039" y="186906"/>
                  </a:cubicBezTo>
                  <a:cubicBezTo>
                    <a:pt x="54095" y="186276"/>
                    <a:pt x="51448" y="186949"/>
                    <a:pt x="50432" y="187907"/>
                  </a:cubicBezTo>
                  <a:cubicBezTo>
                    <a:pt x="47699" y="190483"/>
                    <a:pt x="45410" y="193544"/>
                    <a:pt x="43007" y="196349"/>
                  </a:cubicBezTo>
                  <a:cubicBezTo>
                    <a:pt x="35682" y="188666"/>
                    <a:pt x="29215" y="181884"/>
                    <a:pt x="21761" y="174073"/>
                  </a:cubicBezTo>
                  <a:cubicBezTo>
                    <a:pt x="23978" y="172170"/>
                    <a:pt x="27155" y="169795"/>
                    <a:pt x="29844" y="166948"/>
                  </a:cubicBezTo>
                  <a:cubicBezTo>
                    <a:pt x="30760" y="165989"/>
                    <a:pt x="31189" y="163328"/>
                    <a:pt x="30517" y="162298"/>
                  </a:cubicBezTo>
                  <a:cubicBezTo>
                    <a:pt x="22905" y="150566"/>
                    <a:pt x="17497" y="137976"/>
                    <a:pt x="15194" y="123612"/>
                  </a:cubicBezTo>
                  <a:cubicBezTo>
                    <a:pt x="10201" y="123612"/>
                    <a:pt x="5336" y="123612"/>
                    <a:pt x="14" y="123612"/>
                  </a:cubicBezTo>
                  <a:cubicBezTo>
                    <a:pt x="0" y="113712"/>
                    <a:pt x="0" y="104383"/>
                    <a:pt x="0" y="94226"/>
                  </a:cubicBezTo>
                  <a:close/>
                  <a:moveTo>
                    <a:pt x="181569" y="108690"/>
                  </a:moveTo>
                  <a:cubicBezTo>
                    <a:pt x="181097" y="67729"/>
                    <a:pt x="148435" y="35624"/>
                    <a:pt x="107617" y="36025"/>
                  </a:cubicBezTo>
                  <a:cubicBezTo>
                    <a:pt x="67715" y="36411"/>
                    <a:pt x="35581" y="69489"/>
                    <a:pt x="35925" y="109820"/>
                  </a:cubicBezTo>
                  <a:cubicBezTo>
                    <a:pt x="36268" y="149980"/>
                    <a:pt x="69475" y="182127"/>
                    <a:pt x="110135" y="181627"/>
                  </a:cubicBezTo>
                  <a:cubicBezTo>
                    <a:pt x="149407" y="181155"/>
                    <a:pt x="182027" y="147862"/>
                    <a:pt x="181569" y="108690"/>
                  </a:cubicBezTo>
                  <a:close/>
                </a:path>
              </a:pathLst>
            </a:custGeom>
            <a:solidFill>
              <a:srgbClr val="28A8EA"/>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nvGrpSpPr>
            <p:cNvPr id="79" name="Group 78">
              <a:extLst>
                <a:ext uri="{FF2B5EF4-FFF2-40B4-BE49-F238E27FC236}">
                  <a16:creationId xmlns:a16="http://schemas.microsoft.com/office/drawing/2014/main" id="{74F7DB0D-CBF9-4623-AA57-9D0D4209FD9A}"/>
                </a:ext>
              </a:extLst>
            </p:cNvPr>
            <p:cNvGrpSpPr/>
            <p:nvPr/>
          </p:nvGrpSpPr>
          <p:grpSpPr>
            <a:xfrm>
              <a:off x="4489823" y="2852750"/>
              <a:ext cx="344522" cy="344838"/>
              <a:chOff x="9607620" y="1534271"/>
              <a:chExt cx="344522" cy="344838"/>
            </a:xfrm>
          </p:grpSpPr>
          <p:sp>
            <p:nvSpPr>
              <p:cNvPr id="80" name="Freeform: Shape 79">
                <a:extLst>
                  <a:ext uri="{FF2B5EF4-FFF2-40B4-BE49-F238E27FC236}">
                    <a16:creationId xmlns:a16="http://schemas.microsoft.com/office/drawing/2014/main" id="{360D8DB4-B11C-4656-86C5-31E4CE3AFBF7}"/>
                  </a:ext>
                </a:extLst>
              </p:cNvPr>
              <p:cNvSpPr/>
              <p:nvPr/>
            </p:nvSpPr>
            <p:spPr>
              <a:xfrm>
                <a:off x="9607620" y="1534271"/>
                <a:ext cx="344522" cy="344838"/>
              </a:xfrm>
              <a:custGeom>
                <a:avLst/>
                <a:gdLst>
                  <a:gd name="connsiteX0" fmla="*/ 43 w 405945"/>
                  <a:gd name="connsiteY0" fmla="*/ 175890 h 406317"/>
                  <a:gd name="connsiteX1" fmla="*/ 27355 w 405945"/>
                  <a:gd name="connsiteY1" fmla="*/ 175890 h 406317"/>
                  <a:gd name="connsiteX2" fmla="*/ 37184 w 405945"/>
                  <a:gd name="connsiteY2" fmla="*/ 143127 h 406317"/>
                  <a:gd name="connsiteX3" fmla="*/ 54653 w 405945"/>
                  <a:gd name="connsiteY3" fmla="*/ 108161 h 406317"/>
                  <a:gd name="connsiteX4" fmla="*/ 52249 w 405945"/>
                  <a:gd name="connsiteY4" fmla="*/ 90620 h 406317"/>
                  <a:gd name="connsiteX5" fmla="*/ 41175 w 405945"/>
                  <a:gd name="connsiteY5" fmla="*/ 80333 h 406317"/>
                  <a:gd name="connsiteX6" fmla="*/ 80920 w 405945"/>
                  <a:gd name="connsiteY6" fmla="*/ 41862 h 406317"/>
                  <a:gd name="connsiteX7" fmla="*/ 95284 w 405945"/>
                  <a:gd name="connsiteY7" fmla="*/ 60948 h 406317"/>
                  <a:gd name="connsiteX8" fmla="*/ 135487 w 405945"/>
                  <a:gd name="connsiteY8" fmla="*/ 40174 h 406317"/>
                  <a:gd name="connsiteX9" fmla="*/ 175746 w 405945"/>
                  <a:gd name="connsiteY9" fmla="*/ 27197 h 406317"/>
                  <a:gd name="connsiteX10" fmla="*/ 175746 w 405945"/>
                  <a:gd name="connsiteY10" fmla="*/ 0 h 406317"/>
                  <a:gd name="connsiteX11" fmla="*/ 229784 w 405945"/>
                  <a:gd name="connsiteY11" fmla="*/ 0 h 406317"/>
                  <a:gd name="connsiteX12" fmla="*/ 229784 w 405945"/>
                  <a:gd name="connsiteY12" fmla="*/ 27069 h 406317"/>
                  <a:gd name="connsiteX13" fmla="*/ 270387 w 405945"/>
                  <a:gd name="connsiteY13" fmla="*/ 40145 h 406317"/>
                  <a:gd name="connsiteX14" fmla="*/ 309102 w 405945"/>
                  <a:gd name="connsiteY14" fmla="*/ 60103 h 406317"/>
                  <a:gd name="connsiteX15" fmla="*/ 325311 w 405945"/>
                  <a:gd name="connsiteY15" fmla="*/ 40088 h 406317"/>
                  <a:gd name="connsiteX16" fmla="*/ 365285 w 405945"/>
                  <a:gd name="connsiteY16" fmla="*/ 81306 h 406317"/>
                  <a:gd name="connsiteX17" fmla="*/ 350334 w 405945"/>
                  <a:gd name="connsiteY17" fmla="*/ 94583 h 406317"/>
                  <a:gd name="connsiteX18" fmla="*/ 348918 w 405945"/>
                  <a:gd name="connsiteY18" fmla="*/ 103282 h 406317"/>
                  <a:gd name="connsiteX19" fmla="*/ 377575 w 405945"/>
                  <a:gd name="connsiteY19" fmla="*/ 175561 h 406317"/>
                  <a:gd name="connsiteX20" fmla="*/ 405945 w 405945"/>
                  <a:gd name="connsiteY20" fmla="*/ 175561 h 406317"/>
                  <a:gd name="connsiteX21" fmla="*/ 405945 w 405945"/>
                  <a:gd name="connsiteY21" fmla="*/ 230070 h 406317"/>
                  <a:gd name="connsiteX22" fmla="*/ 379706 w 405945"/>
                  <a:gd name="connsiteY22" fmla="*/ 230070 h 406317"/>
                  <a:gd name="connsiteX23" fmla="*/ 363110 w 405945"/>
                  <a:gd name="connsiteY23" fmla="*/ 276868 h 406317"/>
                  <a:gd name="connsiteX24" fmla="*/ 351450 w 405945"/>
                  <a:gd name="connsiteY24" fmla="*/ 298142 h 406317"/>
                  <a:gd name="connsiteX25" fmla="*/ 353754 w 405945"/>
                  <a:gd name="connsiteY25" fmla="*/ 315554 h 406317"/>
                  <a:gd name="connsiteX26" fmla="*/ 367102 w 405945"/>
                  <a:gd name="connsiteY26" fmla="*/ 325397 h 406317"/>
                  <a:gd name="connsiteX27" fmla="*/ 327085 w 405945"/>
                  <a:gd name="connsiteY27" fmla="*/ 364570 h 406317"/>
                  <a:gd name="connsiteX28" fmla="*/ 325626 w 405945"/>
                  <a:gd name="connsiteY28" fmla="*/ 363969 h 406317"/>
                  <a:gd name="connsiteX29" fmla="*/ 306741 w 405945"/>
                  <a:gd name="connsiteY29" fmla="*/ 348117 h 406317"/>
                  <a:gd name="connsiteX30" fmla="*/ 285781 w 405945"/>
                  <a:gd name="connsiteY30" fmla="*/ 358875 h 406317"/>
                  <a:gd name="connsiteX31" fmla="*/ 230199 w 405945"/>
                  <a:gd name="connsiteY31" fmla="*/ 380508 h 406317"/>
                  <a:gd name="connsiteX32" fmla="*/ 230199 w 405945"/>
                  <a:gd name="connsiteY32" fmla="*/ 406317 h 406317"/>
                  <a:gd name="connsiteX33" fmla="*/ 176147 w 405945"/>
                  <a:gd name="connsiteY33" fmla="*/ 406317 h 406317"/>
                  <a:gd name="connsiteX34" fmla="*/ 176147 w 405945"/>
                  <a:gd name="connsiteY34" fmla="*/ 378061 h 406317"/>
                  <a:gd name="connsiteX35" fmla="*/ 102738 w 405945"/>
                  <a:gd name="connsiteY35" fmla="*/ 348889 h 406317"/>
                  <a:gd name="connsiteX36" fmla="*/ 94140 w 405945"/>
                  <a:gd name="connsiteY36" fmla="*/ 350749 h 406317"/>
                  <a:gd name="connsiteX37" fmla="*/ 80262 w 405945"/>
                  <a:gd name="connsiteY37" fmla="*/ 366515 h 406317"/>
                  <a:gd name="connsiteX38" fmla="*/ 40603 w 405945"/>
                  <a:gd name="connsiteY38" fmla="*/ 324925 h 406317"/>
                  <a:gd name="connsiteX39" fmla="*/ 55683 w 405945"/>
                  <a:gd name="connsiteY39" fmla="*/ 311634 h 406317"/>
                  <a:gd name="connsiteX40" fmla="*/ 56942 w 405945"/>
                  <a:gd name="connsiteY40" fmla="*/ 302964 h 406317"/>
                  <a:gd name="connsiteX41" fmla="*/ 28328 w 405945"/>
                  <a:gd name="connsiteY41" fmla="*/ 230742 h 406317"/>
                  <a:gd name="connsiteX42" fmla="*/ 0 w 405945"/>
                  <a:gd name="connsiteY42" fmla="*/ 230742 h 406317"/>
                  <a:gd name="connsiteX43" fmla="*/ 43 w 405945"/>
                  <a:gd name="connsiteY43" fmla="*/ 175890 h 406317"/>
                  <a:gd name="connsiteX44" fmla="*/ 338960 w 405945"/>
                  <a:gd name="connsiteY44" fmla="*/ 202901 h 406317"/>
                  <a:gd name="connsiteX45" fmla="*/ 200912 w 405945"/>
                  <a:gd name="connsiteY45" fmla="*/ 67257 h 406317"/>
                  <a:gd name="connsiteX46" fmla="*/ 67100 w 405945"/>
                  <a:gd name="connsiteY46" fmla="*/ 204990 h 406317"/>
                  <a:gd name="connsiteX47" fmla="*/ 205619 w 405945"/>
                  <a:gd name="connsiteY47" fmla="*/ 339032 h 406317"/>
                  <a:gd name="connsiteX48" fmla="*/ 338960 w 405945"/>
                  <a:gd name="connsiteY48" fmla="*/ 202901 h 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5945" h="406317">
                    <a:moveTo>
                      <a:pt x="43" y="175890"/>
                    </a:moveTo>
                    <a:cubicBezTo>
                      <a:pt x="9571" y="175890"/>
                      <a:pt x="18327" y="175890"/>
                      <a:pt x="27355" y="175890"/>
                    </a:cubicBezTo>
                    <a:cubicBezTo>
                      <a:pt x="30688" y="164516"/>
                      <a:pt x="33006" y="153442"/>
                      <a:pt x="37184" y="143127"/>
                    </a:cubicBezTo>
                    <a:cubicBezTo>
                      <a:pt x="42062" y="131066"/>
                      <a:pt x="47599" y="119034"/>
                      <a:pt x="54653" y="108161"/>
                    </a:cubicBezTo>
                    <a:cubicBezTo>
                      <a:pt x="59689" y="100406"/>
                      <a:pt x="58988" y="95871"/>
                      <a:pt x="52249" y="90620"/>
                    </a:cubicBezTo>
                    <a:cubicBezTo>
                      <a:pt x="48100" y="87387"/>
                      <a:pt x="44495" y="83452"/>
                      <a:pt x="41175" y="80333"/>
                    </a:cubicBezTo>
                    <a:cubicBezTo>
                      <a:pt x="54381" y="67557"/>
                      <a:pt x="66885" y="55439"/>
                      <a:pt x="80920" y="41862"/>
                    </a:cubicBezTo>
                    <a:cubicBezTo>
                      <a:pt x="84912" y="47170"/>
                      <a:pt x="90577" y="54695"/>
                      <a:pt x="95284" y="60948"/>
                    </a:cubicBezTo>
                    <a:cubicBezTo>
                      <a:pt x="111093" y="52664"/>
                      <a:pt x="122882" y="45425"/>
                      <a:pt x="135487" y="40174"/>
                    </a:cubicBezTo>
                    <a:cubicBezTo>
                      <a:pt x="148091" y="34923"/>
                      <a:pt x="161525" y="31690"/>
                      <a:pt x="175746" y="27197"/>
                    </a:cubicBezTo>
                    <a:cubicBezTo>
                      <a:pt x="175746" y="18771"/>
                      <a:pt x="175746" y="9700"/>
                      <a:pt x="175746" y="0"/>
                    </a:cubicBezTo>
                    <a:cubicBezTo>
                      <a:pt x="193974" y="0"/>
                      <a:pt x="211156" y="0"/>
                      <a:pt x="229784" y="0"/>
                    </a:cubicBezTo>
                    <a:cubicBezTo>
                      <a:pt x="229784" y="9142"/>
                      <a:pt x="229784" y="18442"/>
                      <a:pt x="229784" y="27069"/>
                    </a:cubicBezTo>
                    <a:cubicBezTo>
                      <a:pt x="244363" y="31661"/>
                      <a:pt x="257782" y="34909"/>
                      <a:pt x="270387" y="40145"/>
                    </a:cubicBezTo>
                    <a:cubicBezTo>
                      <a:pt x="283006" y="45396"/>
                      <a:pt x="294809" y="52621"/>
                      <a:pt x="309102" y="60103"/>
                    </a:cubicBezTo>
                    <a:cubicBezTo>
                      <a:pt x="314138" y="53894"/>
                      <a:pt x="319889" y="46798"/>
                      <a:pt x="325311" y="40088"/>
                    </a:cubicBezTo>
                    <a:cubicBezTo>
                      <a:pt x="339060" y="54266"/>
                      <a:pt x="351207" y="66799"/>
                      <a:pt x="365285" y="81306"/>
                    </a:cubicBezTo>
                    <a:cubicBezTo>
                      <a:pt x="361222" y="84812"/>
                      <a:pt x="355313" y="89261"/>
                      <a:pt x="350334" y="94583"/>
                    </a:cubicBezTo>
                    <a:cubicBezTo>
                      <a:pt x="348603" y="96429"/>
                      <a:pt x="347687" y="101408"/>
                      <a:pt x="348918" y="103282"/>
                    </a:cubicBezTo>
                    <a:cubicBezTo>
                      <a:pt x="363339" y="125143"/>
                      <a:pt x="372939" y="148849"/>
                      <a:pt x="377575" y="175561"/>
                    </a:cubicBezTo>
                    <a:cubicBezTo>
                      <a:pt x="386960" y="175561"/>
                      <a:pt x="396031" y="175561"/>
                      <a:pt x="405945" y="175561"/>
                    </a:cubicBezTo>
                    <a:cubicBezTo>
                      <a:pt x="405945" y="194031"/>
                      <a:pt x="405945" y="211457"/>
                      <a:pt x="405945" y="230070"/>
                    </a:cubicBezTo>
                    <a:cubicBezTo>
                      <a:pt x="396946" y="230070"/>
                      <a:pt x="387918" y="230070"/>
                      <a:pt x="379706" y="230070"/>
                    </a:cubicBezTo>
                    <a:cubicBezTo>
                      <a:pt x="373926" y="246552"/>
                      <a:pt x="368990" y="261889"/>
                      <a:pt x="363110" y="276868"/>
                    </a:cubicBezTo>
                    <a:cubicBezTo>
                      <a:pt x="360177" y="284365"/>
                      <a:pt x="356357" y="291819"/>
                      <a:pt x="351450" y="298142"/>
                    </a:cubicBezTo>
                    <a:cubicBezTo>
                      <a:pt x="345742" y="305496"/>
                      <a:pt x="346715" y="310532"/>
                      <a:pt x="353754" y="315554"/>
                    </a:cubicBezTo>
                    <a:cubicBezTo>
                      <a:pt x="358332" y="318816"/>
                      <a:pt x="362796" y="322207"/>
                      <a:pt x="367102" y="325397"/>
                    </a:cubicBezTo>
                    <a:cubicBezTo>
                      <a:pt x="352251" y="339933"/>
                      <a:pt x="339962" y="351965"/>
                      <a:pt x="327085" y="364570"/>
                    </a:cubicBezTo>
                    <a:cubicBezTo>
                      <a:pt x="327486" y="364713"/>
                      <a:pt x="326327" y="364598"/>
                      <a:pt x="325626" y="363969"/>
                    </a:cubicBezTo>
                    <a:cubicBezTo>
                      <a:pt x="319345" y="358389"/>
                      <a:pt x="313680" y="349190"/>
                      <a:pt x="306741" y="348117"/>
                    </a:cubicBezTo>
                    <a:cubicBezTo>
                      <a:pt x="300489" y="347144"/>
                      <a:pt x="293178" y="355799"/>
                      <a:pt x="285781" y="358875"/>
                    </a:cubicBezTo>
                    <a:cubicBezTo>
                      <a:pt x="267969" y="366286"/>
                      <a:pt x="249828" y="372939"/>
                      <a:pt x="230199" y="380508"/>
                    </a:cubicBezTo>
                    <a:cubicBezTo>
                      <a:pt x="230199" y="387561"/>
                      <a:pt x="230199" y="396603"/>
                      <a:pt x="230199" y="406317"/>
                    </a:cubicBezTo>
                    <a:cubicBezTo>
                      <a:pt x="211957" y="406317"/>
                      <a:pt x="194789" y="406317"/>
                      <a:pt x="176147" y="406317"/>
                    </a:cubicBezTo>
                    <a:cubicBezTo>
                      <a:pt x="176147" y="397161"/>
                      <a:pt x="176147" y="387861"/>
                      <a:pt x="176147" y="378061"/>
                    </a:cubicBezTo>
                    <a:cubicBezTo>
                      <a:pt x="148950" y="372968"/>
                      <a:pt x="124757" y="363668"/>
                      <a:pt x="102738" y="348889"/>
                    </a:cubicBezTo>
                    <a:cubicBezTo>
                      <a:pt x="100978" y="347716"/>
                      <a:pt x="96043" y="348961"/>
                      <a:pt x="94140" y="350749"/>
                    </a:cubicBezTo>
                    <a:cubicBezTo>
                      <a:pt x="89032" y="355556"/>
                      <a:pt x="84769" y="361265"/>
                      <a:pt x="80262" y="366515"/>
                    </a:cubicBezTo>
                    <a:cubicBezTo>
                      <a:pt x="66585" y="352180"/>
                      <a:pt x="54524" y="339532"/>
                      <a:pt x="40603" y="324925"/>
                    </a:cubicBezTo>
                    <a:cubicBezTo>
                      <a:pt x="44752" y="321377"/>
                      <a:pt x="50675" y="316942"/>
                      <a:pt x="55683" y="311634"/>
                    </a:cubicBezTo>
                    <a:cubicBezTo>
                      <a:pt x="57385" y="309831"/>
                      <a:pt x="58186" y="304881"/>
                      <a:pt x="56942" y="302964"/>
                    </a:cubicBezTo>
                    <a:cubicBezTo>
                      <a:pt x="42721" y="281060"/>
                      <a:pt x="32648" y="257568"/>
                      <a:pt x="28328" y="230742"/>
                    </a:cubicBezTo>
                    <a:cubicBezTo>
                      <a:pt x="19000" y="230742"/>
                      <a:pt x="9943" y="230742"/>
                      <a:pt x="0" y="230742"/>
                    </a:cubicBezTo>
                    <a:cubicBezTo>
                      <a:pt x="43" y="212272"/>
                      <a:pt x="43" y="194846"/>
                      <a:pt x="43" y="175890"/>
                    </a:cubicBezTo>
                    <a:close/>
                    <a:moveTo>
                      <a:pt x="338960" y="202901"/>
                    </a:moveTo>
                    <a:cubicBezTo>
                      <a:pt x="338073" y="126430"/>
                      <a:pt x="277097" y="66513"/>
                      <a:pt x="200912" y="67257"/>
                    </a:cubicBezTo>
                    <a:cubicBezTo>
                      <a:pt x="126430" y="67987"/>
                      <a:pt x="66456" y="129721"/>
                      <a:pt x="67100" y="204990"/>
                    </a:cubicBezTo>
                    <a:cubicBezTo>
                      <a:pt x="67743" y="279958"/>
                      <a:pt x="129735" y="339947"/>
                      <a:pt x="205619" y="339032"/>
                    </a:cubicBezTo>
                    <a:cubicBezTo>
                      <a:pt x="278914" y="338159"/>
                      <a:pt x="339804" y="276010"/>
                      <a:pt x="338960" y="202901"/>
                    </a:cubicBezTo>
                    <a:close/>
                  </a:path>
                </a:pathLst>
              </a:custGeom>
              <a:solidFill>
                <a:srgbClr val="28A8EA"/>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81" name="Freeform: Shape 80">
                <a:extLst>
                  <a:ext uri="{FF2B5EF4-FFF2-40B4-BE49-F238E27FC236}">
                    <a16:creationId xmlns:a16="http://schemas.microsoft.com/office/drawing/2014/main" id="{D647DF02-D539-403B-A614-B97A42395EAE}"/>
                  </a:ext>
                </a:extLst>
              </p:cNvPr>
              <p:cNvSpPr/>
              <p:nvPr/>
            </p:nvSpPr>
            <p:spPr>
              <a:xfrm>
                <a:off x="9664550" y="1591358"/>
                <a:ext cx="230749" cy="230667"/>
              </a:xfrm>
              <a:custGeom>
                <a:avLst/>
                <a:gdLst>
                  <a:gd name="connsiteX0" fmla="*/ 271880 w 271888"/>
                  <a:gd name="connsiteY0" fmla="*/ 135637 h 271791"/>
                  <a:gd name="connsiteX1" fmla="*/ 138525 w 271888"/>
                  <a:gd name="connsiteY1" fmla="*/ 271782 h 271791"/>
                  <a:gd name="connsiteX2" fmla="*/ 5 w 271888"/>
                  <a:gd name="connsiteY2" fmla="*/ 137740 h 271791"/>
                  <a:gd name="connsiteX3" fmla="*/ 133818 w 271888"/>
                  <a:gd name="connsiteY3" fmla="*/ 7 h 271791"/>
                  <a:gd name="connsiteX4" fmla="*/ 271880 w 271888"/>
                  <a:gd name="connsiteY4" fmla="*/ 135637 h 271791"/>
                  <a:gd name="connsiteX5" fmla="*/ 135578 w 271888"/>
                  <a:gd name="connsiteY5" fmla="*/ 237731 h 271791"/>
                  <a:gd name="connsiteX6" fmla="*/ 237787 w 271888"/>
                  <a:gd name="connsiteY6" fmla="*/ 136338 h 271791"/>
                  <a:gd name="connsiteX7" fmla="*/ 137337 w 271888"/>
                  <a:gd name="connsiteY7" fmla="*/ 34043 h 271791"/>
                  <a:gd name="connsiteX8" fmla="*/ 34070 w 271888"/>
                  <a:gd name="connsiteY8" fmla="*/ 134549 h 271791"/>
                  <a:gd name="connsiteX9" fmla="*/ 135578 w 271888"/>
                  <a:gd name="connsiteY9" fmla="*/ 237731 h 27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88" h="271791">
                    <a:moveTo>
                      <a:pt x="271880" y="135637"/>
                    </a:moveTo>
                    <a:cubicBezTo>
                      <a:pt x="272724" y="208731"/>
                      <a:pt x="211834" y="270895"/>
                      <a:pt x="138525" y="271782"/>
                    </a:cubicBezTo>
                    <a:cubicBezTo>
                      <a:pt x="62641" y="272697"/>
                      <a:pt x="649" y="212708"/>
                      <a:pt x="5" y="137740"/>
                    </a:cubicBezTo>
                    <a:cubicBezTo>
                      <a:pt x="-639" y="62471"/>
                      <a:pt x="59336" y="737"/>
                      <a:pt x="133818" y="7"/>
                    </a:cubicBezTo>
                    <a:cubicBezTo>
                      <a:pt x="210031" y="-737"/>
                      <a:pt x="271007" y="59166"/>
                      <a:pt x="271880" y="135637"/>
                    </a:cubicBezTo>
                    <a:close/>
                    <a:moveTo>
                      <a:pt x="135578" y="237731"/>
                    </a:moveTo>
                    <a:cubicBezTo>
                      <a:pt x="191575" y="238074"/>
                      <a:pt x="237472" y="192535"/>
                      <a:pt x="237787" y="136338"/>
                    </a:cubicBezTo>
                    <a:cubicBezTo>
                      <a:pt x="238101" y="80641"/>
                      <a:pt x="192920" y="34630"/>
                      <a:pt x="137337" y="34043"/>
                    </a:cubicBezTo>
                    <a:cubicBezTo>
                      <a:pt x="80939" y="33456"/>
                      <a:pt x="34599" y="78552"/>
                      <a:pt x="34070" y="134549"/>
                    </a:cubicBezTo>
                    <a:cubicBezTo>
                      <a:pt x="33541" y="191391"/>
                      <a:pt x="78779" y="237388"/>
                      <a:pt x="135578" y="237731"/>
                    </a:cubicBezTo>
                    <a:close/>
                  </a:path>
                </a:pathLst>
              </a:custGeom>
              <a:solidFill>
                <a:srgbClr val="0078D4"/>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nvGrpSpPr>
            <p:cNvPr id="82" name="Group 81">
              <a:extLst>
                <a:ext uri="{FF2B5EF4-FFF2-40B4-BE49-F238E27FC236}">
                  <a16:creationId xmlns:a16="http://schemas.microsoft.com/office/drawing/2014/main" id="{CF7E0801-CDC8-4E5D-8B99-4FA0D48E7B08}"/>
                </a:ext>
              </a:extLst>
            </p:cNvPr>
            <p:cNvGrpSpPr/>
            <p:nvPr/>
          </p:nvGrpSpPr>
          <p:grpSpPr>
            <a:xfrm>
              <a:off x="4293185" y="2927571"/>
              <a:ext cx="117786" cy="134365"/>
              <a:chOff x="9410982" y="1609092"/>
              <a:chExt cx="117786" cy="134365"/>
            </a:xfrm>
          </p:grpSpPr>
          <p:sp>
            <p:nvSpPr>
              <p:cNvPr id="83" name="Freeform: Shape 82">
                <a:extLst>
                  <a:ext uri="{FF2B5EF4-FFF2-40B4-BE49-F238E27FC236}">
                    <a16:creationId xmlns:a16="http://schemas.microsoft.com/office/drawing/2014/main" id="{0C2551A1-8768-448A-AA87-077549AA3CEC}"/>
                  </a:ext>
                </a:extLst>
              </p:cNvPr>
              <p:cNvSpPr/>
              <p:nvPr/>
            </p:nvSpPr>
            <p:spPr>
              <a:xfrm>
                <a:off x="9410982" y="1628325"/>
                <a:ext cx="61762" cy="115132"/>
              </a:xfrm>
              <a:custGeom>
                <a:avLst/>
                <a:gdLst>
                  <a:gd name="connsiteX0" fmla="*/ 4629 w 72773"/>
                  <a:gd name="connsiteY0" fmla="*/ 135658 h 135658"/>
                  <a:gd name="connsiteX1" fmla="*/ 56721 w 72773"/>
                  <a:gd name="connsiteY1" fmla="*/ 0 h 135658"/>
                  <a:gd name="connsiteX2" fmla="*/ 64904 w 72773"/>
                  <a:gd name="connsiteY2" fmla="*/ 11918 h 135658"/>
                  <a:gd name="connsiteX3" fmla="*/ 72773 w 72773"/>
                  <a:gd name="connsiteY3" fmla="*/ 23964 h 135658"/>
                  <a:gd name="connsiteX4" fmla="*/ 32313 w 72773"/>
                  <a:gd name="connsiteY4" fmla="*/ 128648 h 135658"/>
                  <a:gd name="connsiteX5" fmla="*/ 4629 w 72773"/>
                  <a:gd name="connsiteY5" fmla="*/ 135658 h 13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73" h="135658">
                    <a:moveTo>
                      <a:pt x="4629" y="135658"/>
                    </a:moveTo>
                    <a:cubicBezTo>
                      <a:pt x="-9778" y="91593"/>
                      <a:pt x="9951" y="29172"/>
                      <a:pt x="56721" y="0"/>
                    </a:cubicBezTo>
                    <a:cubicBezTo>
                      <a:pt x="59425" y="3934"/>
                      <a:pt x="62200" y="7897"/>
                      <a:pt x="64904" y="11918"/>
                    </a:cubicBezTo>
                    <a:cubicBezTo>
                      <a:pt x="67465" y="15738"/>
                      <a:pt x="69941" y="19615"/>
                      <a:pt x="72773" y="23964"/>
                    </a:cubicBezTo>
                    <a:cubicBezTo>
                      <a:pt x="37879" y="50647"/>
                      <a:pt x="24316" y="85355"/>
                      <a:pt x="32313" y="128648"/>
                    </a:cubicBezTo>
                    <a:cubicBezTo>
                      <a:pt x="22957" y="131009"/>
                      <a:pt x="13786" y="133341"/>
                      <a:pt x="4629" y="135658"/>
                    </a:cubicBezTo>
                    <a:close/>
                  </a:path>
                </a:pathLst>
              </a:custGeom>
              <a:solidFill>
                <a:srgbClr val="28A8EA"/>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84" name="Freeform: Shape 83">
                <a:extLst>
                  <a:ext uri="{FF2B5EF4-FFF2-40B4-BE49-F238E27FC236}">
                    <a16:creationId xmlns:a16="http://schemas.microsoft.com/office/drawing/2014/main" id="{B213BDBE-F685-4A28-8268-85DE6BC85086}"/>
                  </a:ext>
                </a:extLst>
              </p:cNvPr>
              <p:cNvSpPr/>
              <p:nvPr/>
            </p:nvSpPr>
            <p:spPr>
              <a:xfrm>
                <a:off x="9492645" y="1609092"/>
                <a:ext cx="36123" cy="27623"/>
              </a:xfrm>
              <a:custGeom>
                <a:avLst/>
                <a:gdLst>
                  <a:gd name="connsiteX0" fmla="*/ 39831 w 42563"/>
                  <a:gd name="connsiteY0" fmla="*/ 30116 h 32548"/>
                  <a:gd name="connsiteX1" fmla="*/ 7339 w 42563"/>
                  <a:gd name="connsiteY1" fmla="*/ 32548 h 32548"/>
                  <a:gd name="connsiteX2" fmla="*/ 0 w 42563"/>
                  <a:gd name="connsiteY2" fmla="*/ 3534 h 32548"/>
                  <a:gd name="connsiteX3" fmla="*/ 42563 w 42563"/>
                  <a:gd name="connsiteY3" fmla="*/ 0 h 32548"/>
                  <a:gd name="connsiteX4" fmla="*/ 39831 w 42563"/>
                  <a:gd name="connsiteY4" fmla="*/ 30116 h 3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 h="32548">
                    <a:moveTo>
                      <a:pt x="39831" y="30116"/>
                    </a:moveTo>
                    <a:cubicBezTo>
                      <a:pt x="28299" y="30975"/>
                      <a:pt x="18170" y="31733"/>
                      <a:pt x="7339" y="32548"/>
                    </a:cubicBezTo>
                    <a:cubicBezTo>
                      <a:pt x="5179" y="24021"/>
                      <a:pt x="2861" y="14865"/>
                      <a:pt x="0" y="3534"/>
                    </a:cubicBezTo>
                    <a:cubicBezTo>
                      <a:pt x="13878" y="2389"/>
                      <a:pt x="27369" y="1259"/>
                      <a:pt x="42563" y="0"/>
                    </a:cubicBezTo>
                    <a:cubicBezTo>
                      <a:pt x="41533" y="11360"/>
                      <a:pt x="40675" y="20688"/>
                      <a:pt x="39831" y="30116"/>
                    </a:cubicBezTo>
                    <a:close/>
                  </a:path>
                </a:pathLst>
              </a:custGeom>
              <a:solidFill>
                <a:srgbClr val="28A8EA"/>
              </a:solidFill>
              <a:ln w="142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grpSp>
        <p:nvGrpSpPr>
          <p:cNvPr id="5" name="Group 4">
            <a:extLst>
              <a:ext uri="{FF2B5EF4-FFF2-40B4-BE49-F238E27FC236}">
                <a16:creationId xmlns:a16="http://schemas.microsoft.com/office/drawing/2014/main" id="{4E4E62CB-94B2-827F-8DBE-1D38D63F1FB9}"/>
              </a:ext>
            </a:extLst>
          </p:cNvPr>
          <p:cNvGrpSpPr/>
          <p:nvPr/>
        </p:nvGrpSpPr>
        <p:grpSpPr>
          <a:xfrm>
            <a:off x="9578378" y="2637498"/>
            <a:ext cx="1283838" cy="966001"/>
            <a:chOff x="9578378" y="2637498"/>
            <a:chExt cx="1283838" cy="966001"/>
          </a:xfrm>
        </p:grpSpPr>
        <p:sp>
          <p:nvSpPr>
            <p:cNvPr id="98" name="Freeform: Shape 97">
              <a:extLst>
                <a:ext uri="{FF2B5EF4-FFF2-40B4-BE49-F238E27FC236}">
                  <a16:creationId xmlns:a16="http://schemas.microsoft.com/office/drawing/2014/main" id="{15DB92E1-CEBB-487C-BFFC-1A9366BDA7AB}"/>
                </a:ext>
              </a:extLst>
            </p:cNvPr>
            <p:cNvSpPr/>
            <p:nvPr/>
          </p:nvSpPr>
          <p:spPr>
            <a:xfrm>
              <a:off x="9879681" y="3316064"/>
              <a:ext cx="214293" cy="287435"/>
            </a:xfrm>
            <a:custGeom>
              <a:avLst/>
              <a:gdLst>
                <a:gd name="connsiteX0" fmla="*/ 204525 w 226187"/>
                <a:gd name="connsiteY0" fmla="*/ 118347 h 303388"/>
                <a:gd name="connsiteX1" fmla="*/ 29786 w 226187"/>
                <a:gd name="connsiteY1" fmla="*/ 118347 h 303388"/>
                <a:gd name="connsiteX2" fmla="*/ 29786 w 226187"/>
                <a:gd name="connsiteY2" fmla="*/ 228449 h 303388"/>
                <a:gd name="connsiteX3" fmla="*/ 0 w 226187"/>
                <a:gd name="connsiteY3" fmla="*/ 265479 h 303388"/>
                <a:gd name="connsiteX4" fmla="*/ 37910 w 226187"/>
                <a:gd name="connsiteY4" fmla="*/ 303389 h 303388"/>
                <a:gd name="connsiteX5" fmla="*/ 75820 w 226187"/>
                <a:gd name="connsiteY5" fmla="*/ 265479 h 303388"/>
                <a:gd name="connsiteX6" fmla="*/ 51449 w 226187"/>
                <a:gd name="connsiteY6" fmla="*/ 230073 h 303388"/>
                <a:gd name="connsiteX7" fmla="*/ 51449 w 226187"/>
                <a:gd name="connsiteY7" fmla="*/ 140010 h 303388"/>
                <a:gd name="connsiteX8" fmla="*/ 226188 w 226187"/>
                <a:gd name="connsiteY8" fmla="*/ 140010 h 303388"/>
                <a:gd name="connsiteX9" fmla="*/ 226188 w 226187"/>
                <a:gd name="connsiteY9" fmla="*/ 0 h 303388"/>
                <a:gd name="connsiteX10" fmla="*/ 204525 w 226187"/>
                <a:gd name="connsiteY10" fmla="*/ 0 h 303388"/>
                <a:gd name="connsiteX11" fmla="*/ 204525 w 226187"/>
                <a:gd name="connsiteY11" fmla="*/ 118347 h 30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87" h="303388">
                  <a:moveTo>
                    <a:pt x="204525" y="118347"/>
                  </a:moveTo>
                  <a:lnTo>
                    <a:pt x="29786" y="118347"/>
                  </a:lnTo>
                  <a:lnTo>
                    <a:pt x="29786" y="228449"/>
                  </a:lnTo>
                  <a:cubicBezTo>
                    <a:pt x="12754" y="232172"/>
                    <a:pt x="0" y="247336"/>
                    <a:pt x="0" y="265479"/>
                  </a:cubicBezTo>
                  <a:cubicBezTo>
                    <a:pt x="0" y="286410"/>
                    <a:pt x="16978" y="303389"/>
                    <a:pt x="37910" y="303389"/>
                  </a:cubicBezTo>
                  <a:cubicBezTo>
                    <a:pt x="58842" y="303389"/>
                    <a:pt x="75820" y="286410"/>
                    <a:pt x="75820" y="265479"/>
                  </a:cubicBezTo>
                  <a:cubicBezTo>
                    <a:pt x="75820" y="249313"/>
                    <a:pt x="65693" y="235516"/>
                    <a:pt x="51449" y="230073"/>
                  </a:cubicBezTo>
                  <a:lnTo>
                    <a:pt x="51449" y="140010"/>
                  </a:lnTo>
                  <a:lnTo>
                    <a:pt x="226188" y="140010"/>
                  </a:lnTo>
                  <a:lnTo>
                    <a:pt x="226188" y="0"/>
                  </a:lnTo>
                  <a:lnTo>
                    <a:pt x="204525" y="0"/>
                  </a:lnTo>
                  <a:lnTo>
                    <a:pt x="204525" y="118347"/>
                  </a:lnTo>
                  <a:close/>
                </a:path>
              </a:pathLst>
            </a:custGeom>
            <a:solidFill>
              <a:srgbClr val="0078D4"/>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99" name="Freeform: Shape 98">
              <a:extLst>
                <a:ext uri="{FF2B5EF4-FFF2-40B4-BE49-F238E27FC236}">
                  <a16:creationId xmlns:a16="http://schemas.microsoft.com/office/drawing/2014/main" id="{5EB9BE06-D4DB-470B-912D-CA6EB4BBBDDA}"/>
                </a:ext>
              </a:extLst>
            </p:cNvPr>
            <p:cNvSpPr/>
            <p:nvPr/>
          </p:nvSpPr>
          <p:spPr>
            <a:xfrm>
              <a:off x="10346596" y="3316064"/>
              <a:ext cx="214293" cy="287435"/>
            </a:xfrm>
            <a:custGeom>
              <a:avLst/>
              <a:gdLst>
                <a:gd name="connsiteX0" fmla="*/ 21663 w 226187"/>
                <a:gd name="connsiteY0" fmla="*/ 118347 h 303388"/>
                <a:gd name="connsiteX1" fmla="*/ 196401 w 226187"/>
                <a:gd name="connsiteY1" fmla="*/ 118347 h 303388"/>
                <a:gd name="connsiteX2" fmla="*/ 196401 w 226187"/>
                <a:gd name="connsiteY2" fmla="*/ 228449 h 303388"/>
                <a:gd name="connsiteX3" fmla="*/ 226188 w 226187"/>
                <a:gd name="connsiteY3" fmla="*/ 265479 h 303388"/>
                <a:gd name="connsiteX4" fmla="*/ 188278 w 226187"/>
                <a:gd name="connsiteY4" fmla="*/ 303389 h 303388"/>
                <a:gd name="connsiteX5" fmla="*/ 150367 w 226187"/>
                <a:gd name="connsiteY5" fmla="*/ 265479 h 303388"/>
                <a:gd name="connsiteX6" fmla="*/ 174738 w 226187"/>
                <a:gd name="connsiteY6" fmla="*/ 230073 h 303388"/>
                <a:gd name="connsiteX7" fmla="*/ 174738 w 226187"/>
                <a:gd name="connsiteY7" fmla="*/ 140010 h 303388"/>
                <a:gd name="connsiteX8" fmla="*/ 0 w 226187"/>
                <a:gd name="connsiteY8" fmla="*/ 140010 h 303388"/>
                <a:gd name="connsiteX9" fmla="*/ 0 w 226187"/>
                <a:gd name="connsiteY9" fmla="*/ 0 h 303388"/>
                <a:gd name="connsiteX10" fmla="*/ 21663 w 226187"/>
                <a:gd name="connsiteY10" fmla="*/ 0 h 303388"/>
                <a:gd name="connsiteX11" fmla="*/ 21663 w 226187"/>
                <a:gd name="connsiteY11" fmla="*/ 118347 h 30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87" h="303388">
                  <a:moveTo>
                    <a:pt x="21663" y="118347"/>
                  </a:moveTo>
                  <a:lnTo>
                    <a:pt x="196401" y="118347"/>
                  </a:lnTo>
                  <a:lnTo>
                    <a:pt x="196401" y="228449"/>
                  </a:lnTo>
                  <a:cubicBezTo>
                    <a:pt x="213433" y="232172"/>
                    <a:pt x="226188" y="247336"/>
                    <a:pt x="226188" y="265479"/>
                  </a:cubicBezTo>
                  <a:cubicBezTo>
                    <a:pt x="226188" y="286410"/>
                    <a:pt x="209209" y="303389"/>
                    <a:pt x="188278" y="303389"/>
                  </a:cubicBezTo>
                  <a:cubicBezTo>
                    <a:pt x="167346" y="303389"/>
                    <a:pt x="150367" y="286410"/>
                    <a:pt x="150367" y="265479"/>
                  </a:cubicBezTo>
                  <a:cubicBezTo>
                    <a:pt x="150367" y="249313"/>
                    <a:pt x="160495" y="235516"/>
                    <a:pt x="174738" y="230073"/>
                  </a:cubicBezTo>
                  <a:lnTo>
                    <a:pt x="174738" y="140010"/>
                  </a:lnTo>
                  <a:lnTo>
                    <a:pt x="0" y="140010"/>
                  </a:lnTo>
                  <a:lnTo>
                    <a:pt x="0" y="0"/>
                  </a:lnTo>
                  <a:lnTo>
                    <a:pt x="21663" y="0"/>
                  </a:lnTo>
                  <a:lnTo>
                    <a:pt x="21663" y="118347"/>
                  </a:lnTo>
                  <a:close/>
                </a:path>
              </a:pathLst>
            </a:custGeom>
            <a:solidFill>
              <a:srgbClr val="0078D4"/>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0" name="Freeform: Shape 99">
              <a:extLst>
                <a:ext uri="{FF2B5EF4-FFF2-40B4-BE49-F238E27FC236}">
                  <a16:creationId xmlns:a16="http://schemas.microsoft.com/office/drawing/2014/main" id="{7E3E3AE8-DDF1-4517-8716-822B3CC5EAC8}"/>
                </a:ext>
              </a:extLst>
            </p:cNvPr>
            <p:cNvSpPr/>
            <p:nvPr/>
          </p:nvSpPr>
          <p:spPr>
            <a:xfrm>
              <a:off x="10184369" y="3317450"/>
              <a:ext cx="71833" cy="286049"/>
            </a:xfrm>
            <a:custGeom>
              <a:avLst/>
              <a:gdLst>
                <a:gd name="connsiteX0" fmla="*/ 48741 w 75820"/>
                <a:gd name="connsiteY0" fmla="*/ 227690 h 301926"/>
                <a:gd name="connsiteX1" fmla="*/ 48741 w 75820"/>
                <a:gd name="connsiteY1" fmla="*/ 0 h 301926"/>
                <a:gd name="connsiteX2" fmla="*/ 27079 w 75820"/>
                <a:gd name="connsiteY2" fmla="*/ 0 h 301926"/>
                <a:gd name="connsiteX3" fmla="*/ 27079 w 75820"/>
                <a:gd name="connsiteY3" fmla="*/ 227690 h 301926"/>
                <a:gd name="connsiteX4" fmla="*/ 0 w 75820"/>
                <a:gd name="connsiteY4" fmla="*/ 264016 h 301926"/>
                <a:gd name="connsiteX5" fmla="*/ 37910 w 75820"/>
                <a:gd name="connsiteY5" fmla="*/ 301926 h 301926"/>
                <a:gd name="connsiteX6" fmla="*/ 75820 w 75820"/>
                <a:gd name="connsiteY6" fmla="*/ 264016 h 301926"/>
                <a:gd name="connsiteX7" fmla="*/ 48741 w 75820"/>
                <a:gd name="connsiteY7" fmla="*/ 227690 h 30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820" h="301926">
                  <a:moveTo>
                    <a:pt x="48741" y="227690"/>
                  </a:moveTo>
                  <a:lnTo>
                    <a:pt x="48741" y="0"/>
                  </a:lnTo>
                  <a:lnTo>
                    <a:pt x="27079" y="0"/>
                  </a:lnTo>
                  <a:lnTo>
                    <a:pt x="27079" y="227690"/>
                  </a:lnTo>
                  <a:cubicBezTo>
                    <a:pt x="11427" y="232348"/>
                    <a:pt x="0" y="246848"/>
                    <a:pt x="0" y="264016"/>
                  </a:cubicBezTo>
                  <a:cubicBezTo>
                    <a:pt x="0" y="284948"/>
                    <a:pt x="16978" y="301926"/>
                    <a:pt x="37910" y="301926"/>
                  </a:cubicBezTo>
                  <a:cubicBezTo>
                    <a:pt x="58842" y="301926"/>
                    <a:pt x="75820" y="284948"/>
                    <a:pt x="75820" y="264016"/>
                  </a:cubicBezTo>
                  <a:cubicBezTo>
                    <a:pt x="75820" y="246848"/>
                    <a:pt x="64393" y="232348"/>
                    <a:pt x="48741" y="227690"/>
                  </a:cubicBezTo>
                  <a:close/>
                </a:path>
              </a:pathLst>
            </a:custGeom>
            <a:solidFill>
              <a:srgbClr val="0078D4"/>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1" name="Geo-distributed">
              <a:extLst>
                <a:ext uri="{FF2B5EF4-FFF2-40B4-BE49-F238E27FC236}">
                  <a16:creationId xmlns:a16="http://schemas.microsoft.com/office/drawing/2014/main" id="{458588A7-9655-4365-983D-4567C9624978}"/>
                </a:ext>
              </a:extLst>
            </p:cNvPr>
            <p:cNvSpPr/>
            <p:nvPr/>
          </p:nvSpPr>
          <p:spPr>
            <a:xfrm>
              <a:off x="9578378" y="2637498"/>
              <a:ext cx="1283838" cy="725373"/>
            </a:xfrm>
            <a:custGeom>
              <a:avLst/>
              <a:gdLst>
                <a:gd name="connsiteX0" fmla="*/ 667164 w 1355095"/>
                <a:gd name="connsiteY0" fmla="*/ 0 h 765633"/>
                <a:gd name="connsiteX1" fmla="*/ 960574 w 1355095"/>
                <a:gd name="connsiteY1" fmla="*/ 199339 h 765633"/>
                <a:gd name="connsiteX2" fmla="*/ 963295 w 1355095"/>
                <a:gd name="connsiteY2" fmla="*/ 208329 h 765633"/>
                <a:gd name="connsiteX3" fmla="*/ 988925 w 1355095"/>
                <a:gd name="connsiteY3" fmla="*/ 198716 h 765633"/>
                <a:gd name="connsiteX4" fmla="*/ 1072855 w 1355095"/>
                <a:gd name="connsiteY4" fmla="*/ 185705 h 765633"/>
                <a:gd name="connsiteX5" fmla="*/ 1355096 w 1355095"/>
                <a:gd name="connsiteY5" fmla="*/ 474986 h 765633"/>
                <a:gd name="connsiteX6" fmla="*/ 1101721 w 1355095"/>
                <a:gd name="connsiteY6" fmla="*/ 762777 h 765633"/>
                <a:gd name="connsiteX7" fmla="*/ 1080194 w 1355095"/>
                <a:gd name="connsiteY7" fmla="*/ 763887 h 765633"/>
                <a:gd name="connsiteX8" fmla="*/ 1068401 w 1355095"/>
                <a:gd name="connsiteY8" fmla="*/ 765106 h 765633"/>
                <a:gd name="connsiteX9" fmla="*/ 158831 w 1355095"/>
                <a:gd name="connsiteY9" fmla="*/ 765106 h 765633"/>
                <a:gd name="connsiteX10" fmla="*/ 145603 w 1355095"/>
                <a:gd name="connsiteY10" fmla="*/ 765634 h 765633"/>
                <a:gd name="connsiteX11" fmla="*/ 114679 w 1355095"/>
                <a:gd name="connsiteY11" fmla="*/ 760475 h 765633"/>
                <a:gd name="connsiteX12" fmla="*/ 5309 w 1355095"/>
                <a:gd name="connsiteY12" fmla="*/ 566322 h 765633"/>
                <a:gd name="connsiteX13" fmla="*/ 163813 w 1355095"/>
                <a:gd name="connsiteY13" fmla="*/ 449071 h 765633"/>
                <a:gd name="connsiteX14" fmla="*/ 175606 w 1355095"/>
                <a:gd name="connsiteY14" fmla="*/ 451035 h 765633"/>
                <a:gd name="connsiteX15" fmla="*/ 172356 w 1355095"/>
                <a:gd name="connsiteY15" fmla="*/ 431145 h 765633"/>
                <a:gd name="connsiteX16" fmla="*/ 196308 w 1355095"/>
                <a:gd name="connsiteY16" fmla="*/ 324916 h 765633"/>
                <a:gd name="connsiteX17" fmla="*/ 341232 w 1355095"/>
                <a:gd name="connsiteY17" fmla="*/ 232091 h 765633"/>
                <a:gd name="connsiteX18" fmla="*/ 362218 w 1355095"/>
                <a:gd name="connsiteY18" fmla="*/ 232659 h 765633"/>
                <a:gd name="connsiteX19" fmla="*/ 363058 w 1355095"/>
                <a:gd name="connsiteY19" fmla="*/ 229315 h 765633"/>
                <a:gd name="connsiteX20" fmla="*/ 667164 w 1355095"/>
                <a:gd name="connsiteY20" fmla="*/ 0 h 765633"/>
                <a:gd name="connsiteX21" fmla="*/ 667164 w 1355095"/>
                <a:gd name="connsiteY21" fmla="*/ 0 h 76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5095" h="765633">
                  <a:moveTo>
                    <a:pt x="667164" y="0"/>
                  </a:moveTo>
                  <a:cubicBezTo>
                    <a:pt x="799064" y="0"/>
                    <a:pt x="912239" y="82197"/>
                    <a:pt x="960574" y="199339"/>
                  </a:cubicBezTo>
                  <a:lnTo>
                    <a:pt x="963295" y="208329"/>
                  </a:lnTo>
                  <a:lnTo>
                    <a:pt x="988925" y="198716"/>
                  </a:lnTo>
                  <a:cubicBezTo>
                    <a:pt x="1015435" y="190268"/>
                    <a:pt x="1043624" y="185705"/>
                    <a:pt x="1072855" y="185705"/>
                  </a:cubicBezTo>
                  <a:cubicBezTo>
                    <a:pt x="1228733" y="185705"/>
                    <a:pt x="1355096" y="315222"/>
                    <a:pt x="1355096" y="474986"/>
                  </a:cubicBezTo>
                  <a:cubicBezTo>
                    <a:pt x="1355096" y="624771"/>
                    <a:pt x="1244033" y="747965"/>
                    <a:pt x="1101721" y="762777"/>
                  </a:cubicBezTo>
                  <a:lnTo>
                    <a:pt x="1080194" y="763887"/>
                  </a:lnTo>
                  <a:lnTo>
                    <a:pt x="1068401" y="765106"/>
                  </a:lnTo>
                  <a:lnTo>
                    <a:pt x="158831" y="765106"/>
                  </a:lnTo>
                  <a:lnTo>
                    <a:pt x="145603" y="765634"/>
                  </a:lnTo>
                  <a:cubicBezTo>
                    <a:pt x="135340" y="764997"/>
                    <a:pt x="124996" y="763305"/>
                    <a:pt x="114679" y="760475"/>
                  </a:cubicBezTo>
                  <a:cubicBezTo>
                    <a:pt x="32171" y="737810"/>
                    <a:pt x="-16801" y="650888"/>
                    <a:pt x="5309" y="566322"/>
                  </a:cubicBezTo>
                  <a:cubicBezTo>
                    <a:pt x="24656" y="492329"/>
                    <a:pt x="92001" y="444644"/>
                    <a:pt x="163813" y="449071"/>
                  </a:cubicBezTo>
                  <a:lnTo>
                    <a:pt x="175606" y="451035"/>
                  </a:lnTo>
                  <a:lnTo>
                    <a:pt x="172356" y="431145"/>
                  </a:lnTo>
                  <a:cubicBezTo>
                    <a:pt x="169892" y="395307"/>
                    <a:pt x="177474" y="358358"/>
                    <a:pt x="196308" y="324916"/>
                  </a:cubicBezTo>
                  <a:cubicBezTo>
                    <a:pt x="227719" y="269161"/>
                    <a:pt x="282959" y="236315"/>
                    <a:pt x="341232" y="232091"/>
                  </a:cubicBezTo>
                  <a:lnTo>
                    <a:pt x="362218" y="232659"/>
                  </a:lnTo>
                  <a:lnTo>
                    <a:pt x="363058" y="229315"/>
                  </a:lnTo>
                  <a:cubicBezTo>
                    <a:pt x="403364" y="96467"/>
                    <a:pt x="524270" y="0"/>
                    <a:pt x="667164" y="0"/>
                  </a:cubicBezTo>
                  <a:lnTo>
                    <a:pt x="667164" y="0"/>
                  </a:lnTo>
                  <a:close/>
                </a:path>
              </a:pathLst>
            </a:custGeom>
            <a:solidFill>
              <a:srgbClr val="50E6FF"/>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2" name="Freeform: Shape 101">
              <a:extLst>
                <a:ext uri="{FF2B5EF4-FFF2-40B4-BE49-F238E27FC236}">
                  <a16:creationId xmlns:a16="http://schemas.microsoft.com/office/drawing/2014/main" id="{A74C6606-28E8-4C46-A249-60F4E8C273D3}"/>
                </a:ext>
              </a:extLst>
            </p:cNvPr>
            <p:cNvSpPr/>
            <p:nvPr/>
          </p:nvSpPr>
          <p:spPr>
            <a:xfrm>
              <a:off x="9972576" y="2792708"/>
              <a:ext cx="495135" cy="495135"/>
            </a:xfrm>
            <a:custGeom>
              <a:avLst/>
              <a:gdLst>
                <a:gd name="connsiteX0" fmla="*/ 522617 w 522617"/>
                <a:gd name="connsiteY0" fmla="*/ 261308 h 522616"/>
                <a:gd name="connsiteX1" fmla="*/ 261309 w 522617"/>
                <a:gd name="connsiteY1" fmla="*/ 522617 h 522616"/>
                <a:gd name="connsiteX2" fmla="*/ 0 w 522617"/>
                <a:gd name="connsiteY2" fmla="*/ 261308 h 522616"/>
                <a:gd name="connsiteX3" fmla="*/ 261309 w 522617"/>
                <a:gd name="connsiteY3" fmla="*/ 0 h 522616"/>
                <a:gd name="connsiteX4" fmla="*/ 522617 w 522617"/>
                <a:gd name="connsiteY4" fmla="*/ 261308 h 52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617" h="522616">
                  <a:moveTo>
                    <a:pt x="522617" y="261308"/>
                  </a:moveTo>
                  <a:cubicBezTo>
                    <a:pt x="522617" y="405625"/>
                    <a:pt x="405625" y="522617"/>
                    <a:pt x="261309" y="522617"/>
                  </a:cubicBezTo>
                  <a:cubicBezTo>
                    <a:pt x="116992" y="522617"/>
                    <a:pt x="0" y="405625"/>
                    <a:pt x="0" y="261308"/>
                  </a:cubicBezTo>
                  <a:cubicBezTo>
                    <a:pt x="0" y="116992"/>
                    <a:pt x="116992" y="0"/>
                    <a:pt x="261309" y="0"/>
                  </a:cubicBezTo>
                  <a:cubicBezTo>
                    <a:pt x="405625" y="0"/>
                    <a:pt x="522617" y="116992"/>
                    <a:pt x="522617" y="261308"/>
                  </a:cubicBezTo>
                  <a:close/>
                </a:path>
              </a:pathLst>
            </a:custGeom>
            <a:solidFill>
              <a:srgbClr val="0078D4"/>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nvGrpSpPr>
            <p:cNvPr id="103" name="Group 102">
              <a:extLst>
                <a:ext uri="{FF2B5EF4-FFF2-40B4-BE49-F238E27FC236}">
                  <a16:creationId xmlns:a16="http://schemas.microsoft.com/office/drawing/2014/main" id="{11A56B2B-AB4E-4994-A5BA-41358D81F793}"/>
                </a:ext>
              </a:extLst>
            </p:cNvPr>
            <p:cNvGrpSpPr/>
            <p:nvPr/>
          </p:nvGrpSpPr>
          <p:grpSpPr>
            <a:xfrm>
              <a:off x="9963315" y="2782447"/>
              <a:ext cx="513940" cy="513952"/>
              <a:chOff x="2245103" y="4442213"/>
              <a:chExt cx="513940" cy="513952"/>
            </a:xfrm>
          </p:grpSpPr>
          <p:sp>
            <p:nvSpPr>
              <p:cNvPr id="104" name="Freeform: Shape 103">
                <a:extLst>
                  <a:ext uri="{FF2B5EF4-FFF2-40B4-BE49-F238E27FC236}">
                    <a16:creationId xmlns:a16="http://schemas.microsoft.com/office/drawing/2014/main" id="{F896E563-01E7-483A-89D6-E5E00CC807B0}"/>
                  </a:ext>
                </a:extLst>
              </p:cNvPr>
              <p:cNvSpPr/>
              <p:nvPr/>
            </p:nvSpPr>
            <p:spPr>
              <a:xfrm>
                <a:off x="2245103" y="4442213"/>
                <a:ext cx="513940" cy="513952"/>
              </a:xfrm>
              <a:custGeom>
                <a:avLst/>
                <a:gdLst>
                  <a:gd name="connsiteX0" fmla="*/ 271233 w 542465"/>
                  <a:gd name="connsiteY0" fmla="*/ 542479 h 542478"/>
                  <a:gd name="connsiteX1" fmla="*/ 0 w 542465"/>
                  <a:gd name="connsiteY1" fmla="*/ 271246 h 542478"/>
                  <a:gd name="connsiteX2" fmla="*/ 271233 w 542465"/>
                  <a:gd name="connsiteY2" fmla="*/ 0 h 542478"/>
                  <a:gd name="connsiteX3" fmla="*/ 542466 w 542465"/>
                  <a:gd name="connsiteY3" fmla="*/ 271233 h 542478"/>
                  <a:gd name="connsiteX4" fmla="*/ 271233 w 542465"/>
                  <a:gd name="connsiteY4" fmla="*/ 542479 h 542478"/>
                  <a:gd name="connsiteX5" fmla="*/ 271233 w 542465"/>
                  <a:gd name="connsiteY5" fmla="*/ 18468 h 542478"/>
                  <a:gd name="connsiteX6" fmla="*/ 18454 w 542465"/>
                  <a:gd name="connsiteY6" fmla="*/ 271246 h 542478"/>
                  <a:gd name="connsiteX7" fmla="*/ 271233 w 542465"/>
                  <a:gd name="connsiteY7" fmla="*/ 524025 h 542478"/>
                  <a:gd name="connsiteX8" fmla="*/ 524012 w 542465"/>
                  <a:gd name="connsiteY8" fmla="*/ 271246 h 542478"/>
                  <a:gd name="connsiteX9" fmla="*/ 271233 w 542465"/>
                  <a:gd name="connsiteY9" fmla="*/ 18468 h 54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65" h="542478">
                    <a:moveTo>
                      <a:pt x="271233" y="542479"/>
                    </a:moveTo>
                    <a:cubicBezTo>
                      <a:pt x="121678" y="542479"/>
                      <a:pt x="0" y="420801"/>
                      <a:pt x="0" y="271246"/>
                    </a:cubicBezTo>
                    <a:cubicBezTo>
                      <a:pt x="0" y="121691"/>
                      <a:pt x="121664" y="0"/>
                      <a:pt x="271233" y="0"/>
                    </a:cubicBezTo>
                    <a:cubicBezTo>
                      <a:pt x="420802" y="0"/>
                      <a:pt x="542466" y="121678"/>
                      <a:pt x="542466" y="271233"/>
                    </a:cubicBezTo>
                    <a:cubicBezTo>
                      <a:pt x="542466" y="420788"/>
                      <a:pt x="420788" y="542479"/>
                      <a:pt x="271233" y="542479"/>
                    </a:cubicBezTo>
                    <a:close/>
                    <a:moveTo>
                      <a:pt x="271233" y="18468"/>
                    </a:moveTo>
                    <a:cubicBezTo>
                      <a:pt x="131859" y="18468"/>
                      <a:pt x="18454" y="131859"/>
                      <a:pt x="18454" y="271246"/>
                    </a:cubicBezTo>
                    <a:cubicBezTo>
                      <a:pt x="18454" y="410620"/>
                      <a:pt x="131846" y="524025"/>
                      <a:pt x="271233" y="524025"/>
                    </a:cubicBezTo>
                    <a:cubicBezTo>
                      <a:pt x="410606" y="524025"/>
                      <a:pt x="524012" y="410633"/>
                      <a:pt x="524012" y="271246"/>
                    </a:cubicBezTo>
                    <a:cubicBezTo>
                      <a:pt x="524012" y="131859"/>
                      <a:pt x="410606" y="18468"/>
                      <a:pt x="271233" y="18468"/>
                    </a:cubicBezTo>
                    <a:close/>
                  </a:path>
                </a:pathLst>
              </a:custGeom>
              <a:solidFill>
                <a:srgbClr val="28A8EA"/>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5" name="Freeform: Shape 104">
                <a:extLst>
                  <a:ext uri="{FF2B5EF4-FFF2-40B4-BE49-F238E27FC236}">
                    <a16:creationId xmlns:a16="http://schemas.microsoft.com/office/drawing/2014/main" id="{E72A0BCE-B41F-4194-B91F-48280107D60F}"/>
                  </a:ext>
                </a:extLst>
              </p:cNvPr>
              <p:cNvSpPr/>
              <p:nvPr/>
            </p:nvSpPr>
            <p:spPr>
              <a:xfrm>
                <a:off x="2318552" y="4517638"/>
                <a:ext cx="370158" cy="92369"/>
              </a:xfrm>
              <a:custGeom>
                <a:avLst/>
                <a:gdLst>
                  <a:gd name="connsiteX0" fmla="*/ 193707 w 390703"/>
                  <a:gd name="connsiteY0" fmla="*/ 97496 h 97496"/>
                  <a:gd name="connsiteX1" fmla="*/ 0 w 390703"/>
                  <a:gd name="connsiteY1" fmla="*/ 16125 h 97496"/>
                  <a:gd name="connsiteX2" fmla="*/ 13187 w 390703"/>
                  <a:gd name="connsiteY2" fmla="*/ 3195 h 97496"/>
                  <a:gd name="connsiteX3" fmla="*/ 193707 w 390703"/>
                  <a:gd name="connsiteY3" fmla="*/ 79029 h 97496"/>
                  <a:gd name="connsiteX4" fmla="*/ 377300 w 390703"/>
                  <a:gd name="connsiteY4" fmla="*/ 0 h 97496"/>
                  <a:gd name="connsiteX5" fmla="*/ 390704 w 390703"/>
                  <a:gd name="connsiteY5" fmla="*/ 12700 h 97496"/>
                  <a:gd name="connsiteX6" fmla="*/ 193707 w 390703"/>
                  <a:gd name="connsiteY6" fmla="*/ 97496 h 9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703" h="97496">
                    <a:moveTo>
                      <a:pt x="193707" y="97496"/>
                    </a:moveTo>
                    <a:cubicBezTo>
                      <a:pt x="120243" y="97496"/>
                      <a:pt x="51449" y="68604"/>
                      <a:pt x="0" y="16125"/>
                    </a:cubicBezTo>
                    <a:lnTo>
                      <a:pt x="13187" y="3195"/>
                    </a:lnTo>
                    <a:cubicBezTo>
                      <a:pt x="61130" y="52099"/>
                      <a:pt x="125239" y="79029"/>
                      <a:pt x="193707" y="79029"/>
                    </a:cubicBezTo>
                    <a:cubicBezTo>
                      <a:pt x="263854" y="79029"/>
                      <a:pt x="329059" y="50962"/>
                      <a:pt x="377300" y="0"/>
                    </a:cubicBezTo>
                    <a:lnTo>
                      <a:pt x="390704" y="12700"/>
                    </a:lnTo>
                    <a:cubicBezTo>
                      <a:pt x="338943" y="67372"/>
                      <a:pt x="268972" y="97496"/>
                      <a:pt x="193707" y="97496"/>
                    </a:cubicBezTo>
                    <a:close/>
                  </a:path>
                </a:pathLst>
              </a:custGeom>
              <a:solidFill>
                <a:srgbClr val="28A8EA"/>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6" name="Freeform: Shape 105">
                <a:extLst>
                  <a:ext uri="{FF2B5EF4-FFF2-40B4-BE49-F238E27FC236}">
                    <a16:creationId xmlns:a16="http://schemas.microsoft.com/office/drawing/2014/main" id="{7680016F-0386-4DD4-8895-9854B5EDC87D}"/>
                  </a:ext>
                </a:extLst>
              </p:cNvPr>
              <p:cNvSpPr/>
              <p:nvPr/>
            </p:nvSpPr>
            <p:spPr>
              <a:xfrm>
                <a:off x="2312241" y="4777904"/>
                <a:ext cx="379817" cy="95704"/>
              </a:xfrm>
              <a:custGeom>
                <a:avLst/>
                <a:gdLst>
                  <a:gd name="connsiteX0" fmla="*/ 387251 w 400898"/>
                  <a:gd name="connsiteY0" fmla="*/ 101017 h 101016"/>
                  <a:gd name="connsiteX1" fmla="*/ 200368 w 400898"/>
                  <a:gd name="connsiteY1" fmla="*/ 18454 h 101016"/>
                  <a:gd name="connsiteX2" fmla="*/ 13634 w 400898"/>
                  <a:gd name="connsiteY2" fmla="*/ 100854 h 101016"/>
                  <a:gd name="connsiteX3" fmla="*/ 0 w 400898"/>
                  <a:gd name="connsiteY3" fmla="*/ 88412 h 101016"/>
                  <a:gd name="connsiteX4" fmla="*/ 200368 w 400898"/>
                  <a:gd name="connsiteY4" fmla="*/ 0 h 101016"/>
                  <a:gd name="connsiteX5" fmla="*/ 400899 w 400898"/>
                  <a:gd name="connsiteY5" fmla="*/ 88588 h 101016"/>
                  <a:gd name="connsiteX6" fmla="*/ 387251 w 400898"/>
                  <a:gd name="connsiteY6" fmla="*/ 101017 h 10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98" h="101016">
                    <a:moveTo>
                      <a:pt x="387251" y="101017"/>
                    </a:moveTo>
                    <a:cubicBezTo>
                      <a:pt x="339430" y="48552"/>
                      <a:pt x="271314" y="18454"/>
                      <a:pt x="200368" y="18454"/>
                    </a:cubicBezTo>
                    <a:cubicBezTo>
                      <a:pt x="129503" y="18454"/>
                      <a:pt x="61441" y="48484"/>
                      <a:pt x="13634" y="100854"/>
                    </a:cubicBezTo>
                    <a:lnTo>
                      <a:pt x="0" y="88412"/>
                    </a:lnTo>
                    <a:cubicBezTo>
                      <a:pt x="51300" y="32224"/>
                      <a:pt x="124331" y="0"/>
                      <a:pt x="200368" y="0"/>
                    </a:cubicBezTo>
                    <a:cubicBezTo>
                      <a:pt x="276486" y="0"/>
                      <a:pt x="349585" y="32291"/>
                      <a:pt x="400899" y="88588"/>
                    </a:cubicBezTo>
                    <a:lnTo>
                      <a:pt x="387251" y="101017"/>
                    </a:lnTo>
                    <a:close/>
                  </a:path>
                </a:pathLst>
              </a:custGeom>
              <a:solidFill>
                <a:srgbClr val="28A8EA"/>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7" name="Freeform: Shape 106">
                <a:extLst>
                  <a:ext uri="{FF2B5EF4-FFF2-40B4-BE49-F238E27FC236}">
                    <a16:creationId xmlns:a16="http://schemas.microsoft.com/office/drawing/2014/main" id="{7A79030D-06F6-488E-A95A-DE0D49445673}"/>
                  </a:ext>
                </a:extLst>
              </p:cNvPr>
              <p:cNvSpPr/>
              <p:nvPr/>
            </p:nvSpPr>
            <p:spPr>
              <a:xfrm>
                <a:off x="2378635" y="4442213"/>
                <a:ext cx="246875" cy="513952"/>
              </a:xfrm>
              <a:custGeom>
                <a:avLst/>
                <a:gdLst>
                  <a:gd name="connsiteX0" fmla="*/ 130289 w 260577"/>
                  <a:gd name="connsiteY0" fmla="*/ 542479 h 542478"/>
                  <a:gd name="connsiteX1" fmla="*/ 0 w 260577"/>
                  <a:gd name="connsiteY1" fmla="*/ 271246 h 542478"/>
                  <a:gd name="connsiteX2" fmla="*/ 130289 w 260577"/>
                  <a:gd name="connsiteY2" fmla="*/ 0 h 542478"/>
                  <a:gd name="connsiteX3" fmla="*/ 260577 w 260577"/>
                  <a:gd name="connsiteY3" fmla="*/ 271233 h 542478"/>
                  <a:gd name="connsiteX4" fmla="*/ 130289 w 260577"/>
                  <a:gd name="connsiteY4" fmla="*/ 542479 h 542478"/>
                  <a:gd name="connsiteX5" fmla="*/ 130289 w 260577"/>
                  <a:gd name="connsiteY5" fmla="*/ 18468 h 542478"/>
                  <a:gd name="connsiteX6" fmla="*/ 18468 w 260577"/>
                  <a:gd name="connsiteY6" fmla="*/ 271246 h 542478"/>
                  <a:gd name="connsiteX7" fmla="*/ 130289 w 260577"/>
                  <a:gd name="connsiteY7" fmla="*/ 524025 h 542478"/>
                  <a:gd name="connsiteX8" fmla="*/ 242110 w 260577"/>
                  <a:gd name="connsiteY8" fmla="*/ 271246 h 542478"/>
                  <a:gd name="connsiteX9" fmla="*/ 130289 w 260577"/>
                  <a:gd name="connsiteY9" fmla="*/ 18468 h 54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577" h="542478">
                    <a:moveTo>
                      <a:pt x="130289" y="542479"/>
                    </a:moveTo>
                    <a:cubicBezTo>
                      <a:pt x="57231" y="542479"/>
                      <a:pt x="0" y="423333"/>
                      <a:pt x="0" y="271246"/>
                    </a:cubicBezTo>
                    <a:cubicBezTo>
                      <a:pt x="0" y="119159"/>
                      <a:pt x="57231" y="0"/>
                      <a:pt x="130289" y="0"/>
                    </a:cubicBezTo>
                    <a:cubicBezTo>
                      <a:pt x="203347" y="0"/>
                      <a:pt x="260577" y="119146"/>
                      <a:pt x="260577" y="271233"/>
                    </a:cubicBezTo>
                    <a:cubicBezTo>
                      <a:pt x="260577" y="423320"/>
                      <a:pt x="203347" y="542479"/>
                      <a:pt x="130289" y="542479"/>
                    </a:cubicBezTo>
                    <a:close/>
                    <a:moveTo>
                      <a:pt x="130289" y="18468"/>
                    </a:moveTo>
                    <a:cubicBezTo>
                      <a:pt x="69673" y="18468"/>
                      <a:pt x="18468" y="134229"/>
                      <a:pt x="18468" y="271246"/>
                    </a:cubicBezTo>
                    <a:cubicBezTo>
                      <a:pt x="18468" y="408264"/>
                      <a:pt x="69673" y="524025"/>
                      <a:pt x="130289" y="524025"/>
                    </a:cubicBezTo>
                    <a:cubicBezTo>
                      <a:pt x="190904" y="524025"/>
                      <a:pt x="242110" y="408264"/>
                      <a:pt x="242110" y="271246"/>
                    </a:cubicBezTo>
                    <a:cubicBezTo>
                      <a:pt x="242110" y="134215"/>
                      <a:pt x="190904" y="18468"/>
                      <a:pt x="130289" y="18468"/>
                    </a:cubicBezTo>
                    <a:close/>
                  </a:path>
                </a:pathLst>
              </a:custGeom>
              <a:solidFill>
                <a:srgbClr val="28A8EA"/>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08" name="Freeform: Shape 107">
                <a:extLst>
                  <a:ext uri="{FF2B5EF4-FFF2-40B4-BE49-F238E27FC236}">
                    <a16:creationId xmlns:a16="http://schemas.microsoft.com/office/drawing/2014/main" id="{1BC75904-50C1-43FE-9B48-416B3E2BE83B}"/>
                  </a:ext>
                </a:extLst>
              </p:cNvPr>
              <p:cNvSpPr/>
              <p:nvPr/>
            </p:nvSpPr>
            <p:spPr>
              <a:xfrm>
                <a:off x="2253248" y="4690447"/>
                <a:ext cx="498996" cy="17496"/>
              </a:xfrm>
              <a:custGeom>
                <a:avLst/>
                <a:gdLst>
                  <a:gd name="connsiteX0" fmla="*/ 0 w 526692"/>
                  <a:gd name="connsiteY0" fmla="*/ 0 h 18467"/>
                  <a:gd name="connsiteX1" fmla="*/ 526692 w 526692"/>
                  <a:gd name="connsiteY1" fmla="*/ 0 h 18467"/>
                  <a:gd name="connsiteX2" fmla="*/ 526692 w 526692"/>
                  <a:gd name="connsiteY2" fmla="*/ 18468 h 18467"/>
                  <a:gd name="connsiteX3" fmla="*/ 0 w 526692"/>
                  <a:gd name="connsiteY3" fmla="*/ 18468 h 18467"/>
                </a:gdLst>
                <a:ahLst/>
                <a:cxnLst>
                  <a:cxn ang="0">
                    <a:pos x="connsiteX0" y="connsiteY0"/>
                  </a:cxn>
                  <a:cxn ang="0">
                    <a:pos x="connsiteX1" y="connsiteY1"/>
                  </a:cxn>
                  <a:cxn ang="0">
                    <a:pos x="connsiteX2" y="connsiteY2"/>
                  </a:cxn>
                  <a:cxn ang="0">
                    <a:pos x="connsiteX3" y="connsiteY3"/>
                  </a:cxn>
                </a:cxnLst>
                <a:rect l="l" t="t" r="r" b="b"/>
                <a:pathLst>
                  <a:path w="526692" h="18467">
                    <a:moveTo>
                      <a:pt x="0" y="0"/>
                    </a:moveTo>
                    <a:lnTo>
                      <a:pt x="526692" y="0"/>
                    </a:lnTo>
                    <a:lnTo>
                      <a:pt x="526692" y="18468"/>
                    </a:lnTo>
                    <a:lnTo>
                      <a:pt x="0" y="18468"/>
                    </a:lnTo>
                    <a:close/>
                  </a:path>
                </a:pathLst>
              </a:custGeom>
              <a:solidFill>
                <a:srgbClr val="28A8EA"/>
              </a:solidFill>
              <a:ln w="13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grpSp>
        <p:nvGrpSpPr>
          <p:cNvPr id="2" name="Group 1">
            <a:extLst>
              <a:ext uri="{FF2B5EF4-FFF2-40B4-BE49-F238E27FC236}">
                <a16:creationId xmlns:a16="http://schemas.microsoft.com/office/drawing/2014/main" id="{215BDEF7-2152-BD4F-D05B-C4E3D52F54E0}"/>
              </a:ext>
            </a:extLst>
          </p:cNvPr>
          <p:cNvGrpSpPr/>
          <p:nvPr/>
        </p:nvGrpSpPr>
        <p:grpSpPr>
          <a:xfrm>
            <a:off x="1571688" y="2604984"/>
            <a:ext cx="770915" cy="1000414"/>
            <a:chOff x="1571688" y="2604984"/>
            <a:chExt cx="770915" cy="1000414"/>
          </a:xfrm>
        </p:grpSpPr>
        <p:sp>
          <p:nvSpPr>
            <p:cNvPr id="117" name="Freeform: Shape 116">
              <a:extLst>
                <a:ext uri="{FF2B5EF4-FFF2-40B4-BE49-F238E27FC236}">
                  <a16:creationId xmlns:a16="http://schemas.microsoft.com/office/drawing/2014/main" id="{A47E2B9A-2C6D-457F-A633-5B9D5409FFD4}"/>
                </a:ext>
              </a:extLst>
            </p:cNvPr>
            <p:cNvSpPr/>
            <p:nvPr/>
          </p:nvSpPr>
          <p:spPr>
            <a:xfrm>
              <a:off x="2148551" y="2605310"/>
              <a:ext cx="194052" cy="260296"/>
            </a:xfrm>
            <a:custGeom>
              <a:avLst/>
              <a:gdLst>
                <a:gd name="connsiteX0" fmla="*/ 23362 w 243927"/>
                <a:gd name="connsiteY0" fmla="*/ 199554 h 327197"/>
                <a:gd name="connsiteX1" fmla="*/ 211805 w 243927"/>
                <a:gd name="connsiteY1" fmla="*/ 199554 h 327197"/>
                <a:gd name="connsiteX2" fmla="*/ 211805 w 243927"/>
                <a:gd name="connsiteY2" fmla="*/ 80817 h 327197"/>
                <a:gd name="connsiteX3" fmla="*/ 243927 w 243927"/>
                <a:gd name="connsiteY3" fmla="*/ 40883 h 327197"/>
                <a:gd name="connsiteX4" fmla="*/ 203044 w 243927"/>
                <a:gd name="connsiteY4" fmla="*/ 0 h 327197"/>
                <a:gd name="connsiteX5" fmla="*/ 162161 w 243927"/>
                <a:gd name="connsiteY5" fmla="*/ 40883 h 327197"/>
                <a:gd name="connsiteX6" fmla="*/ 188443 w 243927"/>
                <a:gd name="connsiteY6" fmla="*/ 79065 h 327197"/>
                <a:gd name="connsiteX7" fmla="*/ 188443 w 243927"/>
                <a:gd name="connsiteY7" fmla="*/ 176192 h 327197"/>
                <a:gd name="connsiteX8" fmla="*/ 0 w 243927"/>
                <a:gd name="connsiteY8" fmla="*/ 176192 h 327197"/>
                <a:gd name="connsiteX9" fmla="*/ 0 w 243927"/>
                <a:gd name="connsiteY9" fmla="*/ 327198 h 327197"/>
                <a:gd name="connsiteX10" fmla="*/ 23362 w 243927"/>
                <a:gd name="connsiteY10" fmla="*/ 327198 h 327197"/>
                <a:gd name="connsiteX11" fmla="*/ 23362 w 243927"/>
                <a:gd name="connsiteY11" fmla="*/ 199554 h 32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927" h="327197">
                  <a:moveTo>
                    <a:pt x="23362" y="199554"/>
                  </a:moveTo>
                  <a:lnTo>
                    <a:pt x="211805" y="199554"/>
                  </a:lnTo>
                  <a:lnTo>
                    <a:pt x="211805" y="80817"/>
                  </a:lnTo>
                  <a:cubicBezTo>
                    <a:pt x="230173" y="76802"/>
                    <a:pt x="243927" y="60449"/>
                    <a:pt x="243927" y="40883"/>
                  </a:cubicBezTo>
                  <a:cubicBezTo>
                    <a:pt x="243927" y="18310"/>
                    <a:pt x="225617" y="0"/>
                    <a:pt x="203044" y="0"/>
                  </a:cubicBezTo>
                  <a:cubicBezTo>
                    <a:pt x="180470" y="0"/>
                    <a:pt x="162161" y="18310"/>
                    <a:pt x="162161" y="40883"/>
                  </a:cubicBezTo>
                  <a:cubicBezTo>
                    <a:pt x="162161" y="58317"/>
                    <a:pt x="173082" y="73196"/>
                    <a:pt x="188443" y="79065"/>
                  </a:cubicBezTo>
                  <a:lnTo>
                    <a:pt x="188443" y="176192"/>
                  </a:lnTo>
                  <a:lnTo>
                    <a:pt x="0" y="176192"/>
                  </a:lnTo>
                  <a:lnTo>
                    <a:pt x="0" y="327198"/>
                  </a:lnTo>
                  <a:lnTo>
                    <a:pt x="23362" y="327198"/>
                  </a:lnTo>
                  <a:lnTo>
                    <a:pt x="23362" y="199554"/>
                  </a:lnTo>
                  <a:close/>
                </a:path>
              </a:pathLst>
            </a:custGeom>
            <a:solidFill>
              <a:srgbClr val="50E6FF"/>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18" name="App">
              <a:extLst>
                <a:ext uri="{FF2B5EF4-FFF2-40B4-BE49-F238E27FC236}">
                  <a16:creationId xmlns:a16="http://schemas.microsoft.com/office/drawing/2014/main" id="{C6F49BF9-E80C-4296-A237-43BC053C731C}"/>
                </a:ext>
              </a:extLst>
            </p:cNvPr>
            <p:cNvSpPr/>
            <p:nvPr/>
          </p:nvSpPr>
          <p:spPr>
            <a:xfrm>
              <a:off x="1617068" y="2605310"/>
              <a:ext cx="194052" cy="260296"/>
            </a:xfrm>
            <a:custGeom>
              <a:avLst/>
              <a:gdLst>
                <a:gd name="connsiteX0" fmla="*/ 220565 w 243927"/>
                <a:gd name="connsiteY0" fmla="*/ 199554 h 327197"/>
                <a:gd name="connsiteX1" fmla="*/ 32123 w 243927"/>
                <a:gd name="connsiteY1" fmla="*/ 199554 h 327197"/>
                <a:gd name="connsiteX2" fmla="*/ 32123 w 243927"/>
                <a:gd name="connsiteY2" fmla="*/ 80817 h 327197"/>
                <a:gd name="connsiteX3" fmla="*/ 0 w 243927"/>
                <a:gd name="connsiteY3" fmla="*/ 40883 h 327197"/>
                <a:gd name="connsiteX4" fmla="*/ 40883 w 243927"/>
                <a:gd name="connsiteY4" fmla="*/ 0 h 327197"/>
                <a:gd name="connsiteX5" fmla="*/ 81767 w 243927"/>
                <a:gd name="connsiteY5" fmla="*/ 40883 h 327197"/>
                <a:gd name="connsiteX6" fmla="*/ 55484 w 243927"/>
                <a:gd name="connsiteY6" fmla="*/ 79065 h 327197"/>
                <a:gd name="connsiteX7" fmla="*/ 55484 w 243927"/>
                <a:gd name="connsiteY7" fmla="*/ 176192 h 327197"/>
                <a:gd name="connsiteX8" fmla="*/ 243927 w 243927"/>
                <a:gd name="connsiteY8" fmla="*/ 176192 h 327197"/>
                <a:gd name="connsiteX9" fmla="*/ 243927 w 243927"/>
                <a:gd name="connsiteY9" fmla="*/ 327198 h 327197"/>
                <a:gd name="connsiteX10" fmla="*/ 220565 w 243927"/>
                <a:gd name="connsiteY10" fmla="*/ 327198 h 327197"/>
                <a:gd name="connsiteX11" fmla="*/ 220565 w 243927"/>
                <a:gd name="connsiteY11" fmla="*/ 199554 h 32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927" h="327197">
                  <a:moveTo>
                    <a:pt x="220565" y="199554"/>
                  </a:moveTo>
                  <a:lnTo>
                    <a:pt x="32123" y="199554"/>
                  </a:lnTo>
                  <a:lnTo>
                    <a:pt x="32123" y="80817"/>
                  </a:lnTo>
                  <a:cubicBezTo>
                    <a:pt x="13754" y="76802"/>
                    <a:pt x="0" y="60449"/>
                    <a:pt x="0" y="40883"/>
                  </a:cubicBezTo>
                  <a:cubicBezTo>
                    <a:pt x="0" y="18310"/>
                    <a:pt x="18310" y="0"/>
                    <a:pt x="40883" y="0"/>
                  </a:cubicBezTo>
                  <a:cubicBezTo>
                    <a:pt x="63457" y="0"/>
                    <a:pt x="81767" y="18310"/>
                    <a:pt x="81767" y="40883"/>
                  </a:cubicBezTo>
                  <a:cubicBezTo>
                    <a:pt x="81767" y="58317"/>
                    <a:pt x="70845" y="73196"/>
                    <a:pt x="55484" y="79065"/>
                  </a:cubicBezTo>
                  <a:lnTo>
                    <a:pt x="55484" y="176192"/>
                  </a:lnTo>
                  <a:lnTo>
                    <a:pt x="243927" y="176192"/>
                  </a:lnTo>
                  <a:lnTo>
                    <a:pt x="243927" y="327198"/>
                  </a:lnTo>
                  <a:lnTo>
                    <a:pt x="220565" y="327198"/>
                  </a:lnTo>
                  <a:lnTo>
                    <a:pt x="220565" y="199554"/>
                  </a:lnTo>
                  <a:close/>
                </a:path>
              </a:pathLst>
            </a:custGeom>
            <a:solidFill>
              <a:srgbClr val="50E6FF"/>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19" name="Freeform: Shape 118">
              <a:extLst>
                <a:ext uri="{FF2B5EF4-FFF2-40B4-BE49-F238E27FC236}">
                  <a16:creationId xmlns:a16="http://schemas.microsoft.com/office/drawing/2014/main" id="{6F88C22E-4096-41C3-A216-95461BDC4DA0}"/>
                </a:ext>
              </a:extLst>
            </p:cNvPr>
            <p:cNvSpPr/>
            <p:nvPr/>
          </p:nvSpPr>
          <p:spPr>
            <a:xfrm>
              <a:off x="1947311" y="2604984"/>
              <a:ext cx="65048" cy="259030"/>
            </a:xfrm>
            <a:custGeom>
              <a:avLst/>
              <a:gdLst>
                <a:gd name="connsiteX0" fmla="*/ 29202 w 81766"/>
                <a:gd name="connsiteY0" fmla="*/ 80058 h 325605"/>
                <a:gd name="connsiteX1" fmla="*/ 29202 w 81766"/>
                <a:gd name="connsiteY1" fmla="*/ 325606 h 325605"/>
                <a:gd name="connsiteX2" fmla="*/ 52564 w 81766"/>
                <a:gd name="connsiteY2" fmla="*/ 325606 h 325605"/>
                <a:gd name="connsiteX3" fmla="*/ 52564 w 81766"/>
                <a:gd name="connsiteY3" fmla="*/ 80058 h 325605"/>
                <a:gd name="connsiteX4" fmla="*/ 81767 w 81766"/>
                <a:gd name="connsiteY4" fmla="*/ 40883 h 325605"/>
                <a:gd name="connsiteX5" fmla="*/ 40883 w 81766"/>
                <a:gd name="connsiteY5" fmla="*/ 0 h 325605"/>
                <a:gd name="connsiteX6" fmla="*/ 0 w 81766"/>
                <a:gd name="connsiteY6" fmla="*/ 40883 h 325605"/>
                <a:gd name="connsiteX7" fmla="*/ 29202 w 81766"/>
                <a:gd name="connsiteY7" fmla="*/ 80058 h 3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66" h="325605">
                  <a:moveTo>
                    <a:pt x="29202" y="80058"/>
                  </a:moveTo>
                  <a:lnTo>
                    <a:pt x="29202" y="325606"/>
                  </a:lnTo>
                  <a:lnTo>
                    <a:pt x="52564" y="325606"/>
                  </a:lnTo>
                  <a:lnTo>
                    <a:pt x="52564" y="80058"/>
                  </a:lnTo>
                  <a:cubicBezTo>
                    <a:pt x="69443" y="75035"/>
                    <a:pt x="81767" y="59398"/>
                    <a:pt x="81767" y="40883"/>
                  </a:cubicBezTo>
                  <a:cubicBezTo>
                    <a:pt x="81767" y="18310"/>
                    <a:pt x="63457" y="0"/>
                    <a:pt x="40883" y="0"/>
                  </a:cubicBezTo>
                  <a:cubicBezTo>
                    <a:pt x="18310" y="0"/>
                    <a:pt x="0" y="18310"/>
                    <a:pt x="0" y="40883"/>
                  </a:cubicBezTo>
                  <a:cubicBezTo>
                    <a:pt x="0" y="59398"/>
                    <a:pt x="12323" y="75035"/>
                    <a:pt x="29202" y="80058"/>
                  </a:cubicBezTo>
                  <a:close/>
                </a:path>
              </a:pathLst>
            </a:custGeom>
            <a:solidFill>
              <a:srgbClr val="50E6FF"/>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20" name="Freeform: Shape 119">
              <a:extLst>
                <a:ext uri="{FF2B5EF4-FFF2-40B4-BE49-F238E27FC236}">
                  <a16:creationId xmlns:a16="http://schemas.microsoft.com/office/drawing/2014/main" id="{38C5428F-0744-495C-8D48-A6850CCBA68A}"/>
                </a:ext>
              </a:extLst>
            </p:cNvPr>
            <p:cNvSpPr/>
            <p:nvPr/>
          </p:nvSpPr>
          <p:spPr>
            <a:xfrm>
              <a:off x="1571688" y="3345102"/>
              <a:ext cx="194052" cy="260296"/>
            </a:xfrm>
            <a:custGeom>
              <a:avLst/>
              <a:gdLst>
                <a:gd name="connsiteX0" fmla="*/ 220565 w 243927"/>
                <a:gd name="connsiteY0" fmla="*/ 127643 h 327197"/>
                <a:gd name="connsiteX1" fmla="*/ 32123 w 243927"/>
                <a:gd name="connsiteY1" fmla="*/ 127643 h 327197"/>
                <a:gd name="connsiteX2" fmla="*/ 32123 w 243927"/>
                <a:gd name="connsiteY2" fmla="*/ 246380 h 327197"/>
                <a:gd name="connsiteX3" fmla="*/ 0 w 243927"/>
                <a:gd name="connsiteY3" fmla="*/ 286314 h 327197"/>
                <a:gd name="connsiteX4" fmla="*/ 40883 w 243927"/>
                <a:gd name="connsiteY4" fmla="*/ 327198 h 327197"/>
                <a:gd name="connsiteX5" fmla="*/ 81767 w 243927"/>
                <a:gd name="connsiteY5" fmla="*/ 286314 h 327197"/>
                <a:gd name="connsiteX6" fmla="*/ 55484 w 243927"/>
                <a:gd name="connsiteY6" fmla="*/ 248132 h 327197"/>
                <a:gd name="connsiteX7" fmla="*/ 55484 w 243927"/>
                <a:gd name="connsiteY7" fmla="*/ 151005 h 327197"/>
                <a:gd name="connsiteX8" fmla="*/ 243927 w 243927"/>
                <a:gd name="connsiteY8" fmla="*/ 151005 h 327197"/>
                <a:gd name="connsiteX9" fmla="*/ 243927 w 243927"/>
                <a:gd name="connsiteY9" fmla="*/ 0 h 327197"/>
                <a:gd name="connsiteX10" fmla="*/ 220565 w 243927"/>
                <a:gd name="connsiteY10" fmla="*/ 0 h 327197"/>
                <a:gd name="connsiteX11" fmla="*/ 220565 w 243927"/>
                <a:gd name="connsiteY11" fmla="*/ 127643 h 32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927" h="327197">
                  <a:moveTo>
                    <a:pt x="220565" y="127643"/>
                  </a:moveTo>
                  <a:lnTo>
                    <a:pt x="32123" y="127643"/>
                  </a:lnTo>
                  <a:lnTo>
                    <a:pt x="32123" y="246380"/>
                  </a:lnTo>
                  <a:cubicBezTo>
                    <a:pt x="13754" y="250395"/>
                    <a:pt x="0" y="266749"/>
                    <a:pt x="0" y="286314"/>
                  </a:cubicBezTo>
                  <a:cubicBezTo>
                    <a:pt x="0" y="308888"/>
                    <a:pt x="18310" y="327198"/>
                    <a:pt x="40883" y="327198"/>
                  </a:cubicBezTo>
                  <a:cubicBezTo>
                    <a:pt x="63457" y="327198"/>
                    <a:pt x="81767" y="308888"/>
                    <a:pt x="81767" y="286314"/>
                  </a:cubicBezTo>
                  <a:cubicBezTo>
                    <a:pt x="81767" y="268881"/>
                    <a:pt x="70845" y="254002"/>
                    <a:pt x="55484" y="248132"/>
                  </a:cubicBezTo>
                  <a:lnTo>
                    <a:pt x="55484" y="151005"/>
                  </a:lnTo>
                  <a:lnTo>
                    <a:pt x="243927" y="151005"/>
                  </a:lnTo>
                  <a:lnTo>
                    <a:pt x="243927" y="0"/>
                  </a:lnTo>
                  <a:lnTo>
                    <a:pt x="220565" y="0"/>
                  </a:lnTo>
                  <a:lnTo>
                    <a:pt x="220565" y="127643"/>
                  </a:lnTo>
                  <a:close/>
                </a:path>
              </a:pathLst>
            </a:custGeom>
            <a:solidFill>
              <a:srgbClr val="0078D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21" name="Freeform: Shape 120">
              <a:extLst>
                <a:ext uri="{FF2B5EF4-FFF2-40B4-BE49-F238E27FC236}">
                  <a16:creationId xmlns:a16="http://schemas.microsoft.com/office/drawing/2014/main" id="{31BED010-E994-4B3F-8304-EF845A65E4D4}"/>
                </a:ext>
              </a:extLst>
            </p:cNvPr>
            <p:cNvSpPr/>
            <p:nvPr/>
          </p:nvSpPr>
          <p:spPr>
            <a:xfrm>
              <a:off x="2103171" y="3345102"/>
              <a:ext cx="194052" cy="260296"/>
            </a:xfrm>
            <a:custGeom>
              <a:avLst/>
              <a:gdLst>
                <a:gd name="connsiteX0" fmla="*/ 23362 w 243927"/>
                <a:gd name="connsiteY0" fmla="*/ 127643 h 327197"/>
                <a:gd name="connsiteX1" fmla="*/ 211805 w 243927"/>
                <a:gd name="connsiteY1" fmla="*/ 127643 h 327197"/>
                <a:gd name="connsiteX2" fmla="*/ 211805 w 243927"/>
                <a:gd name="connsiteY2" fmla="*/ 246380 h 327197"/>
                <a:gd name="connsiteX3" fmla="*/ 243927 w 243927"/>
                <a:gd name="connsiteY3" fmla="*/ 286314 h 327197"/>
                <a:gd name="connsiteX4" fmla="*/ 203044 w 243927"/>
                <a:gd name="connsiteY4" fmla="*/ 327198 h 327197"/>
                <a:gd name="connsiteX5" fmla="*/ 162161 w 243927"/>
                <a:gd name="connsiteY5" fmla="*/ 286314 h 327197"/>
                <a:gd name="connsiteX6" fmla="*/ 188443 w 243927"/>
                <a:gd name="connsiteY6" fmla="*/ 248132 h 327197"/>
                <a:gd name="connsiteX7" fmla="*/ 188443 w 243927"/>
                <a:gd name="connsiteY7" fmla="*/ 151005 h 327197"/>
                <a:gd name="connsiteX8" fmla="*/ 0 w 243927"/>
                <a:gd name="connsiteY8" fmla="*/ 151005 h 327197"/>
                <a:gd name="connsiteX9" fmla="*/ 0 w 243927"/>
                <a:gd name="connsiteY9" fmla="*/ 0 h 327197"/>
                <a:gd name="connsiteX10" fmla="*/ 23362 w 243927"/>
                <a:gd name="connsiteY10" fmla="*/ 0 h 327197"/>
                <a:gd name="connsiteX11" fmla="*/ 23362 w 243927"/>
                <a:gd name="connsiteY11" fmla="*/ 127643 h 32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927" h="327197">
                  <a:moveTo>
                    <a:pt x="23362" y="127643"/>
                  </a:moveTo>
                  <a:lnTo>
                    <a:pt x="211805" y="127643"/>
                  </a:lnTo>
                  <a:lnTo>
                    <a:pt x="211805" y="246380"/>
                  </a:lnTo>
                  <a:cubicBezTo>
                    <a:pt x="230173" y="250395"/>
                    <a:pt x="243927" y="266749"/>
                    <a:pt x="243927" y="286314"/>
                  </a:cubicBezTo>
                  <a:cubicBezTo>
                    <a:pt x="243927" y="308888"/>
                    <a:pt x="225617" y="327198"/>
                    <a:pt x="203044" y="327198"/>
                  </a:cubicBezTo>
                  <a:cubicBezTo>
                    <a:pt x="180470" y="327198"/>
                    <a:pt x="162161" y="308888"/>
                    <a:pt x="162161" y="286314"/>
                  </a:cubicBezTo>
                  <a:cubicBezTo>
                    <a:pt x="162161" y="268881"/>
                    <a:pt x="173082" y="254002"/>
                    <a:pt x="188443" y="248132"/>
                  </a:cubicBezTo>
                  <a:lnTo>
                    <a:pt x="188443" y="151005"/>
                  </a:lnTo>
                  <a:lnTo>
                    <a:pt x="0" y="151005"/>
                  </a:lnTo>
                  <a:lnTo>
                    <a:pt x="0" y="0"/>
                  </a:lnTo>
                  <a:lnTo>
                    <a:pt x="23362" y="0"/>
                  </a:lnTo>
                  <a:lnTo>
                    <a:pt x="23362" y="127643"/>
                  </a:lnTo>
                  <a:close/>
                </a:path>
              </a:pathLst>
            </a:custGeom>
            <a:solidFill>
              <a:srgbClr val="0078D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22" name="Freeform: Shape 121">
              <a:extLst>
                <a:ext uri="{FF2B5EF4-FFF2-40B4-BE49-F238E27FC236}">
                  <a16:creationId xmlns:a16="http://schemas.microsoft.com/office/drawing/2014/main" id="{3FE3A615-B511-46E5-A41B-9E659945C43F}"/>
                </a:ext>
              </a:extLst>
            </p:cNvPr>
            <p:cNvSpPr/>
            <p:nvPr/>
          </p:nvSpPr>
          <p:spPr>
            <a:xfrm>
              <a:off x="1901931" y="3346353"/>
              <a:ext cx="65048" cy="259030"/>
            </a:xfrm>
            <a:custGeom>
              <a:avLst/>
              <a:gdLst>
                <a:gd name="connsiteX0" fmla="*/ 52564 w 81766"/>
                <a:gd name="connsiteY0" fmla="*/ 245548 h 325605"/>
                <a:gd name="connsiteX1" fmla="*/ 52564 w 81766"/>
                <a:gd name="connsiteY1" fmla="*/ 0 h 325605"/>
                <a:gd name="connsiteX2" fmla="*/ 29202 w 81766"/>
                <a:gd name="connsiteY2" fmla="*/ 0 h 325605"/>
                <a:gd name="connsiteX3" fmla="*/ 29202 w 81766"/>
                <a:gd name="connsiteY3" fmla="*/ 245548 h 325605"/>
                <a:gd name="connsiteX4" fmla="*/ 0 w 81766"/>
                <a:gd name="connsiteY4" fmla="*/ 284723 h 325605"/>
                <a:gd name="connsiteX5" fmla="*/ 40883 w 81766"/>
                <a:gd name="connsiteY5" fmla="*/ 325606 h 325605"/>
                <a:gd name="connsiteX6" fmla="*/ 81767 w 81766"/>
                <a:gd name="connsiteY6" fmla="*/ 284723 h 325605"/>
                <a:gd name="connsiteX7" fmla="*/ 52564 w 81766"/>
                <a:gd name="connsiteY7" fmla="*/ 245548 h 3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66" h="325605">
                  <a:moveTo>
                    <a:pt x="52564" y="245548"/>
                  </a:moveTo>
                  <a:lnTo>
                    <a:pt x="52564" y="0"/>
                  </a:lnTo>
                  <a:lnTo>
                    <a:pt x="29202" y="0"/>
                  </a:lnTo>
                  <a:lnTo>
                    <a:pt x="29202" y="245548"/>
                  </a:lnTo>
                  <a:cubicBezTo>
                    <a:pt x="12323" y="250571"/>
                    <a:pt x="0" y="266208"/>
                    <a:pt x="0" y="284723"/>
                  </a:cubicBezTo>
                  <a:cubicBezTo>
                    <a:pt x="0" y="307296"/>
                    <a:pt x="18310" y="325606"/>
                    <a:pt x="40883" y="325606"/>
                  </a:cubicBezTo>
                  <a:cubicBezTo>
                    <a:pt x="63457" y="325606"/>
                    <a:pt x="81767" y="307296"/>
                    <a:pt x="81767" y="284723"/>
                  </a:cubicBezTo>
                  <a:cubicBezTo>
                    <a:pt x="81767" y="266208"/>
                    <a:pt x="69458" y="250571"/>
                    <a:pt x="52564" y="245548"/>
                  </a:cubicBezTo>
                  <a:close/>
                </a:path>
              </a:pathLst>
            </a:custGeom>
            <a:solidFill>
              <a:srgbClr val="0078D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23" name="Freeform: Shape 122">
              <a:extLst>
                <a:ext uri="{FF2B5EF4-FFF2-40B4-BE49-F238E27FC236}">
                  <a16:creationId xmlns:a16="http://schemas.microsoft.com/office/drawing/2014/main" id="{617B8D1E-4A06-4621-93FD-9DD08BED0703}"/>
                </a:ext>
              </a:extLst>
            </p:cNvPr>
            <p:cNvSpPr/>
            <p:nvPr/>
          </p:nvSpPr>
          <p:spPr>
            <a:xfrm>
              <a:off x="1744827" y="2840513"/>
              <a:ext cx="469530" cy="469530"/>
            </a:xfrm>
            <a:custGeom>
              <a:avLst/>
              <a:gdLst>
                <a:gd name="connsiteX0" fmla="*/ 556801 w 590208"/>
                <a:gd name="connsiteY0" fmla="*/ 590208 h 590208"/>
                <a:gd name="connsiteX1" fmla="*/ 33407 w 590208"/>
                <a:gd name="connsiteY1" fmla="*/ 590208 h 590208"/>
                <a:gd name="connsiteX2" fmla="*/ 0 w 590208"/>
                <a:gd name="connsiteY2" fmla="*/ 556801 h 590208"/>
                <a:gd name="connsiteX3" fmla="*/ 0 w 590208"/>
                <a:gd name="connsiteY3" fmla="*/ 33407 h 590208"/>
                <a:gd name="connsiteX4" fmla="*/ 33407 w 590208"/>
                <a:gd name="connsiteY4" fmla="*/ 0 h 590208"/>
                <a:gd name="connsiteX5" fmla="*/ 556801 w 590208"/>
                <a:gd name="connsiteY5" fmla="*/ 0 h 590208"/>
                <a:gd name="connsiteX6" fmla="*/ 590209 w 590208"/>
                <a:gd name="connsiteY6" fmla="*/ 33407 h 590208"/>
                <a:gd name="connsiteX7" fmla="*/ 590209 w 590208"/>
                <a:gd name="connsiteY7" fmla="*/ 556801 h 590208"/>
                <a:gd name="connsiteX8" fmla="*/ 556801 w 590208"/>
                <a:gd name="connsiteY8" fmla="*/ 590208 h 59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208" h="590208">
                  <a:moveTo>
                    <a:pt x="556801" y="590208"/>
                  </a:moveTo>
                  <a:lnTo>
                    <a:pt x="33407" y="590208"/>
                  </a:lnTo>
                  <a:cubicBezTo>
                    <a:pt x="15039" y="590208"/>
                    <a:pt x="0" y="575169"/>
                    <a:pt x="0" y="556801"/>
                  </a:cubicBezTo>
                  <a:lnTo>
                    <a:pt x="0" y="33407"/>
                  </a:lnTo>
                  <a:cubicBezTo>
                    <a:pt x="0" y="15039"/>
                    <a:pt x="15039" y="0"/>
                    <a:pt x="33407" y="0"/>
                  </a:cubicBezTo>
                  <a:lnTo>
                    <a:pt x="556801" y="0"/>
                  </a:lnTo>
                  <a:cubicBezTo>
                    <a:pt x="575169" y="0"/>
                    <a:pt x="590209" y="15039"/>
                    <a:pt x="590209" y="33407"/>
                  </a:cubicBezTo>
                  <a:lnTo>
                    <a:pt x="590209" y="556801"/>
                  </a:lnTo>
                  <a:cubicBezTo>
                    <a:pt x="590209" y="575169"/>
                    <a:pt x="575184" y="590208"/>
                    <a:pt x="556801" y="590208"/>
                  </a:cubicBezTo>
                  <a:close/>
                </a:path>
              </a:pathLst>
            </a:custGeom>
            <a:solidFill>
              <a:srgbClr val="28A8EA"/>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24" name="Freeform: Shape 123">
              <a:extLst>
                <a:ext uri="{FF2B5EF4-FFF2-40B4-BE49-F238E27FC236}">
                  <a16:creationId xmlns:a16="http://schemas.microsoft.com/office/drawing/2014/main" id="{1375CFAF-650C-4DB3-9ED9-472E359C56A9}"/>
                </a:ext>
              </a:extLst>
            </p:cNvPr>
            <p:cNvSpPr/>
            <p:nvPr/>
          </p:nvSpPr>
          <p:spPr>
            <a:xfrm>
              <a:off x="1699296" y="2898880"/>
              <a:ext cx="469530" cy="469530"/>
            </a:xfrm>
            <a:custGeom>
              <a:avLst/>
              <a:gdLst>
                <a:gd name="connsiteX0" fmla="*/ 556816 w 590208"/>
                <a:gd name="connsiteY0" fmla="*/ 590208 h 590208"/>
                <a:gd name="connsiteX1" fmla="*/ 33407 w 590208"/>
                <a:gd name="connsiteY1" fmla="*/ 590208 h 590208"/>
                <a:gd name="connsiteX2" fmla="*/ 0 w 590208"/>
                <a:gd name="connsiteY2" fmla="*/ 556801 h 590208"/>
                <a:gd name="connsiteX3" fmla="*/ 0 w 590208"/>
                <a:gd name="connsiteY3" fmla="*/ 33407 h 590208"/>
                <a:gd name="connsiteX4" fmla="*/ 33407 w 590208"/>
                <a:gd name="connsiteY4" fmla="*/ 0 h 590208"/>
                <a:gd name="connsiteX5" fmla="*/ 556801 w 590208"/>
                <a:gd name="connsiteY5" fmla="*/ 0 h 590208"/>
                <a:gd name="connsiteX6" fmla="*/ 590209 w 590208"/>
                <a:gd name="connsiteY6" fmla="*/ 33407 h 590208"/>
                <a:gd name="connsiteX7" fmla="*/ 590209 w 590208"/>
                <a:gd name="connsiteY7" fmla="*/ 556801 h 590208"/>
                <a:gd name="connsiteX8" fmla="*/ 556816 w 590208"/>
                <a:gd name="connsiteY8" fmla="*/ 590208 h 59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208" h="590208">
                  <a:moveTo>
                    <a:pt x="556816" y="590208"/>
                  </a:moveTo>
                  <a:lnTo>
                    <a:pt x="33407" y="590208"/>
                  </a:lnTo>
                  <a:cubicBezTo>
                    <a:pt x="15039" y="590208"/>
                    <a:pt x="0" y="575169"/>
                    <a:pt x="0" y="556801"/>
                  </a:cubicBezTo>
                  <a:lnTo>
                    <a:pt x="0" y="33407"/>
                  </a:lnTo>
                  <a:cubicBezTo>
                    <a:pt x="0" y="15039"/>
                    <a:pt x="15039" y="0"/>
                    <a:pt x="33407" y="0"/>
                  </a:cubicBezTo>
                  <a:lnTo>
                    <a:pt x="556801" y="0"/>
                  </a:lnTo>
                  <a:cubicBezTo>
                    <a:pt x="575169" y="0"/>
                    <a:pt x="590209" y="15039"/>
                    <a:pt x="590209" y="33407"/>
                  </a:cubicBezTo>
                  <a:lnTo>
                    <a:pt x="590209" y="556801"/>
                  </a:lnTo>
                  <a:cubicBezTo>
                    <a:pt x="590223" y="575184"/>
                    <a:pt x="575184" y="590208"/>
                    <a:pt x="556816" y="590208"/>
                  </a:cubicBezTo>
                  <a:close/>
                </a:path>
              </a:pathLst>
            </a:custGeom>
            <a:solidFill>
              <a:srgbClr val="50E6FF"/>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nvGrpSpPr>
            <p:cNvPr id="125" name="Group 124">
              <a:extLst>
                <a:ext uri="{FF2B5EF4-FFF2-40B4-BE49-F238E27FC236}">
                  <a16:creationId xmlns:a16="http://schemas.microsoft.com/office/drawing/2014/main" id="{811BC336-97C6-43F8-9ACE-2C16E0A01A57}"/>
                </a:ext>
              </a:extLst>
            </p:cNvPr>
            <p:cNvGrpSpPr/>
            <p:nvPr/>
          </p:nvGrpSpPr>
          <p:grpSpPr>
            <a:xfrm>
              <a:off x="1769275" y="2968702"/>
              <a:ext cx="329573" cy="329886"/>
              <a:chOff x="9692826" y="4518404"/>
              <a:chExt cx="414279" cy="414673"/>
            </a:xfrm>
          </p:grpSpPr>
          <p:sp>
            <p:nvSpPr>
              <p:cNvPr id="126" name="Freeform: Shape 125">
                <a:extLst>
                  <a:ext uri="{FF2B5EF4-FFF2-40B4-BE49-F238E27FC236}">
                    <a16:creationId xmlns:a16="http://schemas.microsoft.com/office/drawing/2014/main" id="{3F0FE12D-700F-4013-96A2-4BEB3101A612}"/>
                  </a:ext>
                </a:extLst>
              </p:cNvPr>
              <p:cNvSpPr/>
              <p:nvPr/>
            </p:nvSpPr>
            <p:spPr>
              <a:xfrm>
                <a:off x="9692826" y="4518404"/>
                <a:ext cx="414279" cy="414673"/>
              </a:xfrm>
              <a:custGeom>
                <a:avLst/>
                <a:gdLst>
                  <a:gd name="connsiteX0" fmla="*/ 29 w 414279"/>
                  <a:gd name="connsiteY0" fmla="*/ 179507 h 414673"/>
                  <a:gd name="connsiteX1" fmla="*/ 27903 w 414279"/>
                  <a:gd name="connsiteY1" fmla="*/ 179507 h 414673"/>
                  <a:gd name="connsiteX2" fmla="*/ 37934 w 414279"/>
                  <a:gd name="connsiteY2" fmla="*/ 146070 h 414673"/>
                  <a:gd name="connsiteX3" fmla="*/ 55762 w 414279"/>
                  <a:gd name="connsiteY3" fmla="*/ 110385 h 414673"/>
                  <a:gd name="connsiteX4" fmla="*/ 53309 w 414279"/>
                  <a:gd name="connsiteY4" fmla="*/ 92484 h 414673"/>
                  <a:gd name="connsiteX5" fmla="*/ 42008 w 414279"/>
                  <a:gd name="connsiteY5" fmla="*/ 81986 h 414673"/>
                  <a:gd name="connsiteX6" fmla="*/ 82570 w 414279"/>
                  <a:gd name="connsiteY6" fmla="*/ 42723 h 414673"/>
                  <a:gd name="connsiteX7" fmla="*/ 97229 w 414279"/>
                  <a:gd name="connsiteY7" fmla="*/ 62201 h 414673"/>
                  <a:gd name="connsiteX8" fmla="*/ 138258 w 414279"/>
                  <a:gd name="connsiteY8" fmla="*/ 41000 h 414673"/>
                  <a:gd name="connsiteX9" fmla="*/ 179346 w 414279"/>
                  <a:gd name="connsiteY9" fmla="*/ 27757 h 414673"/>
                  <a:gd name="connsiteX10" fmla="*/ 179346 w 414279"/>
                  <a:gd name="connsiteY10" fmla="*/ 0 h 414673"/>
                  <a:gd name="connsiteX11" fmla="*/ 234495 w 414279"/>
                  <a:gd name="connsiteY11" fmla="*/ 0 h 414673"/>
                  <a:gd name="connsiteX12" fmla="*/ 234495 w 414279"/>
                  <a:gd name="connsiteY12" fmla="*/ 27625 h 414673"/>
                  <a:gd name="connsiteX13" fmla="*/ 275933 w 414279"/>
                  <a:gd name="connsiteY13" fmla="*/ 40971 h 414673"/>
                  <a:gd name="connsiteX14" fmla="*/ 315444 w 414279"/>
                  <a:gd name="connsiteY14" fmla="*/ 61340 h 414673"/>
                  <a:gd name="connsiteX15" fmla="*/ 331987 w 414279"/>
                  <a:gd name="connsiteY15" fmla="*/ 40912 h 414673"/>
                  <a:gd name="connsiteX16" fmla="*/ 372783 w 414279"/>
                  <a:gd name="connsiteY16" fmla="*/ 82978 h 414673"/>
                  <a:gd name="connsiteX17" fmla="*/ 357524 w 414279"/>
                  <a:gd name="connsiteY17" fmla="*/ 96528 h 414673"/>
                  <a:gd name="connsiteX18" fmla="*/ 356079 w 414279"/>
                  <a:gd name="connsiteY18" fmla="*/ 105406 h 414673"/>
                  <a:gd name="connsiteX19" fmla="*/ 385325 w 414279"/>
                  <a:gd name="connsiteY19" fmla="*/ 179171 h 414673"/>
                  <a:gd name="connsiteX20" fmla="*/ 414279 w 414279"/>
                  <a:gd name="connsiteY20" fmla="*/ 179171 h 414673"/>
                  <a:gd name="connsiteX21" fmla="*/ 414279 w 414279"/>
                  <a:gd name="connsiteY21" fmla="*/ 234801 h 414673"/>
                  <a:gd name="connsiteX22" fmla="*/ 387500 w 414279"/>
                  <a:gd name="connsiteY22" fmla="*/ 234801 h 414673"/>
                  <a:gd name="connsiteX23" fmla="*/ 370563 w 414279"/>
                  <a:gd name="connsiteY23" fmla="*/ 282562 h 414673"/>
                  <a:gd name="connsiteX24" fmla="*/ 358678 w 414279"/>
                  <a:gd name="connsiteY24" fmla="*/ 304274 h 414673"/>
                  <a:gd name="connsiteX25" fmla="*/ 361029 w 414279"/>
                  <a:gd name="connsiteY25" fmla="*/ 322043 h 414673"/>
                  <a:gd name="connsiteX26" fmla="*/ 374651 w 414279"/>
                  <a:gd name="connsiteY26" fmla="*/ 332089 h 414673"/>
                  <a:gd name="connsiteX27" fmla="*/ 333812 w 414279"/>
                  <a:gd name="connsiteY27" fmla="*/ 372067 h 414673"/>
                  <a:gd name="connsiteX28" fmla="*/ 332323 w 414279"/>
                  <a:gd name="connsiteY28" fmla="*/ 371454 h 414673"/>
                  <a:gd name="connsiteX29" fmla="*/ 313049 w 414279"/>
                  <a:gd name="connsiteY29" fmla="*/ 355276 h 414673"/>
                  <a:gd name="connsiteX30" fmla="*/ 291658 w 414279"/>
                  <a:gd name="connsiteY30" fmla="*/ 366256 h 414673"/>
                  <a:gd name="connsiteX31" fmla="*/ 234933 w 414279"/>
                  <a:gd name="connsiteY31" fmla="*/ 388333 h 414673"/>
                  <a:gd name="connsiteX32" fmla="*/ 234933 w 414279"/>
                  <a:gd name="connsiteY32" fmla="*/ 414673 h 414673"/>
                  <a:gd name="connsiteX33" fmla="*/ 179770 w 414279"/>
                  <a:gd name="connsiteY33" fmla="*/ 414673 h 414673"/>
                  <a:gd name="connsiteX34" fmla="*/ 179770 w 414279"/>
                  <a:gd name="connsiteY34" fmla="*/ 385836 h 414673"/>
                  <a:gd name="connsiteX35" fmla="*/ 104851 w 414279"/>
                  <a:gd name="connsiteY35" fmla="*/ 356064 h 414673"/>
                  <a:gd name="connsiteX36" fmla="*/ 96076 w 414279"/>
                  <a:gd name="connsiteY36" fmla="*/ 357962 h 414673"/>
                  <a:gd name="connsiteX37" fmla="*/ 81913 w 414279"/>
                  <a:gd name="connsiteY37" fmla="*/ 374053 h 414673"/>
                  <a:gd name="connsiteX38" fmla="*/ 41438 w 414279"/>
                  <a:gd name="connsiteY38" fmla="*/ 331607 h 414673"/>
                  <a:gd name="connsiteX39" fmla="*/ 56828 w 414279"/>
                  <a:gd name="connsiteY39" fmla="*/ 318043 h 414673"/>
                  <a:gd name="connsiteX40" fmla="*/ 58113 w 414279"/>
                  <a:gd name="connsiteY40" fmla="*/ 309194 h 414673"/>
                  <a:gd name="connsiteX41" fmla="*/ 28910 w 414279"/>
                  <a:gd name="connsiteY41" fmla="*/ 235488 h 414673"/>
                  <a:gd name="connsiteX42" fmla="*/ 0 w 414279"/>
                  <a:gd name="connsiteY42" fmla="*/ 235488 h 414673"/>
                  <a:gd name="connsiteX43" fmla="*/ 29 w 414279"/>
                  <a:gd name="connsiteY43" fmla="*/ 179507 h 414673"/>
                  <a:gd name="connsiteX44" fmla="*/ 345916 w 414279"/>
                  <a:gd name="connsiteY44" fmla="*/ 207074 h 414673"/>
                  <a:gd name="connsiteX45" fmla="*/ 205030 w 414279"/>
                  <a:gd name="connsiteY45" fmla="*/ 68640 h 414673"/>
                  <a:gd name="connsiteX46" fmla="*/ 68465 w 414279"/>
                  <a:gd name="connsiteY46" fmla="*/ 209206 h 414673"/>
                  <a:gd name="connsiteX47" fmla="*/ 209833 w 414279"/>
                  <a:gd name="connsiteY47" fmla="*/ 346004 h 414673"/>
                  <a:gd name="connsiteX48" fmla="*/ 345916 w 414279"/>
                  <a:gd name="connsiteY48" fmla="*/ 207074 h 41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4279" h="414673">
                    <a:moveTo>
                      <a:pt x="29" y="179507"/>
                    </a:moveTo>
                    <a:cubicBezTo>
                      <a:pt x="9754" y="179507"/>
                      <a:pt x="18690" y="179507"/>
                      <a:pt x="27903" y="179507"/>
                    </a:cubicBezTo>
                    <a:cubicBezTo>
                      <a:pt x="31305" y="167899"/>
                      <a:pt x="33670" y="156598"/>
                      <a:pt x="37934" y="146070"/>
                    </a:cubicBezTo>
                    <a:cubicBezTo>
                      <a:pt x="42913" y="133761"/>
                      <a:pt x="48563" y="121482"/>
                      <a:pt x="55762" y="110385"/>
                    </a:cubicBezTo>
                    <a:cubicBezTo>
                      <a:pt x="60901" y="102471"/>
                      <a:pt x="60186" y="97842"/>
                      <a:pt x="53309" y="92484"/>
                    </a:cubicBezTo>
                    <a:cubicBezTo>
                      <a:pt x="49075" y="89184"/>
                      <a:pt x="45395" y="85169"/>
                      <a:pt x="42008" y="81986"/>
                    </a:cubicBezTo>
                    <a:cubicBezTo>
                      <a:pt x="55484" y="68947"/>
                      <a:pt x="68246" y="56580"/>
                      <a:pt x="82570" y="42723"/>
                    </a:cubicBezTo>
                    <a:cubicBezTo>
                      <a:pt x="86643" y="48140"/>
                      <a:pt x="92425" y="55820"/>
                      <a:pt x="97229" y="62201"/>
                    </a:cubicBezTo>
                    <a:cubicBezTo>
                      <a:pt x="113363" y="53747"/>
                      <a:pt x="125395" y="46359"/>
                      <a:pt x="138258" y="41000"/>
                    </a:cubicBezTo>
                    <a:cubicBezTo>
                      <a:pt x="151122" y="35641"/>
                      <a:pt x="164833" y="32342"/>
                      <a:pt x="179346" y="27757"/>
                    </a:cubicBezTo>
                    <a:cubicBezTo>
                      <a:pt x="179346" y="19157"/>
                      <a:pt x="179346" y="9900"/>
                      <a:pt x="179346" y="0"/>
                    </a:cubicBezTo>
                    <a:cubicBezTo>
                      <a:pt x="197948" y="0"/>
                      <a:pt x="215484" y="0"/>
                      <a:pt x="234495" y="0"/>
                    </a:cubicBezTo>
                    <a:cubicBezTo>
                      <a:pt x="234495" y="9330"/>
                      <a:pt x="234495" y="18821"/>
                      <a:pt x="234495" y="27625"/>
                    </a:cubicBezTo>
                    <a:cubicBezTo>
                      <a:pt x="249373" y="32312"/>
                      <a:pt x="263069" y="35627"/>
                      <a:pt x="275933" y="40971"/>
                    </a:cubicBezTo>
                    <a:cubicBezTo>
                      <a:pt x="288811" y="46330"/>
                      <a:pt x="300857" y="53703"/>
                      <a:pt x="315444" y="61340"/>
                    </a:cubicBezTo>
                    <a:cubicBezTo>
                      <a:pt x="320583" y="55003"/>
                      <a:pt x="326453" y="47760"/>
                      <a:pt x="331987" y="40912"/>
                    </a:cubicBezTo>
                    <a:cubicBezTo>
                      <a:pt x="346019" y="55382"/>
                      <a:pt x="358415" y="68173"/>
                      <a:pt x="372783" y="82978"/>
                    </a:cubicBezTo>
                    <a:cubicBezTo>
                      <a:pt x="368636" y="86556"/>
                      <a:pt x="362606" y="91097"/>
                      <a:pt x="357524" y="96528"/>
                    </a:cubicBezTo>
                    <a:cubicBezTo>
                      <a:pt x="355758" y="98412"/>
                      <a:pt x="354823" y="103493"/>
                      <a:pt x="356079" y="105406"/>
                    </a:cubicBezTo>
                    <a:cubicBezTo>
                      <a:pt x="370797" y="127716"/>
                      <a:pt x="380594" y="151911"/>
                      <a:pt x="385325" y="179171"/>
                    </a:cubicBezTo>
                    <a:cubicBezTo>
                      <a:pt x="394903" y="179171"/>
                      <a:pt x="404160" y="179171"/>
                      <a:pt x="414279" y="179171"/>
                    </a:cubicBezTo>
                    <a:cubicBezTo>
                      <a:pt x="414279" y="198021"/>
                      <a:pt x="414279" y="215805"/>
                      <a:pt x="414279" y="234801"/>
                    </a:cubicBezTo>
                    <a:cubicBezTo>
                      <a:pt x="405095" y="234801"/>
                      <a:pt x="395882" y="234801"/>
                      <a:pt x="387500" y="234801"/>
                    </a:cubicBezTo>
                    <a:cubicBezTo>
                      <a:pt x="381602" y="251622"/>
                      <a:pt x="376564" y="267274"/>
                      <a:pt x="370563" y="282562"/>
                    </a:cubicBezTo>
                    <a:cubicBezTo>
                      <a:pt x="367570" y="290213"/>
                      <a:pt x="363671" y="297820"/>
                      <a:pt x="358678" y="304274"/>
                    </a:cubicBezTo>
                    <a:cubicBezTo>
                      <a:pt x="352852" y="311779"/>
                      <a:pt x="353845" y="316918"/>
                      <a:pt x="361029" y="322043"/>
                    </a:cubicBezTo>
                    <a:cubicBezTo>
                      <a:pt x="365701" y="325372"/>
                      <a:pt x="370257" y="328833"/>
                      <a:pt x="374651" y="332089"/>
                    </a:cubicBezTo>
                    <a:cubicBezTo>
                      <a:pt x="359495" y="346924"/>
                      <a:pt x="346953" y="359203"/>
                      <a:pt x="333812" y="372067"/>
                    </a:cubicBezTo>
                    <a:cubicBezTo>
                      <a:pt x="334221" y="372213"/>
                      <a:pt x="333038" y="372096"/>
                      <a:pt x="332323" y="371454"/>
                    </a:cubicBezTo>
                    <a:cubicBezTo>
                      <a:pt x="325913" y="365759"/>
                      <a:pt x="320131" y="356371"/>
                      <a:pt x="313049" y="355276"/>
                    </a:cubicBezTo>
                    <a:cubicBezTo>
                      <a:pt x="306668" y="354283"/>
                      <a:pt x="299207" y="363116"/>
                      <a:pt x="291658" y="366256"/>
                    </a:cubicBezTo>
                    <a:cubicBezTo>
                      <a:pt x="273480" y="373819"/>
                      <a:pt x="254966" y="380609"/>
                      <a:pt x="234933" y="388333"/>
                    </a:cubicBezTo>
                    <a:cubicBezTo>
                      <a:pt x="234933" y="395531"/>
                      <a:pt x="234933" y="404759"/>
                      <a:pt x="234933" y="414673"/>
                    </a:cubicBezTo>
                    <a:cubicBezTo>
                      <a:pt x="216316" y="414673"/>
                      <a:pt x="198795" y="414673"/>
                      <a:pt x="179770" y="414673"/>
                    </a:cubicBezTo>
                    <a:cubicBezTo>
                      <a:pt x="179770" y="405328"/>
                      <a:pt x="179770" y="395838"/>
                      <a:pt x="179770" y="385836"/>
                    </a:cubicBezTo>
                    <a:cubicBezTo>
                      <a:pt x="152013" y="380638"/>
                      <a:pt x="127322" y="371147"/>
                      <a:pt x="104851" y="356064"/>
                    </a:cubicBezTo>
                    <a:cubicBezTo>
                      <a:pt x="103055" y="354867"/>
                      <a:pt x="98018" y="356137"/>
                      <a:pt x="96076" y="357962"/>
                    </a:cubicBezTo>
                    <a:cubicBezTo>
                      <a:pt x="90863" y="362868"/>
                      <a:pt x="86512" y="368694"/>
                      <a:pt x="81913" y="374053"/>
                    </a:cubicBezTo>
                    <a:cubicBezTo>
                      <a:pt x="67954" y="359422"/>
                      <a:pt x="55645" y="346515"/>
                      <a:pt x="41438" y="331607"/>
                    </a:cubicBezTo>
                    <a:cubicBezTo>
                      <a:pt x="45672" y="327986"/>
                      <a:pt x="51717" y="323460"/>
                      <a:pt x="56828" y="318043"/>
                    </a:cubicBezTo>
                    <a:cubicBezTo>
                      <a:pt x="58565" y="316203"/>
                      <a:pt x="59383" y="311151"/>
                      <a:pt x="58113" y="309194"/>
                    </a:cubicBezTo>
                    <a:cubicBezTo>
                      <a:pt x="43599" y="286840"/>
                      <a:pt x="33320" y="262865"/>
                      <a:pt x="28910" y="235488"/>
                    </a:cubicBezTo>
                    <a:cubicBezTo>
                      <a:pt x="19390" y="235488"/>
                      <a:pt x="10148" y="235488"/>
                      <a:pt x="0" y="235488"/>
                    </a:cubicBezTo>
                    <a:cubicBezTo>
                      <a:pt x="29" y="216637"/>
                      <a:pt x="29" y="198853"/>
                      <a:pt x="29" y="179507"/>
                    </a:cubicBezTo>
                    <a:close/>
                    <a:moveTo>
                      <a:pt x="345916" y="207074"/>
                    </a:moveTo>
                    <a:cubicBezTo>
                      <a:pt x="345011" y="129030"/>
                      <a:pt x="282781" y="67881"/>
                      <a:pt x="205030" y="68640"/>
                    </a:cubicBezTo>
                    <a:cubicBezTo>
                      <a:pt x="129016" y="69385"/>
                      <a:pt x="67808" y="132389"/>
                      <a:pt x="68465" y="209206"/>
                    </a:cubicBezTo>
                    <a:cubicBezTo>
                      <a:pt x="69122" y="285716"/>
                      <a:pt x="132389" y="346938"/>
                      <a:pt x="209833" y="346004"/>
                    </a:cubicBezTo>
                    <a:cubicBezTo>
                      <a:pt x="284635" y="345113"/>
                      <a:pt x="346778" y="281671"/>
                      <a:pt x="345916" y="207074"/>
                    </a:cubicBezTo>
                    <a:close/>
                  </a:path>
                </a:pathLst>
              </a:custGeom>
              <a:solidFill>
                <a:srgbClr val="28A8EA"/>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sp>
            <p:nvSpPr>
              <p:cNvPr id="127" name="Freeform: Shape 126">
                <a:extLst>
                  <a:ext uri="{FF2B5EF4-FFF2-40B4-BE49-F238E27FC236}">
                    <a16:creationId xmlns:a16="http://schemas.microsoft.com/office/drawing/2014/main" id="{01842451-3145-4D81-B54B-2A7066E268DB}"/>
                  </a:ext>
                </a:extLst>
              </p:cNvPr>
              <p:cNvSpPr/>
              <p:nvPr/>
            </p:nvSpPr>
            <p:spPr>
              <a:xfrm>
                <a:off x="9761271" y="4587051"/>
                <a:ext cx="277480" cy="277381"/>
              </a:xfrm>
              <a:custGeom>
                <a:avLst/>
                <a:gdLst>
                  <a:gd name="connsiteX0" fmla="*/ 277471 w 277480"/>
                  <a:gd name="connsiteY0" fmla="*/ 138426 h 277381"/>
                  <a:gd name="connsiteX1" fmla="*/ 141374 w 277480"/>
                  <a:gd name="connsiteY1" fmla="*/ 277371 h 277381"/>
                  <a:gd name="connsiteX2" fmla="*/ 5 w 277480"/>
                  <a:gd name="connsiteY2" fmla="*/ 140573 h 277381"/>
                  <a:gd name="connsiteX3" fmla="*/ 136570 w 277480"/>
                  <a:gd name="connsiteY3" fmla="*/ 7 h 277381"/>
                  <a:gd name="connsiteX4" fmla="*/ 277471 w 277480"/>
                  <a:gd name="connsiteY4" fmla="*/ 138426 h 277381"/>
                  <a:gd name="connsiteX5" fmla="*/ 138351 w 277480"/>
                  <a:gd name="connsiteY5" fmla="*/ 242620 h 277381"/>
                  <a:gd name="connsiteX6" fmla="*/ 242662 w 277480"/>
                  <a:gd name="connsiteY6" fmla="*/ 139142 h 277381"/>
                  <a:gd name="connsiteX7" fmla="*/ 140147 w 277480"/>
                  <a:gd name="connsiteY7" fmla="*/ 34743 h 277381"/>
                  <a:gd name="connsiteX8" fmla="*/ 34756 w 277480"/>
                  <a:gd name="connsiteY8" fmla="*/ 137317 h 277381"/>
                  <a:gd name="connsiteX9" fmla="*/ 138351 w 277480"/>
                  <a:gd name="connsiteY9" fmla="*/ 242620 h 2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480" h="277381">
                    <a:moveTo>
                      <a:pt x="277471" y="138426"/>
                    </a:moveTo>
                    <a:cubicBezTo>
                      <a:pt x="278333" y="213024"/>
                      <a:pt x="216190" y="276466"/>
                      <a:pt x="141374" y="277371"/>
                    </a:cubicBezTo>
                    <a:cubicBezTo>
                      <a:pt x="63929" y="278306"/>
                      <a:pt x="662" y="217083"/>
                      <a:pt x="5" y="140573"/>
                    </a:cubicBezTo>
                    <a:cubicBezTo>
                      <a:pt x="-652" y="63756"/>
                      <a:pt x="60556" y="752"/>
                      <a:pt x="136570" y="7"/>
                    </a:cubicBezTo>
                    <a:cubicBezTo>
                      <a:pt x="214336" y="-767"/>
                      <a:pt x="276566" y="60383"/>
                      <a:pt x="277471" y="138426"/>
                    </a:cubicBezTo>
                    <a:close/>
                    <a:moveTo>
                      <a:pt x="138351" y="242620"/>
                    </a:moveTo>
                    <a:cubicBezTo>
                      <a:pt x="195500" y="242971"/>
                      <a:pt x="242341" y="196495"/>
                      <a:pt x="242662" y="139142"/>
                    </a:cubicBezTo>
                    <a:cubicBezTo>
                      <a:pt x="242983" y="82299"/>
                      <a:pt x="196873" y="35342"/>
                      <a:pt x="140147" y="34743"/>
                    </a:cubicBezTo>
                    <a:cubicBezTo>
                      <a:pt x="82589" y="34145"/>
                      <a:pt x="35296" y="80168"/>
                      <a:pt x="34756" y="137317"/>
                    </a:cubicBezTo>
                    <a:cubicBezTo>
                      <a:pt x="34230" y="195327"/>
                      <a:pt x="80399" y="242255"/>
                      <a:pt x="138351" y="242620"/>
                    </a:cubicBezTo>
                    <a:close/>
                  </a:path>
                </a:pathLst>
              </a:custGeom>
              <a:solidFill>
                <a:srgbClr val="0078D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Segoe UI"/>
                  <a:ea typeface="+mn-ea"/>
                  <a:cs typeface="+mn-cs"/>
                </a:endParaRPr>
              </a:p>
            </p:txBody>
          </p:sp>
        </p:grpSp>
      </p:grpSp>
      <p:sp>
        <p:nvSpPr>
          <p:cNvPr id="128" name="TextBox 127" descr="16% of employees are engaged worldwide ">
            <a:extLst>
              <a:ext uri="{FF2B5EF4-FFF2-40B4-BE49-F238E27FC236}">
                <a16:creationId xmlns:a16="http://schemas.microsoft.com/office/drawing/2014/main" id="{E6BC917C-DFDF-4F13-9FFE-0C67849F93B4}"/>
              </a:ext>
            </a:extLst>
          </p:cNvPr>
          <p:cNvSpPr txBox="1"/>
          <p:nvPr/>
        </p:nvSpPr>
        <p:spPr>
          <a:xfrm>
            <a:off x="6455089" y="3710783"/>
            <a:ext cx="2011680" cy="787868"/>
          </a:xfrm>
          <a:prstGeom prst="rect">
            <a:avLst/>
          </a:prstGeom>
          <a:noFill/>
        </p:spPr>
        <p:txBody>
          <a:bodyPr wrap="square" lIns="0" tIns="146284" rIns="0" bIns="146284" rtlCol="0">
            <a:noAutofit/>
          </a:bodyPr>
          <a:lstStyle/>
          <a:p>
            <a:pPr lvl="0" algn="ctr" defTabSz="896354">
              <a:spcAft>
                <a:spcPts val="576"/>
              </a:spcAft>
              <a:defRPr/>
            </a:pPr>
            <a:r>
              <a:rPr lang="zh-CN" altLang="en-US" sz="1600">
                <a:cs typeface="Segoe UI Semibold" panose="020B0702040204020203" pitchFamily="34" charset="0"/>
              </a:rPr>
              <a:t>实时遥测</a:t>
            </a:r>
            <a:endParaRPr kumimoji="0" lang="en-US" sz="1600" b="0" i="0" u="none" strike="noStrike" kern="1200" cap="none" spc="0" normalizeH="0" baseline="30000" noProof="0">
              <a:ln>
                <a:noFill/>
              </a:ln>
              <a:effectLst/>
              <a:uLnTx/>
              <a:uFillTx/>
              <a:latin typeface="Segoe UI"/>
              <a:ea typeface="+mn-ea"/>
              <a:cs typeface="Segoe UI Semibold" panose="020B0702040204020203" pitchFamily="34" charset="0"/>
            </a:endParaRPr>
          </a:p>
        </p:txBody>
      </p:sp>
      <p:sp>
        <p:nvSpPr>
          <p:cNvPr id="131" name="TextBox 130" descr="16% of employees are engaged worldwide ">
            <a:extLst>
              <a:ext uri="{FF2B5EF4-FFF2-40B4-BE49-F238E27FC236}">
                <a16:creationId xmlns:a16="http://schemas.microsoft.com/office/drawing/2014/main" id="{4FF3EF4D-9D17-419C-BE31-5DA15E80BDA7}"/>
              </a:ext>
            </a:extLst>
          </p:cNvPr>
          <p:cNvSpPr txBox="1"/>
          <p:nvPr/>
        </p:nvSpPr>
        <p:spPr>
          <a:xfrm>
            <a:off x="3689734" y="3710783"/>
            <a:ext cx="2011680" cy="787868"/>
          </a:xfrm>
          <a:prstGeom prst="rect">
            <a:avLst/>
          </a:prstGeom>
          <a:noFill/>
        </p:spPr>
        <p:txBody>
          <a:bodyPr wrap="square" lIns="0" tIns="146284" rIns="0" bIns="146284" rtlCol="0">
            <a:noAutofit/>
          </a:bodyPr>
          <a:lstStyle/>
          <a:p>
            <a:pPr marL="0" marR="0" lvl="0" indent="0" algn="ctr" defTabSz="896354" rtl="0" eaLnBrk="1" fontAlgn="auto" latinLnBrk="0" hangingPunct="1">
              <a:lnSpc>
                <a:spcPct val="100000"/>
              </a:lnSpc>
              <a:spcBef>
                <a:spcPts val="0"/>
              </a:spcBef>
              <a:spcAft>
                <a:spcPts val="576"/>
              </a:spcAft>
              <a:buClrTx/>
              <a:buSzTx/>
              <a:buFontTx/>
              <a:buNone/>
              <a:tabLst/>
              <a:defRPr/>
            </a:pPr>
            <a:r>
              <a:rPr kumimoji="0" lang="en-US" sz="1600" b="0" i="0" u="none" strike="noStrike" kern="1200" cap="none" spc="0" normalizeH="0" baseline="0" noProof="0">
                <a:ln>
                  <a:noFill/>
                </a:ln>
                <a:effectLst/>
                <a:uLnTx/>
                <a:uFillTx/>
                <a:latin typeface="Segoe UI"/>
                <a:ea typeface="+mn-ea"/>
                <a:cs typeface="Segoe UI Semibold" panose="020B0702040204020203" pitchFamily="34" charset="0"/>
              </a:rPr>
              <a:t>SaaS </a:t>
            </a:r>
            <a:r>
              <a:rPr kumimoji="0" lang="zh-CN" altLang="en-US" sz="1600" b="0" i="0" u="none" strike="noStrike" kern="1200" cap="none" spc="0" normalizeH="0" baseline="0" noProof="0">
                <a:ln>
                  <a:noFill/>
                </a:ln>
                <a:effectLst/>
                <a:uLnTx/>
                <a:uFillTx/>
                <a:latin typeface="Segoe UI"/>
                <a:ea typeface="+mn-ea"/>
                <a:cs typeface="Segoe UI Semibold" panose="020B0702040204020203" pitchFamily="34" charset="0"/>
              </a:rPr>
              <a:t>交付</a:t>
            </a:r>
            <a:endParaRPr kumimoji="0" lang="en-US" sz="1600" b="0" i="0" u="none" strike="noStrike" kern="1200" cap="none" spc="0" normalizeH="0" baseline="30000" noProof="0">
              <a:ln>
                <a:noFill/>
              </a:ln>
              <a:effectLst/>
              <a:uLnTx/>
              <a:uFillTx/>
              <a:latin typeface="Segoe UI"/>
              <a:ea typeface="+mn-ea"/>
              <a:cs typeface="Segoe UI Semibold" panose="020B0702040204020203" pitchFamily="34" charset="0"/>
            </a:endParaRPr>
          </a:p>
        </p:txBody>
      </p:sp>
      <p:sp>
        <p:nvSpPr>
          <p:cNvPr id="132" name="TextBox 131" descr="16% of employees are engaged worldwide ">
            <a:extLst>
              <a:ext uri="{FF2B5EF4-FFF2-40B4-BE49-F238E27FC236}">
                <a16:creationId xmlns:a16="http://schemas.microsoft.com/office/drawing/2014/main" id="{5838E994-4D23-452D-9F02-7B01A0703F29}"/>
              </a:ext>
            </a:extLst>
          </p:cNvPr>
          <p:cNvSpPr txBox="1"/>
          <p:nvPr/>
        </p:nvSpPr>
        <p:spPr>
          <a:xfrm>
            <a:off x="924379" y="3710783"/>
            <a:ext cx="2011680" cy="787868"/>
          </a:xfrm>
          <a:prstGeom prst="rect">
            <a:avLst/>
          </a:prstGeom>
          <a:noFill/>
        </p:spPr>
        <p:txBody>
          <a:bodyPr wrap="square" lIns="0" tIns="146284" rIns="0" bIns="146284" rtlCol="0">
            <a:noAutofit/>
          </a:bodyPr>
          <a:lstStyle/>
          <a:p>
            <a:pPr lvl="0" algn="ctr" defTabSz="896354">
              <a:spcAft>
                <a:spcPts val="576"/>
              </a:spcAft>
              <a:defRPr/>
            </a:pPr>
            <a:r>
              <a:rPr lang="zh-CN" altLang="en-US" sz="1600">
                <a:cs typeface="Segoe UI Semibold" panose="020B0702040204020203" pitchFamily="34" charset="0"/>
              </a:rPr>
              <a:t>业务关键应用现代化
</a:t>
            </a:r>
            <a:endParaRPr kumimoji="0" lang="en-US" sz="1600" b="0" i="0" u="none" strike="noStrike" kern="1200" cap="none" spc="0" normalizeH="0" baseline="30000" noProof="0">
              <a:ln>
                <a:noFill/>
              </a:ln>
              <a:effectLst/>
              <a:uLnTx/>
              <a:uFillTx/>
              <a:latin typeface="Segoe UI"/>
              <a:ea typeface="+mn-ea"/>
              <a:cs typeface="Segoe UI Semibold" panose="020B0702040204020203" pitchFamily="34" charset="0"/>
            </a:endParaRPr>
          </a:p>
        </p:txBody>
      </p:sp>
      <p:sp>
        <p:nvSpPr>
          <p:cNvPr id="134" name="TextBox 133" descr="16% of employees are engaged worldwide ">
            <a:extLst>
              <a:ext uri="{FF2B5EF4-FFF2-40B4-BE49-F238E27FC236}">
                <a16:creationId xmlns:a16="http://schemas.microsoft.com/office/drawing/2014/main" id="{D39EE892-F8F2-40CC-B796-F9F0275888AC}"/>
              </a:ext>
            </a:extLst>
          </p:cNvPr>
          <p:cNvSpPr txBox="1"/>
          <p:nvPr/>
        </p:nvSpPr>
        <p:spPr>
          <a:xfrm>
            <a:off x="9220443" y="3710783"/>
            <a:ext cx="2011680" cy="787868"/>
          </a:xfrm>
          <a:prstGeom prst="rect">
            <a:avLst/>
          </a:prstGeom>
          <a:noFill/>
        </p:spPr>
        <p:txBody>
          <a:bodyPr wrap="square" lIns="0" tIns="146284" rIns="0" bIns="146284" rtlCol="0">
            <a:noAutofit/>
          </a:bodyPr>
          <a:lstStyle/>
          <a:p>
            <a:pPr lvl="0" algn="ctr" defTabSz="896354">
              <a:spcAft>
                <a:spcPts val="576"/>
              </a:spcAft>
              <a:defRPr/>
            </a:pPr>
            <a:r>
              <a:rPr lang="zh-CN" altLang="en-US" sz="1600">
                <a:cs typeface="Segoe UI Semibold" panose="020B0702040204020203" pitchFamily="34" charset="0"/>
              </a:rPr>
              <a:t>地理分布式应用程序
</a:t>
            </a:r>
            <a:endParaRPr kumimoji="0" lang="en-US" sz="1600" b="0" i="0" u="none" strike="noStrike" kern="1200" cap="none" spc="0" normalizeH="0" baseline="30000" noProof="0">
              <a:ln>
                <a:noFill/>
              </a:ln>
              <a:effectLst/>
              <a:uLnTx/>
              <a:uFillTx/>
              <a:latin typeface="Segoe UI"/>
              <a:ea typeface="+mn-ea"/>
              <a:cs typeface="Segoe UI Semibold" panose="020B0702040204020203" pitchFamily="34" charset="0"/>
            </a:endParaRPr>
          </a:p>
        </p:txBody>
      </p:sp>
      <p:sp>
        <p:nvSpPr>
          <p:cNvPr id="7" name="TextBox 6">
            <a:extLst>
              <a:ext uri="{FF2B5EF4-FFF2-40B4-BE49-F238E27FC236}">
                <a16:creationId xmlns:a16="http://schemas.microsoft.com/office/drawing/2014/main" id="{9F3670CB-0438-E78E-A075-2F774A00A079}"/>
              </a:ext>
            </a:extLst>
          </p:cNvPr>
          <p:cNvSpPr txBox="1"/>
          <p:nvPr/>
        </p:nvSpPr>
        <p:spPr>
          <a:xfrm>
            <a:off x="527884" y="538460"/>
            <a:ext cx="8744421" cy="512256"/>
          </a:xfrm>
          <a:prstGeom prst="rect">
            <a:avLst/>
          </a:prstGeom>
          <a:noFill/>
        </p:spPr>
        <p:txBody>
          <a:bodyPr wrap="square">
            <a:spAutoFit/>
          </a:bodyPr>
          <a:lstStyle/>
          <a:p>
            <a:pPr lvl="0">
              <a:lnSpc>
                <a:spcPct val="85000"/>
              </a:lnSpc>
            </a:pPr>
            <a:r>
              <a:rPr kumimoji="0" lang="en-US" altLang="zh-CN" sz="3200" b="0" i="0" u="none" strike="noStrike" kern="1200" cap="none" spc="0" normalizeH="0" baseline="0" noProof="0">
                <a:ln>
                  <a:noFill/>
                </a:ln>
                <a:solidFill>
                  <a:prstClr val="black"/>
                </a:solidFill>
                <a:effectLst/>
                <a:uLnTx/>
                <a:uFillTx/>
                <a:latin typeface="Segoe UI"/>
                <a:ea typeface="等线" panose="02010600030101010101" pitchFamily="2" charset="-122"/>
                <a:cs typeface="+mn-cs"/>
              </a:rPr>
              <a:t>AKS</a:t>
            </a:r>
            <a:r>
              <a:rPr lang="zh-CN" altLang="en-US" sz="3200">
                <a:latin typeface="Segoe UI Light" panose="020B0502040204020203" pitchFamily="34" charset="0"/>
                <a:cs typeface="Segoe UI Light" panose="020B0502040204020203" pitchFamily="34" charset="0"/>
              </a:rPr>
              <a:t>常见使用场景</a:t>
            </a:r>
            <a:endParaRPr lang="en-US" altLang="zh-CN" sz="320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66362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55C8DCDC-9C64-4BC5-BDE7-37E76CB17E42}"/>
              </a:ext>
            </a:extLst>
          </p:cNvPr>
          <p:cNvSpPr txBox="1">
            <a:spLocks/>
          </p:cNvSpPr>
          <p:nvPr/>
        </p:nvSpPr>
        <p:spPr>
          <a:xfrm>
            <a:off x="801099" y="1396578"/>
            <a:ext cx="5277333" cy="1325375"/>
          </a:xfrm>
          <a:prstGeom prst="rect">
            <a:avLst/>
          </a:prstGeom>
        </p:spPr>
        <p:txBody>
          <a:bodyPr vert="horz" lIns="89642" tIns="44821" rIns="89642" bIns="44821" rtlCol="0" anchor="ctr">
            <a:normAutofit/>
          </a:bodyPr>
          <a:lstStyle>
            <a:lvl1pPr algn="l" defTabSz="951304" rtl="0" eaLnBrk="1" latinLnBrk="0" hangingPunct="1">
              <a:lnSpc>
                <a:spcPct val="100000"/>
              </a:lnSpc>
              <a:spcBef>
                <a:spcPct val="0"/>
              </a:spcBef>
              <a:buNone/>
              <a:defRPr lang="en-US" sz="3672" b="0"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896386" rtl="0" eaLnBrk="1" fontAlgn="auto" latinLnBrk="0" hangingPunct="1">
              <a:lnSpc>
                <a:spcPct val="90000"/>
              </a:lnSpc>
              <a:spcBef>
                <a:spcPct val="0"/>
              </a:spcBef>
              <a:spcAft>
                <a:spcPts val="588"/>
              </a:spcAft>
              <a:buClrTx/>
              <a:buSzTx/>
              <a:buFontTx/>
              <a:buNone/>
              <a:tabLst/>
              <a:defRPr/>
            </a:pPr>
            <a:r>
              <a:rPr kumimoji="0" lang="en-US" sz="4313" b="0" i="0" u="none" strike="noStrike" kern="1200" cap="none" spc="-50" normalizeH="0" baseline="0" noProof="0">
                <a:ln w="3175">
                  <a:noFill/>
                </a:ln>
                <a:solidFill>
                  <a:schemeClr val="tx1"/>
                </a:solidFill>
                <a:effectLst/>
                <a:uLnTx/>
                <a:uFillTx/>
                <a:latin typeface="Segoe UI Semibold"/>
                <a:ea typeface="+mn-ea"/>
                <a:cs typeface="Segoe UI" pitchFamily="34" charset="0"/>
              </a:rPr>
              <a:t>Azure API</a:t>
            </a:r>
            <a:r>
              <a:rPr kumimoji="0" lang="zh-CN" altLang="en-US" sz="4313" b="0" i="0" u="none" strike="noStrike" kern="1200" cap="none" spc="-50" normalizeH="0" baseline="0" noProof="0">
                <a:ln w="3175">
                  <a:noFill/>
                </a:ln>
                <a:solidFill>
                  <a:schemeClr val="tx1"/>
                </a:solidFill>
                <a:effectLst/>
                <a:uLnTx/>
                <a:uFillTx/>
                <a:latin typeface="Segoe UI Semibold"/>
                <a:ea typeface="+mn-ea"/>
                <a:cs typeface="Segoe UI" pitchFamily="34" charset="0"/>
              </a:rPr>
              <a:t>管理</a:t>
            </a:r>
            <a:endParaRPr kumimoji="0" lang="en-US" sz="4313" b="0" i="0" u="none" strike="noStrike" kern="1200" cap="none" spc="-50" normalizeH="0" baseline="0" noProof="0">
              <a:ln w="3175">
                <a:noFill/>
              </a:ln>
              <a:solidFill>
                <a:schemeClr val="tx1"/>
              </a:solidFill>
              <a:effectLst/>
              <a:uLnTx/>
              <a:uFillTx/>
              <a:latin typeface="Segoe UI Semibold"/>
              <a:ea typeface="+mn-ea"/>
              <a:cs typeface="Segoe UI" pitchFamily="34" charset="0"/>
            </a:endParaRPr>
          </a:p>
        </p:txBody>
      </p:sp>
      <p:sp>
        <p:nvSpPr>
          <p:cNvPr id="3" name="Text Placeholder 11">
            <a:extLst>
              <a:ext uri="{FF2B5EF4-FFF2-40B4-BE49-F238E27FC236}">
                <a16:creationId xmlns:a16="http://schemas.microsoft.com/office/drawing/2014/main" id="{4BDDDEA2-99E9-409E-A0CD-8B446DFC7D05}"/>
              </a:ext>
            </a:extLst>
          </p:cNvPr>
          <p:cNvSpPr txBox="1">
            <a:spLocks/>
          </p:cNvSpPr>
          <p:nvPr/>
        </p:nvSpPr>
        <p:spPr>
          <a:xfrm>
            <a:off x="805543" y="3729603"/>
            <a:ext cx="5290457" cy="2184814"/>
          </a:xfrm>
          <a:prstGeom prst="rect">
            <a:avLst/>
          </a:prstGeom>
        </p:spPr>
        <p:txBody>
          <a:bodyPr vert="horz" lIns="89642" tIns="44821" rIns="89642" bIns="44821" rtlCol="0" anchor="t">
            <a:norm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448193" marR="0" lvl="0" indent="-224097" algn="l" defTabSz="896386"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zh-CN" altLang="en-US"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跨云和本地管理 </a:t>
            </a:r>
            <a:r>
              <a:rPr kumimoji="0" lang="en-US" altLang="zh-CN"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API</a:t>
            </a:r>
            <a:r>
              <a:rPr kumimoji="0" lang="zh-CN" altLang="en-US"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
帮助保护资源
加速业务发展</a:t>
            </a:r>
            <a:r>
              <a:rPr kumimoji="0" lang="en-US" altLang="zh-CN"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
</a:t>
            </a:r>
            <a:r>
              <a:rPr kumimoji="0" lang="zh-CN" altLang="en-US"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提高 </a:t>
            </a:r>
            <a:r>
              <a:rPr kumimoji="0" lang="en-US" altLang="zh-CN"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API </a:t>
            </a:r>
            <a:r>
              <a:rPr kumimoji="0" lang="zh-CN" altLang="en-US"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易用性</a:t>
            </a:r>
            <a:endParaRPr kumimoji="0" lang="en-US" altLang="zh-CN"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endParaRPr>
          </a:p>
          <a:p>
            <a:pPr marL="448193" marR="0" lvl="0" indent="-224097" algn="l" defTabSz="896386" rtl="0" eaLnBrk="1" fontAlgn="auto" latinLnBrk="0" hangingPunct="1">
              <a:lnSpc>
                <a:spcPct val="90000"/>
              </a:lnSpc>
              <a:spcBef>
                <a:spcPct val="20000"/>
              </a:spcBef>
              <a:spcAft>
                <a:spcPts val="0"/>
              </a:spcAft>
              <a:buClrTx/>
              <a:buSzPct val="90000"/>
              <a:buFont typeface="Arial" panose="020B0604020202020204" pitchFamily="34" charset="0"/>
              <a:buChar char="•"/>
              <a:tabLst/>
              <a:defRPr/>
            </a:pPr>
            <a:r>
              <a:rPr kumimoji="0" lang="zh-CN" altLang="en-US"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rPr>
              <a:t>转换现有服务</a:t>
            </a:r>
            <a:endParaRPr kumimoji="0" lang="en-US" sz="1800" b="0" i="0" u="none" strike="noStrike" kern="1200" cap="none" spc="0" normalizeH="0" baseline="0" noProof="0" dirty="0">
              <a:ln>
                <a:noFill/>
              </a:ln>
              <a:solidFill>
                <a:schemeClr val="tx1"/>
              </a:solidFill>
              <a:effectLst/>
              <a:uLnTx/>
              <a:uFillTx/>
              <a:latin typeface="Segoe UI"/>
              <a:ea typeface="+mn-ea"/>
              <a:cs typeface="Segoe UI Semilight" panose="020B0402040204020203" pitchFamily="34" charset="0"/>
            </a:endParaRPr>
          </a:p>
        </p:txBody>
      </p:sp>
      <p:pic>
        <p:nvPicPr>
          <p:cNvPr id="4" name="Graphic 3">
            <a:extLst>
              <a:ext uri="{FF2B5EF4-FFF2-40B4-BE49-F238E27FC236}">
                <a16:creationId xmlns:a16="http://schemas.microsoft.com/office/drawing/2014/main" id="{20C5F88D-1155-480F-92A7-BB9C4E5A7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5810" y="2059266"/>
            <a:ext cx="3854627" cy="3340675"/>
          </a:xfrm>
          <a:prstGeom prst="rect">
            <a:avLst/>
          </a:prstGeom>
        </p:spPr>
      </p:pic>
      <p:sp>
        <p:nvSpPr>
          <p:cNvPr id="6" name="TextBox 5">
            <a:extLst>
              <a:ext uri="{FF2B5EF4-FFF2-40B4-BE49-F238E27FC236}">
                <a16:creationId xmlns:a16="http://schemas.microsoft.com/office/drawing/2014/main" id="{E3F8DA89-9818-4ABA-2861-97CFE243FBFE}"/>
              </a:ext>
            </a:extLst>
          </p:cNvPr>
          <p:cNvSpPr txBox="1"/>
          <p:nvPr/>
        </p:nvSpPr>
        <p:spPr>
          <a:xfrm>
            <a:off x="801099" y="2634846"/>
            <a:ext cx="5096781" cy="646331"/>
          </a:xfrm>
          <a:prstGeom prst="rect">
            <a:avLst/>
          </a:prstGeom>
          <a:noFill/>
        </p:spPr>
        <p:txBody>
          <a:bodyPr wrap="square">
            <a:spAutoFit/>
          </a:bodyPr>
          <a:lstStyle/>
          <a:p>
            <a:pPr marL="4459" marR="0" lvl="0" indent="0" algn="l" defTabSz="896386" rtl="0" eaLnBrk="1" fontAlgn="auto" latinLnBrk="0" hangingPunct="1">
              <a:lnSpc>
                <a:spcPct val="90000"/>
              </a:lnSpc>
              <a:spcBef>
                <a:spcPts val="0"/>
              </a:spcBef>
              <a:spcAft>
                <a:spcPts val="0"/>
              </a:spcAft>
              <a:buClrTx/>
              <a:buSzTx/>
              <a:buFontTx/>
              <a:buNone/>
              <a:tabLst/>
              <a:defRPr/>
            </a:pPr>
            <a:r>
              <a:rPr kumimoji="0" lang="zh-CN" altLang="en-US" sz="2000" b="0" i="0" u="none" strike="noStrike" kern="1200" cap="none" spc="0" normalizeH="0" baseline="0" noProof="0">
                <a:ln>
                  <a:noFill/>
                </a:ln>
                <a:effectLst/>
                <a:uLnTx/>
                <a:uFillTx/>
                <a:latin typeface="Segoe UI Semilight"/>
                <a:ea typeface="+mn-ea"/>
                <a:cs typeface="+mn-cs"/>
              </a:rPr>
              <a:t>安全地发布 </a:t>
            </a:r>
            <a:r>
              <a:rPr kumimoji="0" lang="en-US" altLang="zh-CN" sz="2000" b="0" i="0" u="none" strike="noStrike" kern="1200" cap="none" spc="0" normalizeH="0" baseline="0" noProof="0">
                <a:ln>
                  <a:noFill/>
                </a:ln>
                <a:effectLst/>
                <a:uLnTx/>
                <a:uFillTx/>
                <a:latin typeface="Segoe UI Semilight"/>
                <a:ea typeface="+mn-ea"/>
                <a:cs typeface="+mn-cs"/>
              </a:rPr>
              <a:t>API </a:t>
            </a:r>
            <a:r>
              <a:rPr kumimoji="0" lang="zh-CN" altLang="en-US" sz="2000" b="0" i="0" u="none" strike="noStrike" kern="1200" cap="none" spc="0" normalizeH="0" baseline="0" noProof="0">
                <a:ln>
                  <a:noFill/>
                </a:ln>
                <a:effectLst/>
                <a:uLnTx/>
                <a:uFillTx/>
                <a:latin typeface="Segoe UI Semilight"/>
                <a:ea typeface="+mn-ea"/>
                <a:cs typeface="+mn-cs"/>
              </a:rPr>
              <a:t>，连接和管理运行在任何地方的后端系统</a:t>
            </a:r>
            <a:endParaRPr kumimoji="0" lang="en-US" altLang="zh-CN" sz="2000" b="0" i="0" u="none" strike="noStrike" kern="1200" cap="none" spc="0" normalizeH="0" baseline="0" noProof="0">
              <a:ln>
                <a:noFill/>
              </a:ln>
              <a:effectLst/>
              <a:uLnTx/>
              <a:uFillTx/>
              <a:latin typeface="Segoe UI"/>
              <a:ea typeface="+mn-ea"/>
              <a:cs typeface="+mn-cs"/>
            </a:endParaRPr>
          </a:p>
        </p:txBody>
      </p:sp>
    </p:spTree>
    <p:extLst>
      <p:ext uri="{BB962C8B-B14F-4D97-AF65-F5344CB8AC3E}">
        <p14:creationId xmlns:p14="http://schemas.microsoft.com/office/powerpoint/2010/main" val="21893053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a 3-apart flow chart showing the relationship between the &quot;app developers&quot; icon and the &quot;developer portal&quot; icon connecting to the &quot;API management plane&quot; and its relationship to the &quot;API providers&quot;. The &quot;API Management plane&quot; links to &quot;gateway&quot; icon, which links to &quot;apps on devices&quot; on one side and the &quot;Backend API's&quot; on the other.">
            <a:extLst>
              <a:ext uri="{FF2B5EF4-FFF2-40B4-BE49-F238E27FC236}">
                <a16:creationId xmlns:a16="http://schemas.microsoft.com/office/drawing/2014/main" id="{AD3F47B8-4AD3-E807-F672-F14DCCB9909C}"/>
              </a:ext>
            </a:extLst>
          </p:cNvPr>
          <p:cNvSpPr/>
          <p:nvPr/>
        </p:nvSpPr>
        <p:spPr bwMode="auto">
          <a:xfrm rot="16200000">
            <a:off x="3170936" y="1268436"/>
            <a:ext cx="4365174" cy="4463148"/>
          </a:xfrm>
          <a:prstGeom prst="rect">
            <a:avLst/>
          </a:prstGeom>
          <a:solidFill>
            <a:schemeClr val="bg1"/>
          </a:solidFill>
          <a:ln>
            <a:solidFill>
              <a:srgbClr val="0070C0"/>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Segoe UI Light" panose="020B0502040204020203" pitchFamily="34" charset="0"/>
              <a:ea typeface="Segoe UI" pitchFamily="34" charset="0"/>
              <a:cs typeface="Segoe UI Light" panose="020B0502040204020203" pitchFamily="34" charset="0"/>
            </a:endParaRPr>
          </a:p>
        </p:txBody>
      </p:sp>
      <p:sp>
        <p:nvSpPr>
          <p:cNvPr id="4" name="Rectangle 102">
            <a:extLst>
              <a:ext uri="{FF2B5EF4-FFF2-40B4-BE49-F238E27FC236}">
                <a16:creationId xmlns:a16="http://schemas.microsoft.com/office/drawing/2014/main" id="{DD636D0A-3387-B75A-D9D8-C7D32F45B07E}"/>
              </a:ext>
              <a:ext uri="{C183D7F6-B498-43B3-948B-1728B52AA6E4}">
                <adec:decorative xmlns:adec="http://schemas.microsoft.com/office/drawing/2017/decorative" val="1"/>
              </a:ext>
            </a:extLst>
          </p:cNvPr>
          <p:cNvSpPr/>
          <p:nvPr/>
        </p:nvSpPr>
        <p:spPr bwMode="auto">
          <a:xfrm>
            <a:off x="7401943" y="1311156"/>
            <a:ext cx="178435" cy="3950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Segoe UI"/>
              <a:ea typeface="Segoe UI" pitchFamily="34" charset="0"/>
              <a:cs typeface="Segoe UI" pitchFamily="34" charset="0"/>
            </a:endParaRPr>
          </a:p>
        </p:txBody>
      </p:sp>
      <p:sp>
        <p:nvSpPr>
          <p:cNvPr id="5" name="Rectangle 14" descr="This is a house icon and the word 'developer portal'. It is linked to the left by 'App Developers&quot; and to the right by &quot;API Management plane&quot; icons.&#10;">
            <a:extLst>
              <a:ext uri="{FF2B5EF4-FFF2-40B4-BE49-F238E27FC236}">
                <a16:creationId xmlns:a16="http://schemas.microsoft.com/office/drawing/2014/main" id="{03F2BA25-4CA8-128C-5157-53A20F62BC3A}"/>
              </a:ext>
            </a:extLst>
          </p:cNvPr>
          <p:cNvSpPr>
            <a:spLocks noChangeAspect="1"/>
          </p:cNvSpPr>
          <p:nvPr/>
        </p:nvSpPr>
        <p:spPr bwMode="auto">
          <a:xfrm>
            <a:off x="3461355" y="1712863"/>
            <a:ext cx="1645920" cy="1645920"/>
          </a:xfrm>
          <a:prstGeom prst="rect">
            <a:avLst/>
          </a:prstGeom>
          <a:no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Segoe UI Semilight"/>
              <a:ea typeface="Segoe UI" pitchFamily="34" charset="0"/>
              <a:cs typeface="Segoe UI" pitchFamily="34" charset="0"/>
            </a:endParaRPr>
          </a:p>
        </p:txBody>
      </p:sp>
      <p:sp>
        <p:nvSpPr>
          <p:cNvPr id="6" name="TextBox 15">
            <a:extLst>
              <a:ext uri="{FF2B5EF4-FFF2-40B4-BE49-F238E27FC236}">
                <a16:creationId xmlns:a16="http://schemas.microsoft.com/office/drawing/2014/main" id="{4DA5D966-61C3-0E98-24D2-6903D8B2CF84}"/>
              </a:ext>
            </a:extLst>
          </p:cNvPr>
          <p:cNvSpPr txBox="1"/>
          <p:nvPr/>
        </p:nvSpPr>
        <p:spPr>
          <a:xfrm flipH="1">
            <a:off x="3478980" y="2928799"/>
            <a:ext cx="1645920" cy="440890"/>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05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用户平面</a:t>
            </a:r>
            <a:endParaRPr kumimoji="0" lang="en-US" altLang="zh-CN" sz="105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endParaRPr>
          </a:p>
        </p:txBody>
      </p:sp>
      <p:grpSp>
        <p:nvGrpSpPr>
          <p:cNvPr id="7" name="Group 20" descr="Icon of an open door titled &quot;Gateway&quot;. This icon connects on the left to &quot;Apps on Devices&quot; and to the right to &quot;Backend APIs&quot;">
            <a:extLst>
              <a:ext uri="{FF2B5EF4-FFF2-40B4-BE49-F238E27FC236}">
                <a16:creationId xmlns:a16="http://schemas.microsoft.com/office/drawing/2014/main" id="{E6294D46-DAF9-8E37-C344-97802328A618}"/>
              </a:ext>
            </a:extLst>
          </p:cNvPr>
          <p:cNvGrpSpPr>
            <a:grpSpLocks noChangeAspect="1"/>
          </p:cNvGrpSpPr>
          <p:nvPr/>
        </p:nvGrpSpPr>
        <p:grpSpPr>
          <a:xfrm>
            <a:off x="5446079" y="3671310"/>
            <a:ext cx="1645922" cy="1645920"/>
            <a:chOff x="1429847" y="4901582"/>
            <a:chExt cx="1097281" cy="1097280"/>
          </a:xfrm>
        </p:grpSpPr>
        <p:sp>
          <p:nvSpPr>
            <p:cNvPr id="8" name="Rectangle 11">
              <a:extLst>
                <a:ext uri="{FF2B5EF4-FFF2-40B4-BE49-F238E27FC236}">
                  <a16:creationId xmlns:a16="http://schemas.microsoft.com/office/drawing/2014/main" id="{4BB5340A-269D-D6C8-33B0-41D7C49CBC74}"/>
                </a:ext>
              </a:extLst>
            </p:cNvPr>
            <p:cNvSpPr/>
            <p:nvPr/>
          </p:nvSpPr>
          <p:spPr bwMode="auto">
            <a:xfrm>
              <a:off x="1429848" y="4901582"/>
              <a:ext cx="1097280" cy="1097280"/>
            </a:xfrm>
            <a:prstGeom prst="rect">
              <a:avLst/>
            </a:prstGeom>
            <a:no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Segoe UI Semilight"/>
                <a:ea typeface="Segoe UI" pitchFamily="34" charset="0"/>
                <a:cs typeface="Segoe UI" pitchFamily="34" charset="0"/>
              </a:endParaRPr>
            </a:p>
          </p:txBody>
        </p:sp>
        <p:sp>
          <p:nvSpPr>
            <p:cNvPr id="9" name="TextBox 13">
              <a:extLst>
                <a:ext uri="{FF2B5EF4-FFF2-40B4-BE49-F238E27FC236}">
                  <a16:creationId xmlns:a16="http://schemas.microsoft.com/office/drawing/2014/main" id="{DAE239D4-C84D-14B7-F024-D0DAB7C8C7BD}"/>
                </a:ext>
              </a:extLst>
            </p:cNvPr>
            <p:cNvSpPr txBox="1"/>
            <p:nvPr/>
          </p:nvSpPr>
          <p:spPr>
            <a:xfrm flipH="1">
              <a:off x="1429847" y="5706254"/>
              <a:ext cx="1097280" cy="292608"/>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05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数据平面</a:t>
              </a:r>
              <a:endParaRPr kumimoji="0" lang="en-US" altLang="zh-CN" sz="105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endParaRPr>
            </a:p>
          </p:txBody>
        </p:sp>
      </p:grpSp>
      <p:grpSp>
        <p:nvGrpSpPr>
          <p:cNvPr id="10" name="Group 27" descr="Icon of tools labeled &quot;API Management Plane&quot;. This icon links on the left to the &quot;developer portal&quot; and on the right to the &quot;API providers&quot;">
            <a:extLst>
              <a:ext uri="{FF2B5EF4-FFF2-40B4-BE49-F238E27FC236}">
                <a16:creationId xmlns:a16="http://schemas.microsoft.com/office/drawing/2014/main" id="{AE338635-F396-775B-1CAA-09A3E368D58E}"/>
              </a:ext>
            </a:extLst>
          </p:cNvPr>
          <p:cNvGrpSpPr/>
          <p:nvPr/>
        </p:nvGrpSpPr>
        <p:grpSpPr>
          <a:xfrm>
            <a:off x="5431903" y="1636709"/>
            <a:ext cx="1645920" cy="1718288"/>
            <a:chOff x="8532222" y="1202305"/>
            <a:chExt cx="1645920" cy="1718288"/>
          </a:xfrm>
        </p:grpSpPr>
        <p:sp>
          <p:nvSpPr>
            <p:cNvPr id="11" name="Oval 21">
              <a:extLst>
                <a:ext uri="{FF2B5EF4-FFF2-40B4-BE49-F238E27FC236}">
                  <a16:creationId xmlns:a16="http://schemas.microsoft.com/office/drawing/2014/main" id="{720C7E3B-C14A-873F-E3B2-9B4C95351122}"/>
                </a:ext>
              </a:extLst>
            </p:cNvPr>
            <p:cNvSpPr/>
            <p:nvPr/>
          </p:nvSpPr>
          <p:spPr bwMode="auto">
            <a:xfrm>
              <a:off x="8806543" y="1539949"/>
              <a:ext cx="1097280" cy="1097280"/>
            </a:xfrm>
            <a:prstGeom prst="ellipse">
              <a:avLst/>
            </a:prstGeom>
            <a:no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tx1"/>
                </a:solidFill>
                <a:effectLst/>
                <a:uLnTx/>
                <a:uFillTx/>
                <a:latin typeface="Segoe UI"/>
                <a:ea typeface="Segoe UI" pitchFamily="34" charset="0"/>
                <a:cs typeface="Segoe UI" pitchFamily="34" charset="0"/>
              </a:endParaRPr>
            </a:p>
          </p:txBody>
        </p:sp>
        <p:sp>
          <p:nvSpPr>
            <p:cNvPr id="12" name="DeveloperTools_EC7A" title="Icon of a wrench and a screwdriver">
              <a:extLst>
                <a:ext uri="{FF2B5EF4-FFF2-40B4-BE49-F238E27FC236}">
                  <a16:creationId xmlns:a16="http://schemas.microsoft.com/office/drawing/2014/main" id="{EED62953-12DA-932E-780B-08C79E735EB5}"/>
                </a:ext>
              </a:extLst>
            </p:cNvPr>
            <p:cNvSpPr>
              <a:spLocks noChangeAspect="1" noEditPoints="1"/>
            </p:cNvSpPr>
            <p:nvPr/>
          </p:nvSpPr>
          <p:spPr bwMode="auto">
            <a:xfrm>
              <a:off x="9239117" y="1746441"/>
              <a:ext cx="232131" cy="365760"/>
            </a:xfrm>
            <a:custGeom>
              <a:avLst/>
              <a:gdLst>
                <a:gd name="T0" fmla="*/ 765 w 2384"/>
                <a:gd name="T1" fmla="*/ 958 h 3756"/>
                <a:gd name="T2" fmla="*/ 765 w 2384"/>
                <a:gd name="T3" fmla="*/ 3500 h 3756"/>
                <a:gd name="T4" fmla="*/ 509 w 2384"/>
                <a:gd name="T5" fmla="*/ 3756 h 3756"/>
                <a:gd name="T6" fmla="*/ 509 w 2384"/>
                <a:gd name="T7" fmla="*/ 3756 h 3756"/>
                <a:gd name="T8" fmla="*/ 253 w 2384"/>
                <a:gd name="T9" fmla="*/ 3500 h 3756"/>
                <a:gd name="T10" fmla="*/ 253 w 2384"/>
                <a:gd name="T11" fmla="*/ 958 h 3756"/>
                <a:gd name="T12" fmla="*/ 0 w 2384"/>
                <a:gd name="T13" fmla="*/ 518 h 3756"/>
                <a:gd name="T14" fmla="*/ 509 w 2384"/>
                <a:gd name="T15" fmla="*/ 9 h 3756"/>
                <a:gd name="T16" fmla="*/ 1018 w 2384"/>
                <a:gd name="T17" fmla="*/ 518 h 3756"/>
                <a:gd name="T18" fmla="*/ 765 w 2384"/>
                <a:gd name="T19" fmla="*/ 958 h 3756"/>
                <a:gd name="T20" fmla="*/ 1503 w 2384"/>
                <a:gd name="T21" fmla="*/ 2012 h 3756"/>
                <a:gd name="T22" fmla="*/ 1503 w 2384"/>
                <a:gd name="T23" fmla="*/ 3500 h 3756"/>
                <a:gd name="T24" fmla="*/ 1759 w 2384"/>
                <a:gd name="T25" fmla="*/ 3756 h 3756"/>
                <a:gd name="T26" fmla="*/ 1759 w 2384"/>
                <a:gd name="T27" fmla="*/ 3756 h 3756"/>
                <a:gd name="T28" fmla="*/ 2015 w 2384"/>
                <a:gd name="T29" fmla="*/ 3500 h 3756"/>
                <a:gd name="T30" fmla="*/ 2015 w 2384"/>
                <a:gd name="T31" fmla="*/ 2012 h 3756"/>
                <a:gd name="T32" fmla="*/ 509 w 2384"/>
                <a:gd name="T33" fmla="*/ 0 h 3756"/>
                <a:gd name="T34" fmla="*/ 509 w 2384"/>
                <a:gd name="T35" fmla="*/ 509 h 3756"/>
                <a:gd name="T36" fmla="*/ 1134 w 2384"/>
                <a:gd name="T37" fmla="*/ 2012 h 3756"/>
                <a:gd name="T38" fmla="*/ 2384 w 2384"/>
                <a:gd name="T39" fmla="*/ 2012 h 3756"/>
                <a:gd name="T40" fmla="*/ 1759 w 2384"/>
                <a:gd name="T41" fmla="*/ 2012 h 3756"/>
                <a:gd name="T42" fmla="*/ 1759 w 2384"/>
                <a:gd name="T43" fmla="*/ 711 h 3756"/>
                <a:gd name="T44" fmla="*/ 2015 w 2384"/>
                <a:gd name="T45" fmla="*/ 9 h 3756"/>
                <a:gd name="T46" fmla="*/ 1503 w 2384"/>
                <a:gd name="T47" fmla="*/ 9 h 3756"/>
                <a:gd name="T48" fmla="*/ 1503 w 2384"/>
                <a:gd name="T49" fmla="*/ 510 h 3756"/>
                <a:gd name="T50" fmla="*/ 1759 w 2384"/>
                <a:gd name="T51" fmla="*/ 756 h 3756"/>
                <a:gd name="T52" fmla="*/ 2015 w 2384"/>
                <a:gd name="T53" fmla="*/ 510 h 3756"/>
                <a:gd name="T54" fmla="*/ 2015 w 2384"/>
                <a:gd name="T55" fmla="*/ 9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4" h="3756">
                  <a:moveTo>
                    <a:pt x="765" y="958"/>
                  </a:moveTo>
                  <a:cubicBezTo>
                    <a:pt x="765" y="3500"/>
                    <a:pt x="765" y="3500"/>
                    <a:pt x="765" y="3500"/>
                  </a:cubicBezTo>
                  <a:cubicBezTo>
                    <a:pt x="765" y="3641"/>
                    <a:pt x="650" y="3756"/>
                    <a:pt x="509" y="3756"/>
                  </a:cubicBezTo>
                  <a:cubicBezTo>
                    <a:pt x="509" y="3756"/>
                    <a:pt x="509" y="3756"/>
                    <a:pt x="509" y="3756"/>
                  </a:cubicBezTo>
                  <a:cubicBezTo>
                    <a:pt x="368" y="3756"/>
                    <a:pt x="253" y="3641"/>
                    <a:pt x="253" y="3500"/>
                  </a:cubicBezTo>
                  <a:cubicBezTo>
                    <a:pt x="253" y="958"/>
                    <a:pt x="253" y="958"/>
                    <a:pt x="253" y="958"/>
                  </a:cubicBezTo>
                  <a:cubicBezTo>
                    <a:pt x="102" y="869"/>
                    <a:pt x="0" y="706"/>
                    <a:pt x="0" y="518"/>
                  </a:cubicBezTo>
                  <a:cubicBezTo>
                    <a:pt x="0" y="237"/>
                    <a:pt x="228" y="9"/>
                    <a:pt x="509" y="9"/>
                  </a:cubicBezTo>
                  <a:cubicBezTo>
                    <a:pt x="790" y="9"/>
                    <a:pt x="1018" y="237"/>
                    <a:pt x="1018" y="518"/>
                  </a:cubicBezTo>
                  <a:cubicBezTo>
                    <a:pt x="1018" y="706"/>
                    <a:pt x="916" y="869"/>
                    <a:pt x="765" y="958"/>
                  </a:cubicBezTo>
                  <a:close/>
                  <a:moveTo>
                    <a:pt x="1503" y="2012"/>
                  </a:moveTo>
                  <a:cubicBezTo>
                    <a:pt x="1503" y="3500"/>
                    <a:pt x="1503" y="3500"/>
                    <a:pt x="1503" y="3500"/>
                  </a:cubicBezTo>
                  <a:cubicBezTo>
                    <a:pt x="1503" y="3641"/>
                    <a:pt x="1618" y="3756"/>
                    <a:pt x="1759" y="3756"/>
                  </a:cubicBezTo>
                  <a:cubicBezTo>
                    <a:pt x="1759" y="3756"/>
                    <a:pt x="1759" y="3756"/>
                    <a:pt x="1759" y="3756"/>
                  </a:cubicBezTo>
                  <a:cubicBezTo>
                    <a:pt x="1900" y="3756"/>
                    <a:pt x="2015" y="3641"/>
                    <a:pt x="2015" y="3500"/>
                  </a:cubicBezTo>
                  <a:cubicBezTo>
                    <a:pt x="2015" y="2012"/>
                    <a:pt x="2015" y="2012"/>
                    <a:pt x="2015" y="2012"/>
                  </a:cubicBezTo>
                  <a:moveTo>
                    <a:pt x="509" y="0"/>
                  </a:moveTo>
                  <a:cubicBezTo>
                    <a:pt x="509" y="509"/>
                    <a:pt x="509" y="509"/>
                    <a:pt x="509" y="509"/>
                  </a:cubicBezTo>
                  <a:moveTo>
                    <a:pt x="1134" y="2012"/>
                  </a:moveTo>
                  <a:cubicBezTo>
                    <a:pt x="2384" y="2012"/>
                    <a:pt x="2384" y="2012"/>
                    <a:pt x="2384" y="2012"/>
                  </a:cubicBezTo>
                  <a:moveTo>
                    <a:pt x="1759" y="2012"/>
                  </a:moveTo>
                  <a:cubicBezTo>
                    <a:pt x="1759" y="711"/>
                    <a:pt x="1759" y="711"/>
                    <a:pt x="1759" y="711"/>
                  </a:cubicBezTo>
                  <a:moveTo>
                    <a:pt x="2015" y="9"/>
                  </a:moveTo>
                  <a:cubicBezTo>
                    <a:pt x="1503" y="9"/>
                    <a:pt x="1503" y="9"/>
                    <a:pt x="1503" y="9"/>
                  </a:cubicBezTo>
                  <a:cubicBezTo>
                    <a:pt x="1503" y="510"/>
                    <a:pt x="1503" y="510"/>
                    <a:pt x="1503" y="510"/>
                  </a:cubicBezTo>
                  <a:cubicBezTo>
                    <a:pt x="1759" y="756"/>
                    <a:pt x="1759" y="756"/>
                    <a:pt x="1759" y="756"/>
                  </a:cubicBezTo>
                  <a:cubicBezTo>
                    <a:pt x="2015" y="510"/>
                    <a:pt x="2015" y="510"/>
                    <a:pt x="2015" y="510"/>
                  </a:cubicBezTo>
                  <a:lnTo>
                    <a:pt x="2015" y="9"/>
                  </a:lnTo>
                  <a:close/>
                </a:path>
              </a:pathLst>
            </a:custGeom>
            <a:noFill/>
            <a:ln w="15875"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13" name="TextBox 23">
              <a:extLst>
                <a:ext uri="{FF2B5EF4-FFF2-40B4-BE49-F238E27FC236}">
                  <a16:creationId xmlns:a16="http://schemas.microsoft.com/office/drawing/2014/main" id="{48889EE0-C2C2-2526-0709-F4BAABDC5464}"/>
                </a:ext>
              </a:extLst>
            </p:cNvPr>
            <p:cNvSpPr txBox="1"/>
            <p:nvPr/>
          </p:nvSpPr>
          <p:spPr>
            <a:xfrm flipH="1">
              <a:off x="8760822" y="2100336"/>
              <a:ext cx="1188720" cy="440890"/>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05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管理平面</a:t>
              </a:r>
              <a:endParaRPr kumimoji="0" lang="en-US" altLang="zh-CN" sz="105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endParaRPr>
            </a:p>
          </p:txBody>
        </p:sp>
        <p:sp>
          <p:nvSpPr>
            <p:cNvPr id="14" name="Oval 24">
              <a:extLst>
                <a:ext uri="{FF2B5EF4-FFF2-40B4-BE49-F238E27FC236}">
                  <a16:creationId xmlns:a16="http://schemas.microsoft.com/office/drawing/2014/main" id="{336D68CF-C144-25AA-A579-A5FD615A49C7}"/>
                </a:ext>
              </a:extLst>
            </p:cNvPr>
            <p:cNvSpPr>
              <a:spLocks noChangeAspect="1"/>
            </p:cNvSpPr>
            <p:nvPr/>
          </p:nvSpPr>
          <p:spPr bwMode="auto">
            <a:xfrm>
              <a:off x="8532222" y="1274673"/>
              <a:ext cx="1645920" cy="1645920"/>
            </a:xfrm>
            <a:prstGeom prst="ellipse">
              <a:avLst/>
            </a:prstGeom>
            <a:no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chemeClr val="tx1"/>
                </a:solidFill>
                <a:effectLst/>
                <a:uLnTx/>
                <a:uFillTx/>
                <a:latin typeface="Segoe UI"/>
                <a:ea typeface="Segoe UI" pitchFamily="34" charset="0"/>
                <a:cs typeface="Segoe UI" pitchFamily="34" charset="0"/>
              </a:endParaRPr>
            </a:p>
          </p:txBody>
        </p:sp>
        <p:sp>
          <p:nvSpPr>
            <p:cNvPr id="15" name="TextBox 25">
              <a:extLst>
                <a:ext uri="{FF2B5EF4-FFF2-40B4-BE49-F238E27FC236}">
                  <a16:creationId xmlns:a16="http://schemas.microsoft.com/office/drawing/2014/main" id="{FF662C8A-5745-BD05-4D5B-B1F8D724D2BA}"/>
                </a:ext>
              </a:extLst>
            </p:cNvPr>
            <p:cNvSpPr txBox="1"/>
            <p:nvPr/>
          </p:nvSpPr>
          <p:spPr>
            <a:xfrm flipH="1">
              <a:off x="8760822" y="1202305"/>
              <a:ext cx="1188720" cy="440890"/>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a:ln>
                    <a:noFill/>
                  </a:ln>
                  <a:effectLst/>
                  <a:uLnTx/>
                  <a:uFillTx/>
                  <a:latin typeface="Segoe UI Semibold"/>
                  <a:ea typeface="+mn-ea"/>
                  <a:cs typeface="+mn-cs"/>
                </a:rPr>
                <a:t>API</a:t>
              </a:r>
            </a:p>
          </p:txBody>
        </p:sp>
      </p:grpSp>
      <p:sp>
        <p:nvSpPr>
          <p:cNvPr id="16" name="door" title="Icon of an open doorway">
            <a:extLst>
              <a:ext uri="{FF2B5EF4-FFF2-40B4-BE49-F238E27FC236}">
                <a16:creationId xmlns:a16="http://schemas.microsoft.com/office/drawing/2014/main" id="{E75FFE85-C01E-E231-2850-FEB5CE7FB532}"/>
              </a:ext>
            </a:extLst>
          </p:cNvPr>
          <p:cNvSpPr>
            <a:spLocks noChangeAspect="1" noEditPoints="1"/>
          </p:cNvSpPr>
          <p:nvPr/>
        </p:nvSpPr>
        <p:spPr bwMode="auto">
          <a:xfrm>
            <a:off x="6106180" y="4358040"/>
            <a:ext cx="259015" cy="365760"/>
          </a:xfrm>
          <a:custGeom>
            <a:avLst/>
            <a:gdLst>
              <a:gd name="T0" fmla="*/ 165 w 165"/>
              <a:gd name="T1" fmla="*/ 233 h 233"/>
              <a:gd name="T2" fmla="*/ 0 w 165"/>
              <a:gd name="T3" fmla="*/ 233 h 233"/>
              <a:gd name="T4" fmla="*/ 0 w 165"/>
              <a:gd name="T5" fmla="*/ 0 h 233"/>
              <a:gd name="T6" fmla="*/ 165 w 165"/>
              <a:gd name="T7" fmla="*/ 0 h 233"/>
              <a:gd name="T8" fmla="*/ 165 w 165"/>
              <a:gd name="T9" fmla="*/ 6 h 233"/>
              <a:gd name="T10" fmla="*/ 165 w 165"/>
              <a:gd name="T11" fmla="*/ 233 h 233"/>
              <a:gd name="T12" fmla="*/ 165 w 165"/>
              <a:gd name="T13" fmla="*/ 233 h 233"/>
              <a:gd name="T14" fmla="*/ 165 w 165"/>
              <a:gd name="T15" fmla="*/ 233 h 233"/>
              <a:gd name="T16" fmla="*/ 165 w 165"/>
              <a:gd name="T17" fmla="*/ 0 h 233"/>
              <a:gd name="T18" fmla="*/ 79 w 165"/>
              <a:gd name="T19" fmla="*/ 50 h 233"/>
              <a:gd name="T20" fmla="*/ 79 w 165"/>
              <a:gd name="T21" fmla="*/ 183 h 233"/>
              <a:gd name="T22" fmla="*/ 165 w 165"/>
              <a:gd name="T23" fmla="*/ 233 h 233"/>
              <a:gd name="T24" fmla="*/ 91 w 165"/>
              <a:gd name="T25" fmla="*/ 120 h 233"/>
              <a:gd name="T26" fmla="*/ 108 w 165"/>
              <a:gd name="T27"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233">
                <a:moveTo>
                  <a:pt x="165" y="233"/>
                </a:moveTo>
                <a:lnTo>
                  <a:pt x="0" y="233"/>
                </a:lnTo>
                <a:lnTo>
                  <a:pt x="0" y="0"/>
                </a:lnTo>
                <a:lnTo>
                  <a:pt x="165" y="0"/>
                </a:lnTo>
                <a:lnTo>
                  <a:pt x="165" y="6"/>
                </a:lnTo>
                <a:lnTo>
                  <a:pt x="165" y="233"/>
                </a:lnTo>
                <a:lnTo>
                  <a:pt x="165" y="233"/>
                </a:lnTo>
                <a:lnTo>
                  <a:pt x="165" y="233"/>
                </a:lnTo>
                <a:moveTo>
                  <a:pt x="165" y="0"/>
                </a:moveTo>
                <a:lnTo>
                  <a:pt x="79" y="50"/>
                </a:lnTo>
                <a:lnTo>
                  <a:pt x="79" y="183"/>
                </a:lnTo>
                <a:lnTo>
                  <a:pt x="165" y="233"/>
                </a:lnTo>
                <a:moveTo>
                  <a:pt x="91" y="120"/>
                </a:moveTo>
                <a:lnTo>
                  <a:pt x="108" y="120"/>
                </a:lnTo>
              </a:path>
            </a:pathLst>
          </a:custGeom>
          <a:noFill/>
          <a:ln w="15875" cap="flat">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cxnSp>
        <p:nvCxnSpPr>
          <p:cNvPr id="17" name="Straight Connector 32" descr="line connecting &quot;developer portal&quot; and &quot;API management plane&quot;">
            <a:extLst>
              <a:ext uri="{FF2B5EF4-FFF2-40B4-BE49-F238E27FC236}">
                <a16:creationId xmlns:a16="http://schemas.microsoft.com/office/drawing/2014/main" id="{267CEF81-FB39-11D4-893C-2AC101DB5B41}"/>
              </a:ext>
            </a:extLst>
          </p:cNvPr>
          <p:cNvCxnSpPr>
            <a:cxnSpLocks/>
          </p:cNvCxnSpPr>
          <p:nvPr/>
        </p:nvCxnSpPr>
        <p:spPr>
          <a:xfrm>
            <a:off x="5146692" y="2495853"/>
            <a:ext cx="228600"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34" descr="line connecting &quot;API Management Plane&quot; to the &quot;Gateway&quot;">
            <a:extLst>
              <a:ext uri="{FF2B5EF4-FFF2-40B4-BE49-F238E27FC236}">
                <a16:creationId xmlns:a16="http://schemas.microsoft.com/office/drawing/2014/main" id="{C0E21C79-CD83-C7E7-E33B-4F4304B7A0AF}"/>
              </a:ext>
            </a:extLst>
          </p:cNvPr>
          <p:cNvCxnSpPr>
            <a:cxnSpLocks/>
          </p:cNvCxnSpPr>
          <p:nvPr/>
        </p:nvCxnSpPr>
        <p:spPr>
          <a:xfrm>
            <a:off x="6269039" y="3392585"/>
            <a:ext cx="0" cy="22860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9" name="Group 31">
            <a:extLst>
              <a:ext uri="{FF2B5EF4-FFF2-40B4-BE49-F238E27FC236}">
                <a16:creationId xmlns:a16="http://schemas.microsoft.com/office/drawing/2014/main" id="{7E4C0FDA-4162-F83B-5B2F-2FD9C1D9AFBB}"/>
              </a:ext>
            </a:extLst>
          </p:cNvPr>
          <p:cNvGrpSpPr/>
          <p:nvPr/>
        </p:nvGrpSpPr>
        <p:grpSpPr>
          <a:xfrm>
            <a:off x="1496456" y="3946310"/>
            <a:ext cx="3857066" cy="1617141"/>
            <a:chOff x="1496456" y="4053318"/>
            <a:chExt cx="3857066" cy="1617141"/>
          </a:xfrm>
        </p:grpSpPr>
        <p:grpSp>
          <p:nvGrpSpPr>
            <p:cNvPr id="20" name="Group 5" descr="Icons of a smart watch, house, car, and shopping cart with titled &quot;Apps on Devices&quot;">
              <a:extLst>
                <a:ext uri="{FF2B5EF4-FFF2-40B4-BE49-F238E27FC236}">
                  <a16:creationId xmlns:a16="http://schemas.microsoft.com/office/drawing/2014/main" id="{7857EE4B-7180-A1FA-1296-831D98AAD741}"/>
                </a:ext>
              </a:extLst>
            </p:cNvPr>
            <p:cNvGrpSpPr/>
            <p:nvPr/>
          </p:nvGrpSpPr>
          <p:grpSpPr>
            <a:xfrm>
              <a:off x="1496456" y="4053318"/>
              <a:ext cx="1219371" cy="1617141"/>
              <a:chOff x="1865811" y="4178000"/>
              <a:chExt cx="1219371" cy="1617141"/>
            </a:xfrm>
          </p:grpSpPr>
          <p:grpSp>
            <p:nvGrpSpPr>
              <p:cNvPr id="22" name="Group 3">
                <a:extLst>
                  <a:ext uri="{FF2B5EF4-FFF2-40B4-BE49-F238E27FC236}">
                    <a16:creationId xmlns:a16="http://schemas.microsoft.com/office/drawing/2014/main" id="{34F8BA7B-434A-1703-AB98-57694DC99D20}"/>
                  </a:ext>
                </a:extLst>
              </p:cNvPr>
              <p:cNvGrpSpPr/>
              <p:nvPr/>
            </p:nvGrpSpPr>
            <p:grpSpPr>
              <a:xfrm>
                <a:off x="1865811" y="4178000"/>
                <a:ext cx="645855" cy="554882"/>
                <a:chOff x="1865811" y="4148375"/>
                <a:chExt cx="645855" cy="554882"/>
              </a:xfrm>
            </p:grpSpPr>
            <p:sp>
              <p:nvSpPr>
                <p:cNvPr id="27" name="watch" title="Icon of a smart watch">
                  <a:extLst>
                    <a:ext uri="{FF2B5EF4-FFF2-40B4-BE49-F238E27FC236}">
                      <a16:creationId xmlns:a16="http://schemas.microsoft.com/office/drawing/2014/main" id="{1AFCF733-C36E-BE65-4047-0134D3E3B396}"/>
                    </a:ext>
                  </a:extLst>
                </p:cNvPr>
                <p:cNvSpPr>
                  <a:spLocks noChangeAspect="1" noEditPoints="1"/>
                </p:cNvSpPr>
                <p:nvPr/>
              </p:nvSpPr>
              <p:spPr bwMode="auto">
                <a:xfrm>
                  <a:off x="1865811" y="4148375"/>
                  <a:ext cx="216746" cy="365760"/>
                </a:xfrm>
                <a:custGeom>
                  <a:avLst/>
                  <a:gdLst>
                    <a:gd name="T0" fmla="*/ 105 w 197"/>
                    <a:gd name="T1" fmla="*/ 90 h 335"/>
                    <a:gd name="T2" fmla="*/ 105 w 197"/>
                    <a:gd name="T3" fmla="*/ 46 h 335"/>
                    <a:gd name="T4" fmla="*/ 151 w 197"/>
                    <a:gd name="T5" fmla="*/ 0 h 335"/>
                    <a:gd name="T6" fmla="*/ 197 w 197"/>
                    <a:gd name="T7" fmla="*/ 46 h 335"/>
                    <a:gd name="T8" fmla="*/ 197 w 197"/>
                    <a:gd name="T9" fmla="*/ 161 h 335"/>
                    <a:gd name="T10" fmla="*/ 151 w 197"/>
                    <a:gd name="T11" fmla="*/ 0 h 335"/>
                    <a:gd name="T12" fmla="*/ 68 w 197"/>
                    <a:gd name="T13" fmla="*/ 0 h 335"/>
                    <a:gd name="T14" fmla="*/ 22 w 197"/>
                    <a:gd name="T15" fmla="*/ 46 h 335"/>
                    <a:gd name="T16" fmla="*/ 22 w 197"/>
                    <a:gd name="T17" fmla="*/ 90 h 335"/>
                    <a:gd name="T18" fmla="*/ 105 w 197"/>
                    <a:gd name="T19" fmla="*/ 245 h 335"/>
                    <a:gd name="T20" fmla="*/ 105 w 197"/>
                    <a:gd name="T21" fmla="*/ 289 h 335"/>
                    <a:gd name="T22" fmla="*/ 151 w 197"/>
                    <a:gd name="T23" fmla="*/ 335 h 335"/>
                    <a:gd name="T24" fmla="*/ 197 w 197"/>
                    <a:gd name="T25" fmla="*/ 289 h 335"/>
                    <a:gd name="T26" fmla="*/ 197 w 197"/>
                    <a:gd name="T27" fmla="*/ 254 h 335"/>
                    <a:gd name="T28" fmla="*/ 22 w 197"/>
                    <a:gd name="T29" fmla="*/ 245 h 335"/>
                    <a:gd name="T30" fmla="*/ 22 w 197"/>
                    <a:gd name="T31" fmla="*/ 289 h 335"/>
                    <a:gd name="T32" fmla="*/ 68 w 197"/>
                    <a:gd name="T33" fmla="*/ 335 h 335"/>
                    <a:gd name="T34" fmla="*/ 151 w 197"/>
                    <a:gd name="T35" fmla="*/ 335 h 335"/>
                    <a:gd name="T36" fmla="*/ 125 w 197"/>
                    <a:gd name="T37" fmla="*/ 231 h 335"/>
                    <a:gd name="T38" fmla="*/ 125 w 197"/>
                    <a:gd name="T39" fmla="*/ 104 h 335"/>
                    <a:gd name="T40" fmla="*/ 110 w 197"/>
                    <a:gd name="T41" fmla="*/ 90 h 335"/>
                    <a:gd name="T42" fmla="*/ 15 w 197"/>
                    <a:gd name="T43" fmla="*/ 90 h 335"/>
                    <a:gd name="T44" fmla="*/ 0 w 197"/>
                    <a:gd name="T45" fmla="*/ 104 h 335"/>
                    <a:gd name="T46" fmla="*/ 0 w 197"/>
                    <a:gd name="T47" fmla="*/ 104 h 335"/>
                    <a:gd name="T48" fmla="*/ 0 w 197"/>
                    <a:gd name="T49" fmla="*/ 231 h 335"/>
                    <a:gd name="T50" fmla="*/ 15 w 197"/>
                    <a:gd name="T51" fmla="*/ 245 h 335"/>
                    <a:gd name="T52" fmla="*/ 110 w 197"/>
                    <a:gd name="T53" fmla="*/ 245 h 335"/>
                    <a:gd name="T54" fmla="*/ 125 w 197"/>
                    <a:gd name="T55" fmla="*/ 23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 h="335">
                      <a:moveTo>
                        <a:pt x="105" y="90"/>
                      </a:moveTo>
                      <a:cubicBezTo>
                        <a:pt x="105" y="46"/>
                        <a:pt x="105" y="46"/>
                        <a:pt x="105" y="46"/>
                      </a:cubicBezTo>
                      <a:cubicBezTo>
                        <a:pt x="105" y="21"/>
                        <a:pt x="125" y="0"/>
                        <a:pt x="151" y="0"/>
                      </a:cubicBezTo>
                      <a:cubicBezTo>
                        <a:pt x="176" y="0"/>
                        <a:pt x="197" y="21"/>
                        <a:pt x="197" y="46"/>
                      </a:cubicBezTo>
                      <a:cubicBezTo>
                        <a:pt x="197" y="161"/>
                        <a:pt x="197" y="161"/>
                        <a:pt x="197" y="161"/>
                      </a:cubicBezTo>
                      <a:moveTo>
                        <a:pt x="151" y="0"/>
                      </a:moveTo>
                      <a:cubicBezTo>
                        <a:pt x="68" y="0"/>
                        <a:pt x="68" y="0"/>
                        <a:pt x="68" y="0"/>
                      </a:cubicBezTo>
                      <a:cubicBezTo>
                        <a:pt x="42" y="0"/>
                        <a:pt x="22" y="21"/>
                        <a:pt x="22" y="46"/>
                      </a:cubicBezTo>
                      <a:cubicBezTo>
                        <a:pt x="22" y="90"/>
                        <a:pt x="22" y="90"/>
                        <a:pt x="22" y="90"/>
                      </a:cubicBezTo>
                      <a:moveTo>
                        <a:pt x="105" y="245"/>
                      </a:moveTo>
                      <a:cubicBezTo>
                        <a:pt x="105" y="289"/>
                        <a:pt x="105" y="289"/>
                        <a:pt x="105" y="289"/>
                      </a:cubicBezTo>
                      <a:cubicBezTo>
                        <a:pt x="105" y="314"/>
                        <a:pt x="125" y="335"/>
                        <a:pt x="151" y="335"/>
                      </a:cubicBezTo>
                      <a:cubicBezTo>
                        <a:pt x="176" y="335"/>
                        <a:pt x="197" y="314"/>
                        <a:pt x="197" y="289"/>
                      </a:cubicBezTo>
                      <a:cubicBezTo>
                        <a:pt x="197" y="254"/>
                        <a:pt x="197" y="254"/>
                        <a:pt x="197" y="254"/>
                      </a:cubicBezTo>
                      <a:moveTo>
                        <a:pt x="22" y="245"/>
                      </a:moveTo>
                      <a:cubicBezTo>
                        <a:pt x="22" y="289"/>
                        <a:pt x="22" y="289"/>
                        <a:pt x="22" y="289"/>
                      </a:cubicBezTo>
                      <a:cubicBezTo>
                        <a:pt x="22" y="314"/>
                        <a:pt x="42" y="335"/>
                        <a:pt x="68" y="335"/>
                      </a:cubicBezTo>
                      <a:cubicBezTo>
                        <a:pt x="151" y="335"/>
                        <a:pt x="151" y="335"/>
                        <a:pt x="151" y="335"/>
                      </a:cubicBezTo>
                      <a:moveTo>
                        <a:pt x="125" y="231"/>
                      </a:moveTo>
                      <a:cubicBezTo>
                        <a:pt x="125" y="104"/>
                        <a:pt x="125" y="104"/>
                        <a:pt x="125" y="104"/>
                      </a:cubicBezTo>
                      <a:cubicBezTo>
                        <a:pt x="125" y="96"/>
                        <a:pt x="118" y="90"/>
                        <a:pt x="110" y="90"/>
                      </a:cubicBezTo>
                      <a:cubicBezTo>
                        <a:pt x="15" y="90"/>
                        <a:pt x="15" y="90"/>
                        <a:pt x="15" y="90"/>
                      </a:cubicBezTo>
                      <a:cubicBezTo>
                        <a:pt x="7" y="90"/>
                        <a:pt x="0" y="96"/>
                        <a:pt x="0" y="104"/>
                      </a:cubicBezTo>
                      <a:moveTo>
                        <a:pt x="0" y="104"/>
                      </a:moveTo>
                      <a:cubicBezTo>
                        <a:pt x="0" y="231"/>
                        <a:pt x="0" y="231"/>
                        <a:pt x="0" y="231"/>
                      </a:cubicBezTo>
                      <a:cubicBezTo>
                        <a:pt x="0" y="239"/>
                        <a:pt x="7" y="245"/>
                        <a:pt x="15" y="245"/>
                      </a:cubicBezTo>
                      <a:cubicBezTo>
                        <a:pt x="110" y="245"/>
                        <a:pt x="110" y="245"/>
                        <a:pt x="110" y="245"/>
                      </a:cubicBezTo>
                      <a:cubicBezTo>
                        <a:pt x="118" y="245"/>
                        <a:pt x="125" y="239"/>
                        <a:pt x="125" y="231"/>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28" name="UniversalApp_E8CC" title="Icon of a cellphone in front of a tablet">
                  <a:extLst>
                    <a:ext uri="{FF2B5EF4-FFF2-40B4-BE49-F238E27FC236}">
                      <a16:creationId xmlns:a16="http://schemas.microsoft.com/office/drawing/2014/main" id="{09EF4BA5-7154-7E2A-8BB6-847B6CCAF060}"/>
                    </a:ext>
                  </a:extLst>
                </p:cNvPr>
                <p:cNvSpPr>
                  <a:spLocks noChangeAspect="1" noEditPoints="1"/>
                </p:cNvSpPr>
                <p:nvPr/>
              </p:nvSpPr>
              <p:spPr bwMode="auto">
                <a:xfrm>
                  <a:off x="2013231" y="4337497"/>
                  <a:ext cx="498435" cy="365760"/>
                </a:xfrm>
                <a:custGeom>
                  <a:avLst/>
                  <a:gdLst>
                    <a:gd name="T0" fmla="*/ 1250 w 3750"/>
                    <a:gd name="T1" fmla="*/ 2750 h 2750"/>
                    <a:gd name="T2" fmla="*/ 0 w 3750"/>
                    <a:gd name="T3" fmla="*/ 2750 h 2750"/>
                    <a:gd name="T4" fmla="*/ 0 w 3750"/>
                    <a:gd name="T5" fmla="*/ 750 h 2750"/>
                    <a:gd name="T6" fmla="*/ 1250 w 3750"/>
                    <a:gd name="T7" fmla="*/ 750 h 2750"/>
                    <a:gd name="T8" fmla="*/ 1250 w 3750"/>
                    <a:gd name="T9" fmla="*/ 2750 h 2750"/>
                    <a:gd name="T10" fmla="*/ 375 w 3750"/>
                    <a:gd name="T11" fmla="*/ 2250 h 2750"/>
                    <a:gd name="T12" fmla="*/ 875 w 3750"/>
                    <a:gd name="T13" fmla="*/ 2250 h 2750"/>
                    <a:gd name="T14" fmla="*/ 1875 w 3750"/>
                    <a:gd name="T15" fmla="*/ 1750 h 2750"/>
                    <a:gd name="T16" fmla="*/ 2375 w 3750"/>
                    <a:gd name="T17" fmla="*/ 1750 h 2750"/>
                    <a:gd name="T18" fmla="*/ 1250 w 3750"/>
                    <a:gd name="T19" fmla="*/ 2250 h 2750"/>
                    <a:gd name="T20" fmla="*/ 3625 w 3750"/>
                    <a:gd name="T21" fmla="*/ 2250 h 2750"/>
                    <a:gd name="T22" fmla="*/ 3750 w 3750"/>
                    <a:gd name="T23" fmla="*/ 2125 h 2750"/>
                    <a:gd name="T24" fmla="*/ 3750 w 3750"/>
                    <a:gd name="T25" fmla="*/ 125 h 2750"/>
                    <a:gd name="T26" fmla="*/ 3625 w 3750"/>
                    <a:gd name="T27" fmla="*/ 0 h 2750"/>
                    <a:gd name="T28" fmla="*/ 625 w 3750"/>
                    <a:gd name="T29" fmla="*/ 0 h 2750"/>
                    <a:gd name="T30" fmla="*/ 500 w 3750"/>
                    <a:gd name="T31" fmla="*/ 125 h 2750"/>
                    <a:gd name="T32" fmla="*/ 500 w 3750"/>
                    <a:gd name="T33" fmla="*/ 75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0" h="2750">
                      <a:moveTo>
                        <a:pt x="1250" y="2750"/>
                      </a:moveTo>
                      <a:cubicBezTo>
                        <a:pt x="0" y="2750"/>
                        <a:pt x="0" y="2750"/>
                        <a:pt x="0" y="2750"/>
                      </a:cubicBezTo>
                      <a:cubicBezTo>
                        <a:pt x="0" y="750"/>
                        <a:pt x="0" y="750"/>
                        <a:pt x="0" y="750"/>
                      </a:cubicBezTo>
                      <a:cubicBezTo>
                        <a:pt x="1250" y="750"/>
                        <a:pt x="1250" y="750"/>
                        <a:pt x="1250" y="750"/>
                      </a:cubicBezTo>
                      <a:lnTo>
                        <a:pt x="1250" y="2750"/>
                      </a:lnTo>
                      <a:close/>
                      <a:moveTo>
                        <a:pt x="375" y="2250"/>
                      </a:moveTo>
                      <a:cubicBezTo>
                        <a:pt x="875" y="2250"/>
                        <a:pt x="875" y="2250"/>
                        <a:pt x="875" y="2250"/>
                      </a:cubicBezTo>
                      <a:moveTo>
                        <a:pt x="1875" y="1750"/>
                      </a:moveTo>
                      <a:cubicBezTo>
                        <a:pt x="2375" y="1750"/>
                        <a:pt x="2375" y="1750"/>
                        <a:pt x="2375" y="1750"/>
                      </a:cubicBezTo>
                      <a:moveTo>
                        <a:pt x="1250" y="2250"/>
                      </a:moveTo>
                      <a:cubicBezTo>
                        <a:pt x="3625" y="2250"/>
                        <a:pt x="3625" y="2250"/>
                        <a:pt x="3625" y="2250"/>
                      </a:cubicBezTo>
                      <a:cubicBezTo>
                        <a:pt x="3694" y="2250"/>
                        <a:pt x="3750" y="2194"/>
                        <a:pt x="3750" y="2125"/>
                      </a:cubicBezTo>
                      <a:cubicBezTo>
                        <a:pt x="3750" y="125"/>
                        <a:pt x="3750" y="125"/>
                        <a:pt x="3750" y="125"/>
                      </a:cubicBezTo>
                      <a:cubicBezTo>
                        <a:pt x="3750" y="56"/>
                        <a:pt x="3694" y="0"/>
                        <a:pt x="3625" y="0"/>
                      </a:cubicBezTo>
                      <a:cubicBezTo>
                        <a:pt x="625" y="0"/>
                        <a:pt x="625" y="0"/>
                        <a:pt x="625" y="0"/>
                      </a:cubicBezTo>
                      <a:cubicBezTo>
                        <a:pt x="556" y="0"/>
                        <a:pt x="500" y="56"/>
                        <a:pt x="500" y="125"/>
                      </a:cubicBezTo>
                      <a:cubicBezTo>
                        <a:pt x="500" y="750"/>
                        <a:pt x="500" y="750"/>
                        <a:pt x="500" y="750"/>
                      </a:cubicBezTo>
                    </a:path>
                  </a:pathLst>
                </a:custGeom>
                <a:solidFill>
                  <a:schemeClr val="bg1"/>
                </a:solidFill>
                <a:ln w="12700"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Segoe UI"/>
                    <a:ea typeface="+mn-ea"/>
                    <a:cs typeface="+mn-cs"/>
                  </a:endParaRPr>
                </a:p>
              </p:txBody>
            </p:sp>
          </p:grpSp>
          <p:sp>
            <p:nvSpPr>
              <p:cNvPr id="23" name="car_3" title="Icon of a car with signal lines on top">
                <a:extLst>
                  <a:ext uri="{FF2B5EF4-FFF2-40B4-BE49-F238E27FC236}">
                    <a16:creationId xmlns:a16="http://schemas.microsoft.com/office/drawing/2014/main" id="{6019B6AA-261C-D62C-00D4-0BECB25C384C}"/>
                  </a:ext>
                </a:extLst>
              </p:cNvPr>
              <p:cNvSpPr>
                <a:spLocks noChangeAspect="1" noEditPoints="1"/>
              </p:cNvSpPr>
              <p:nvPr/>
            </p:nvSpPr>
            <p:spPr bwMode="auto">
              <a:xfrm>
                <a:off x="1943295" y="4884845"/>
                <a:ext cx="486984" cy="365760"/>
              </a:xfrm>
              <a:custGeom>
                <a:avLst/>
                <a:gdLst>
                  <a:gd name="T0" fmla="*/ 27 w 339"/>
                  <a:gd name="T1" fmla="*/ 121 h 255"/>
                  <a:gd name="T2" fmla="*/ 287 w 339"/>
                  <a:gd name="T3" fmla="*/ 121 h 255"/>
                  <a:gd name="T4" fmla="*/ 339 w 339"/>
                  <a:gd name="T5" fmla="*/ 173 h 255"/>
                  <a:gd name="T6" fmla="*/ 339 w 339"/>
                  <a:gd name="T7" fmla="*/ 211 h 255"/>
                  <a:gd name="T8" fmla="*/ 318 w 339"/>
                  <a:gd name="T9" fmla="*/ 233 h 255"/>
                  <a:gd name="T10" fmla="*/ 294 w 339"/>
                  <a:gd name="T11" fmla="*/ 233 h 255"/>
                  <a:gd name="T12" fmla="*/ 297 w 339"/>
                  <a:gd name="T13" fmla="*/ 219 h 255"/>
                  <a:gd name="T14" fmla="*/ 261 w 339"/>
                  <a:gd name="T15" fmla="*/ 182 h 255"/>
                  <a:gd name="T16" fmla="*/ 224 w 339"/>
                  <a:gd name="T17" fmla="*/ 219 h 255"/>
                  <a:gd name="T18" fmla="*/ 261 w 339"/>
                  <a:gd name="T19" fmla="*/ 255 h 255"/>
                  <a:gd name="T20" fmla="*/ 297 w 339"/>
                  <a:gd name="T21" fmla="*/ 219 h 255"/>
                  <a:gd name="T22" fmla="*/ 95 w 339"/>
                  <a:gd name="T23" fmla="*/ 219 h 255"/>
                  <a:gd name="T24" fmla="*/ 59 w 339"/>
                  <a:gd name="T25" fmla="*/ 182 h 255"/>
                  <a:gd name="T26" fmla="*/ 22 w 339"/>
                  <a:gd name="T27" fmla="*/ 219 h 255"/>
                  <a:gd name="T28" fmla="*/ 59 w 339"/>
                  <a:gd name="T29" fmla="*/ 255 h 255"/>
                  <a:gd name="T30" fmla="*/ 95 w 339"/>
                  <a:gd name="T31" fmla="*/ 219 h 255"/>
                  <a:gd name="T32" fmla="*/ 63 w 339"/>
                  <a:gd name="T33" fmla="*/ 51 h 255"/>
                  <a:gd name="T34" fmla="*/ 10 w 339"/>
                  <a:gd name="T35" fmla="*/ 156 h 255"/>
                  <a:gd name="T36" fmla="*/ 0 w 339"/>
                  <a:gd name="T37" fmla="*/ 190 h 255"/>
                  <a:gd name="T38" fmla="*/ 24 w 339"/>
                  <a:gd name="T39" fmla="*/ 229 h 255"/>
                  <a:gd name="T40" fmla="*/ 271 w 339"/>
                  <a:gd name="T41" fmla="*/ 121 h 255"/>
                  <a:gd name="T42" fmla="*/ 222 w 339"/>
                  <a:gd name="T43" fmla="*/ 66 h 255"/>
                  <a:gd name="T44" fmla="*/ 194 w 339"/>
                  <a:gd name="T45" fmla="*/ 51 h 255"/>
                  <a:gd name="T46" fmla="*/ 37 w 339"/>
                  <a:gd name="T47" fmla="*/ 51 h 255"/>
                  <a:gd name="T48" fmla="*/ 227 w 339"/>
                  <a:gd name="T49" fmla="*/ 233 h 255"/>
                  <a:gd name="T50" fmla="*/ 92 w 339"/>
                  <a:gd name="T51" fmla="*/ 233 h 255"/>
                  <a:gd name="T52" fmla="*/ 134 w 339"/>
                  <a:gd name="T53" fmla="*/ 233 h 255"/>
                  <a:gd name="T54" fmla="*/ 134 w 339"/>
                  <a:gd name="T55" fmla="*/ 51 h 255"/>
                  <a:gd name="T56" fmla="*/ 258 w 339"/>
                  <a:gd name="T57" fmla="*/ 66 h 255"/>
                  <a:gd name="T58" fmla="*/ 269 w 339"/>
                  <a:gd name="T59" fmla="*/ 70 h 255"/>
                  <a:gd name="T60" fmla="*/ 273 w 339"/>
                  <a:gd name="T61" fmla="*/ 79 h 255"/>
                  <a:gd name="T62" fmla="*/ 305 w 339"/>
                  <a:gd name="T63" fmla="*/ 79 h 255"/>
                  <a:gd name="T64" fmla="*/ 292 w 339"/>
                  <a:gd name="T65" fmla="*/ 47 h 255"/>
                  <a:gd name="T66" fmla="*/ 258 w 339"/>
                  <a:gd name="T67" fmla="*/ 33 h 255"/>
                  <a:gd name="T68" fmla="*/ 339 w 339"/>
                  <a:gd name="T69" fmla="*/ 79 h 255"/>
                  <a:gd name="T70" fmla="*/ 316 w 339"/>
                  <a:gd name="T71" fmla="*/ 23 h 255"/>
                  <a:gd name="T72" fmla="*/ 258 w 339"/>
                  <a:gd name="T7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255">
                    <a:moveTo>
                      <a:pt x="27" y="121"/>
                    </a:moveTo>
                    <a:cubicBezTo>
                      <a:pt x="287" y="121"/>
                      <a:pt x="287" y="121"/>
                      <a:pt x="287" y="121"/>
                    </a:cubicBezTo>
                    <a:cubicBezTo>
                      <a:pt x="316" y="121"/>
                      <a:pt x="339" y="145"/>
                      <a:pt x="339" y="173"/>
                    </a:cubicBezTo>
                    <a:cubicBezTo>
                      <a:pt x="339" y="211"/>
                      <a:pt x="339" y="211"/>
                      <a:pt x="339" y="211"/>
                    </a:cubicBezTo>
                    <a:cubicBezTo>
                      <a:pt x="339" y="223"/>
                      <a:pt x="330" y="233"/>
                      <a:pt x="318" y="233"/>
                    </a:cubicBezTo>
                    <a:cubicBezTo>
                      <a:pt x="294" y="233"/>
                      <a:pt x="294" y="233"/>
                      <a:pt x="294" y="233"/>
                    </a:cubicBezTo>
                    <a:moveTo>
                      <a:pt x="297" y="219"/>
                    </a:moveTo>
                    <a:cubicBezTo>
                      <a:pt x="297" y="199"/>
                      <a:pt x="281" y="182"/>
                      <a:pt x="261" y="182"/>
                    </a:cubicBezTo>
                    <a:cubicBezTo>
                      <a:pt x="241" y="182"/>
                      <a:pt x="224" y="199"/>
                      <a:pt x="224" y="219"/>
                    </a:cubicBezTo>
                    <a:cubicBezTo>
                      <a:pt x="224" y="239"/>
                      <a:pt x="241" y="255"/>
                      <a:pt x="261" y="255"/>
                    </a:cubicBezTo>
                    <a:cubicBezTo>
                      <a:pt x="281" y="255"/>
                      <a:pt x="297" y="239"/>
                      <a:pt x="297" y="219"/>
                    </a:cubicBezTo>
                    <a:close/>
                    <a:moveTo>
                      <a:pt x="95" y="219"/>
                    </a:moveTo>
                    <a:cubicBezTo>
                      <a:pt x="95" y="199"/>
                      <a:pt x="79" y="182"/>
                      <a:pt x="59" y="182"/>
                    </a:cubicBezTo>
                    <a:cubicBezTo>
                      <a:pt x="39" y="182"/>
                      <a:pt x="22" y="199"/>
                      <a:pt x="22" y="219"/>
                    </a:cubicBezTo>
                    <a:cubicBezTo>
                      <a:pt x="22" y="239"/>
                      <a:pt x="39" y="255"/>
                      <a:pt x="59" y="255"/>
                    </a:cubicBezTo>
                    <a:cubicBezTo>
                      <a:pt x="79" y="255"/>
                      <a:pt x="95" y="239"/>
                      <a:pt x="95" y="219"/>
                    </a:cubicBezTo>
                    <a:close/>
                    <a:moveTo>
                      <a:pt x="63" y="51"/>
                    </a:moveTo>
                    <a:cubicBezTo>
                      <a:pt x="63" y="51"/>
                      <a:pt x="20" y="135"/>
                      <a:pt x="10" y="156"/>
                    </a:cubicBezTo>
                    <a:cubicBezTo>
                      <a:pt x="0" y="178"/>
                      <a:pt x="0" y="190"/>
                      <a:pt x="0" y="190"/>
                    </a:cubicBezTo>
                    <a:cubicBezTo>
                      <a:pt x="0" y="205"/>
                      <a:pt x="9" y="224"/>
                      <a:pt x="24" y="229"/>
                    </a:cubicBezTo>
                    <a:moveTo>
                      <a:pt x="271" y="121"/>
                    </a:moveTo>
                    <a:cubicBezTo>
                      <a:pt x="222" y="66"/>
                      <a:pt x="222" y="66"/>
                      <a:pt x="222" y="66"/>
                    </a:cubicBezTo>
                    <a:cubicBezTo>
                      <a:pt x="214" y="56"/>
                      <a:pt x="206" y="51"/>
                      <a:pt x="194" y="51"/>
                    </a:cubicBezTo>
                    <a:cubicBezTo>
                      <a:pt x="37" y="51"/>
                      <a:pt x="37" y="51"/>
                      <a:pt x="37" y="51"/>
                    </a:cubicBezTo>
                    <a:moveTo>
                      <a:pt x="227" y="233"/>
                    </a:moveTo>
                    <a:cubicBezTo>
                      <a:pt x="92" y="233"/>
                      <a:pt x="92" y="233"/>
                      <a:pt x="92" y="233"/>
                    </a:cubicBezTo>
                    <a:moveTo>
                      <a:pt x="134" y="233"/>
                    </a:moveTo>
                    <a:cubicBezTo>
                      <a:pt x="134" y="51"/>
                      <a:pt x="134" y="51"/>
                      <a:pt x="134" y="51"/>
                    </a:cubicBezTo>
                    <a:moveTo>
                      <a:pt x="258" y="66"/>
                    </a:moveTo>
                    <a:cubicBezTo>
                      <a:pt x="262" y="66"/>
                      <a:pt x="266" y="67"/>
                      <a:pt x="269" y="70"/>
                    </a:cubicBezTo>
                    <a:cubicBezTo>
                      <a:pt x="271" y="73"/>
                      <a:pt x="273" y="76"/>
                      <a:pt x="273" y="79"/>
                    </a:cubicBezTo>
                    <a:moveTo>
                      <a:pt x="305" y="79"/>
                    </a:moveTo>
                    <a:cubicBezTo>
                      <a:pt x="305" y="67"/>
                      <a:pt x="301" y="56"/>
                      <a:pt x="292" y="47"/>
                    </a:cubicBezTo>
                    <a:cubicBezTo>
                      <a:pt x="283" y="38"/>
                      <a:pt x="270" y="33"/>
                      <a:pt x="258" y="33"/>
                    </a:cubicBezTo>
                    <a:moveTo>
                      <a:pt x="339" y="79"/>
                    </a:moveTo>
                    <a:cubicBezTo>
                      <a:pt x="339" y="59"/>
                      <a:pt x="331" y="39"/>
                      <a:pt x="316" y="23"/>
                    </a:cubicBezTo>
                    <a:cubicBezTo>
                      <a:pt x="300" y="7"/>
                      <a:pt x="279" y="0"/>
                      <a:pt x="258" y="0"/>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24" name="house" title="Icon of a house">
                <a:extLst>
                  <a:ext uri="{FF2B5EF4-FFF2-40B4-BE49-F238E27FC236}">
                    <a16:creationId xmlns:a16="http://schemas.microsoft.com/office/drawing/2014/main" id="{F9ABC513-B37B-CA00-644A-BF7BC385D259}"/>
                  </a:ext>
                </a:extLst>
              </p:cNvPr>
              <p:cNvSpPr>
                <a:spLocks noChangeAspect="1" noEditPoints="1"/>
              </p:cNvSpPr>
              <p:nvPr/>
            </p:nvSpPr>
            <p:spPr bwMode="auto">
              <a:xfrm>
                <a:off x="2672871" y="4294594"/>
                <a:ext cx="412311" cy="365760"/>
              </a:xfrm>
              <a:custGeom>
                <a:avLst/>
                <a:gdLst>
                  <a:gd name="T0" fmla="*/ 0 w 248"/>
                  <a:gd name="T1" fmla="*/ 123 h 220"/>
                  <a:gd name="T2" fmla="*/ 124 w 248"/>
                  <a:gd name="T3" fmla="*/ 0 h 220"/>
                  <a:gd name="T4" fmla="*/ 248 w 248"/>
                  <a:gd name="T5" fmla="*/ 123 h 220"/>
                  <a:gd name="T6" fmla="*/ 27 w 248"/>
                  <a:gd name="T7" fmla="*/ 97 h 220"/>
                  <a:gd name="T8" fmla="*/ 27 w 248"/>
                  <a:gd name="T9" fmla="*/ 220 h 220"/>
                  <a:gd name="T10" fmla="*/ 98 w 248"/>
                  <a:gd name="T11" fmla="*/ 220 h 220"/>
                  <a:gd name="T12" fmla="*/ 98 w 248"/>
                  <a:gd name="T13" fmla="*/ 131 h 220"/>
                  <a:gd name="T14" fmla="*/ 152 w 248"/>
                  <a:gd name="T15" fmla="*/ 131 h 220"/>
                  <a:gd name="T16" fmla="*/ 152 w 248"/>
                  <a:gd name="T17" fmla="*/ 220 h 220"/>
                  <a:gd name="T18" fmla="*/ 222 w 248"/>
                  <a:gd name="T19" fmla="*/ 220 h 220"/>
                  <a:gd name="T20" fmla="*/ 222 w 248"/>
                  <a:gd name="T21" fmla="*/ 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20">
                    <a:moveTo>
                      <a:pt x="0" y="123"/>
                    </a:moveTo>
                    <a:lnTo>
                      <a:pt x="124" y="0"/>
                    </a:lnTo>
                    <a:lnTo>
                      <a:pt x="248" y="123"/>
                    </a:lnTo>
                    <a:moveTo>
                      <a:pt x="27" y="97"/>
                    </a:moveTo>
                    <a:lnTo>
                      <a:pt x="27" y="220"/>
                    </a:lnTo>
                    <a:lnTo>
                      <a:pt x="98" y="220"/>
                    </a:lnTo>
                    <a:lnTo>
                      <a:pt x="98" y="131"/>
                    </a:lnTo>
                    <a:lnTo>
                      <a:pt x="152" y="131"/>
                    </a:lnTo>
                    <a:lnTo>
                      <a:pt x="152" y="220"/>
                    </a:lnTo>
                    <a:lnTo>
                      <a:pt x="222" y="220"/>
                    </a:lnTo>
                    <a:lnTo>
                      <a:pt x="222" y="97"/>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Segoe UI"/>
                  <a:ea typeface="+mn-ea"/>
                  <a:cs typeface="+mn-cs"/>
                </a:endParaRPr>
              </a:p>
            </p:txBody>
          </p:sp>
          <p:sp>
            <p:nvSpPr>
              <p:cNvPr id="25" name="ShoppingCart_E7BF" title="Icon of a shopping cart">
                <a:extLst>
                  <a:ext uri="{FF2B5EF4-FFF2-40B4-BE49-F238E27FC236}">
                    <a16:creationId xmlns:a16="http://schemas.microsoft.com/office/drawing/2014/main" id="{B8A6CEE0-061A-2794-7635-59FA67FB786C}"/>
                  </a:ext>
                </a:extLst>
              </p:cNvPr>
              <p:cNvSpPr>
                <a:spLocks noChangeAspect="1" noEditPoints="1"/>
              </p:cNvSpPr>
              <p:nvPr/>
            </p:nvSpPr>
            <p:spPr bwMode="auto">
              <a:xfrm>
                <a:off x="2641234" y="4869781"/>
                <a:ext cx="430127" cy="365760"/>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Segoe UI"/>
                  <a:ea typeface="+mn-ea"/>
                  <a:cs typeface="+mn-cs"/>
                </a:endParaRPr>
              </a:p>
            </p:txBody>
          </p:sp>
          <p:sp>
            <p:nvSpPr>
              <p:cNvPr id="26" name="TextBox 79">
                <a:extLst>
                  <a:ext uri="{FF2B5EF4-FFF2-40B4-BE49-F238E27FC236}">
                    <a16:creationId xmlns:a16="http://schemas.microsoft.com/office/drawing/2014/main" id="{CCE93400-913C-A608-D082-BB96D835E620}"/>
                  </a:ext>
                </a:extLst>
              </p:cNvPr>
              <p:cNvSpPr txBox="1"/>
              <p:nvPr/>
            </p:nvSpPr>
            <p:spPr>
              <a:xfrm>
                <a:off x="2224290" y="5456587"/>
                <a:ext cx="564257" cy="338554"/>
              </a:xfrm>
              <a:prstGeom prst="rect">
                <a:avLst/>
              </a:prstGeom>
              <a:noFill/>
            </p:spPr>
            <p:txBody>
              <a:bodyPr wrap="non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100" i="1" u="none" strike="noStrike" cap="none" spc="0" normalizeH="0" baseline="0">
                    <a:ln>
                      <a:noFill/>
                    </a:ln>
                    <a:solidFill>
                      <a:srgbClr val="000000"/>
                    </a:solidFill>
                    <a:effectLst/>
                    <a:uLnTx/>
                    <a:uFillTx/>
                    <a:latin typeface="Segoe UI Semilight" panose="020B0402040204020203" pitchFamily="34" charset="0"/>
                    <a:cs typeface="Segoe UI Semilight" panose="020B0402040204020203" pitchFamily="34" charset="0"/>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chemeClr val="tx1"/>
                    </a:solidFill>
                    <a:effectLst/>
                    <a:uLnTx/>
                    <a:uFillTx/>
                    <a:latin typeface="Segoe UI"/>
                    <a:ea typeface="+mn-ea"/>
                    <a:cs typeface="Segoe UI Semilight" panose="020B0402040204020203" pitchFamily="34" charset="0"/>
                  </a:rPr>
                  <a:t>应用程序
和设备</a:t>
                </a:r>
                <a:endParaRPr kumimoji="0" lang="en-US" altLang="zh-CN" sz="1050" b="0" i="0" u="none" strike="noStrike" kern="1200" cap="none" spc="0" normalizeH="0" baseline="0" noProof="0">
                  <a:ln>
                    <a:noFill/>
                  </a:ln>
                  <a:solidFill>
                    <a:schemeClr val="tx1"/>
                  </a:solidFill>
                  <a:effectLst/>
                  <a:uLnTx/>
                  <a:uFillTx/>
                  <a:latin typeface="Segoe UI"/>
                  <a:ea typeface="+mn-ea"/>
                  <a:cs typeface="Segoe UI Semilight" panose="020B0402040204020203" pitchFamily="34" charset="0"/>
                </a:endParaRPr>
              </a:p>
            </p:txBody>
          </p:sp>
        </p:grpSp>
        <p:cxnSp>
          <p:nvCxnSpPr>
            <p:cNvPr id="21" name="Straight Connector 84" descr="straight line icon connecting &quot;Apps on Devices&quot; to &quot;Gateway&quot;">
              <a:extLst>
                <a:ext uri="{FF2B5EF4-FFF2-40B4-BE49-F238E27FC236}">
                  <a16:creationId xmlns:a16="http://schemas.microsoft.com/office/drawing/2014/main" id="{874A33DB-841F-9189-5C9C-F5E737238883}"/>
                </a:ext>
              </a:extLst>
            </p:cNvPr>
            <p:cNvCxnSpPr>
              <a:cxnSpLocks/>
            </p:cNvCxnSpPr>
            <p:nvPr/>
          </p:nvCxnSpPr>
          <p:spPr>
            <a:xfrm>
              <a:off x="2884642" y="4649379"/>
              <a:ext cx="2468880"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9" name="Title 89">
            <a:extLst>
              <a:ext uri="{FF2B5EF4-FFF2-40B4-BE49-F238E27FC236}">
                <a16:creationId xmlns:a16="http://schemas.microsoft.com/office/drawing/2014/main" id="{0240D009-EE89-D311-60A4-5FC88DA007B5}"/>
              </a:ext>
            </a:extLst>
          </p:cNvPr>
          <p:cNvSpPr txBox="1">
            <a:spLocks/>
          </p:cNvSpPr>
          <p:nvPr/>
        </p:nvSpPr>
        <p:spPr>
          <a:xfrm>
            <a:off x="0" y="422275"/>
            <a:ext cx="11017250" cy="492125"/>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a:lstStyle>
          <a:p>
            <a:r>
              <a:rPr lang="en-US">
                <a:latin typeface="Segoe UI" panose="020B0502040204020203" pitchFamily="34" charset="0"/>
                <a:ea typeface="微软雅黑" panose="020B0503020204020204" pitchFamily="34" charset="-122"/>
              </a:rPr>
              <a:t>Azure API </a:t>
            </a:r>
            <a:r>
              <a:rPr lang="zh-CN" altLang="en-US">
                <a:latin typeface="Segoe UI" panose="020B0502040204020203" pitchFamily="34" charset="0"/>
                <a:ea typeface="微软雅黑" panose="020B0503020204020204" pitchFamily="34" charset="-122"/>
              </a:rPr>
              <a:t>管理</a:t>
            </a:r>
          </a:p>
        </p:txBody>
      </p:sp>
      <p:sp>
        <p:nvSpPr>
          <p:cNvPr id="30" name="Browser_2" title="Icon of a browser window with a home symbol inside">
            <a:extLst>
              <a:ext uri="{FF2B5EF4-FFF2-40B4-BE49-F238E27FC236}">
                <a16:creationId xmlns:a16="http://schemas.microsoft.com/office/drawing/2014/main" id="{63D7DC90-4C9F-34A8-F3C3-2599676935DE}"/>
              </a:ext>
            </a:extLst>
          </p:cNvPr>
          <p:cNvSpPr>
            <a:spLocks noChangeAspect="1" noEditPoints="1"/>
          </p:cNvSpPr>
          <p:nvPr/>
        </p:nvSpPr>
        <p:spPr bwMode="auto">
          <a:xfrm>
            <a:off x="4073433" y="2333050"/>
            <a:ext cx="421763" cy="358570"/>
          </a:xfrm>
          <a:custGeom>
            <a:avLst/>
            <a:gdLst>
              <a:gd name="T0" fmla="*/ 0 w 335"/>
              <a:gd name="T1" fmla="*/ 0 h 285"/>
              <a:gd name="T2" fmla="*/ 335 w 335"/>
              <a:gd name="T3" fmla="*/ 0 h 285"/>
              <a:gd name="T4" fmla="*/ 335 w 335"/>
              <a:gd name="T5" fmla="*/ 285 h 285"/>
              <a:gd name="T6" fmla="*/ 0 w 335"/>
              <a:gd name="T7" fmla="*/ 285 h 285"/>
              <a:gd name="T8" fmla="*/ 0 w 335"/>
              <a:gd name="T9" fmla="*/ 0 h 285"/>
              <a:gd name="T10" fmla="*/ 0 w 335"/>
              <a:gd name="T11" fmla="*/ 64 h 285"/>
              <a:gd name="T12" fmla="*/ 335 w 335"/>
              <a:gd name="T13" fmla="*/ 64 h 285"/>
              <a:gd name="T14" fmla="*/ 293 w 335"/>
              <a:gd name="T15" fmla="*/ 36 h 285"/>
              <a:gd name="T16" fmla="*/ 298 w 335"/>
              <a:gd name="T17" fmla="*/ 31 h 285"/>
              <a:gd name="T18" fmla="*/ 293 w 335"/>
              <a:gd name="T19" fmla="*/ 27 h 285"/>
              <a:gd name="T20" fmla="*/ 289 w 335"/>
              <a:gd name="T21" fmla="*/ 31 h 285"/>
              <a:gd name="T22" fmla="*/ 293 w 335"/>
              <a:gd name="T23" fmla="*/ 36 h 285"/>
              <a:gd name="T24" fmla="*/ 240 w 335"/>
              <a:gd name="T25" fmla="*/ 36 h 285"/>
              <a:gd name="T26" fmla="*/ 245 w 335"/>
              <a:gd name="T27" fmla="*/ 31 h 285"/>
              <a:gd name="T28" fmla="*/ 240 w 335"/>
              <a:gd name="T29" fmla="*/ 27 h 285"/>
              <a:gd name="T30" fmla="*/ 235 w 335"/>
              <a:gd name="T31" fmla="*/ 31 h 285"/>
              <a:gd name="T32" fmla="*/ 240 w 335"/>
              <a:gd name="T33" fmla="*/ 36 h 285"/>
              <a:gd name="T34" fmla="*/ 187 w 335"/>
              <a:gd name="T35" fmla="*/ 36 h 285"/>
              <a:gd name="T36" fmla="*/ 192 w 335"/>
              <a:gd name="T37" fmla="*/ 31 h 285"/>
              <a:gd name="T38" fmla="*/ 187 w 335"/>
              <a:gd name="T39" fmla="*/ 27 h 285"/>
              <a:gd name="T40" fmla="*/ 182 w 335"/>
              <a:gd name="T41" fmla="*/ 31 h 285"/>
              <a:gd name="T42" fmla="*/ 187 w 335"/>
              <a:gd name="T43" fmla="*/ 36 h 285"/>
              <a:gd name="T44" fmla="*/ 157 w 335"/>
              <a:gd name="T45" fmla="*/ 233 h 285"/>
              <a:gd name="T46" fmla="*/ 157 w 335"/>
              <a:gd name="T47" fmla="*/ 190 h 285"/>
              <a:gd name="T48" fmla="*/ 185 w 335"/>
              <a:gd name="T49" fmla="*/ 190 h 285"/>
              <a:gd name="T50" fmla="*/ 185 w 335"/>
              <a:gd name="T51" fmla="*/ 233 h 285"/>
              <a:gd name="T52" fmla="*/ 232 w 335"/>
              <a:gd name="T53" fmla="*/ 233 h 285"/>
              <a:gd name="T54" fmla="*/ 232 w 335"/>
              <a:gd name="T55" fmla="*/ 165 h 285"/>
              <a:gd name="T56" fmla="*/ 171 w 335"/>
              <a:gd name="T57" fmla="*/ 105 h 285"/>
              <a:gd name="T58" fmla="*/ 111 w 335"/>
              <a:gd name="T59" fmla="*/ 165 h 285"/>
              <a:gd name="T60" fmla="*/ 111 w 335"/>
              <a:gd name="T61" fmla="*/ 233 h 285"/>
              <a:gd name="T62" fmla="*/ 157 w 335"/>
              <a:gd name="T63" fmla="*/ 2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85">
                <a:moveTo>
                  <a:pt x="0" y="0"/>
                </a:moveTo>
                <a:cubicBezTo>
                  <a:pt x="335" y="0"/>
                  <a:pt x="335" y="0"/>
                  <a:pt x="335" y="0"/>
                </a:cubicBezTo>
                <a:cubicBezTo>
                  <a:pt x="335" y="285"/>
                  <a:pt x="335" y="285"/>
                  <a:pt x="335" y="285"/>
                </a:cubicBezTo>
                <a:cubicBezTo>
                  <a:pt x="0" y="285"/>
                  <a:pt x="0" y="285"/>
                  <a:pt x="0" y="285"/>
                </a:cubicBezTo>
                <a:cubicBezTo>
                  <a:pt x="0" y="0"/>
                  <a:pt x="0" y="0"/>
                  <a:pt x="0" y="0"/>
                </a:cubicBezTo>
                <a:close/>
                <a:moveTo>
                  <a:pt x="0" y="64"/>
                </a:moveTo>
                <a:cubicBezTo>
                  <a:pt x="335" y="64"/>
                  <a:pt x="335" y="64"/>
                  <a:pt x="335" y="64"/>
                </a:cubicBezTo>
                <a:moveTo>
                  <a:pt x="293" y="36"/>
                </a:moveTo>
                <a:cubicBezTo>
                  <a:pt x="296" y="36"/>
                  <a:pt x="298" y="34"/>
                  <a:pt x="298" y="31"/>
                </a:cubicBezTo>
                <a:cubicBezTo>
                  <a:pt x="298" y="29"/>
                  <a:pt x="296" y="27"/>
                  <a:pt x="293" y="27"/>
                </a:cubicBezTo>
                <a:cubicBezTo>
                  <a:pt x="291" y="27"/>
                  <a:pt x="289" y="29"/>
                  <a:pt x="289" y="31"/>
                </a:cubicBezTo>
                <a:cubicBezTo>
                  <a:pt x="289" y="34"/>
                  <a:pt x="291" y="36"/>
                  <a:pt x="293" y="36"/>
                </a:cubicBezTo>
                <a:close/>
                <a:moveTo>
                  <a:pt x="240" y="36"/>
                </a:moveTo>
                <a:cubicBezTo>
                  <a:pt x="243" y="36"/>
                  <a:pt x="245" y="34"/>
                  <a:pt x="245" y="31"/>
                </a:cubicBezTo>
                <a:cubicBezTo>
                  <a:pt x="245" y="29"/>
                  <a:pt x="243" y="27"/>
                  <a:pt x="240" y="27"/>
                </a:cubicBezTo>
                <a:cubicBezTo>
                  <a:pt x="238" y="27"/>
                  <a:pt x="235" y="29"/>
                  <a:pt x="235" y="31"/>
                </a:cubicBezTo>
                <a:cubicBezTo>
                  <a:pt x="235" y="34"/>
                  <a:pt x="238" y="36"/>
                  <a:pt x="240" y="36"/>
                </a:cubicBezTo>
                <a:close/>
                <a:moveTo>
                  <a:pt x="187" y="36"/>
                </a:moveTo>
                <a:cubicBezTo>
                  <a:pt x="189" y="36"/>
                  <a:pt x="192" y="34"/>
                  <a:pt x="192" y="31"/>
                </a:cubicBezTo>
                <a:cubicBezTo>
                  <a:pt x="192" y="29"/>
                  <a:pt x="189" y="27"/>
                  <a:pt x="187" y="27"/>
                </a:cubicBezTo>
                <a:cubicBezTo>
                  <a:pt x="184" y="27"/>
                  <a:pt x="182" y="29"/>
                  <a:pt x="182" y="31"/>
                </a:cubicBezTo>
                <a:cubicBezTo>
                  <a:pt x="182" y="34"/>
                  <a:pt x="184" y="36"/>
                  <a:pt x="187" y="36"/>
                </a:cubicBezTo>
                <a:close/>
                <a:moveTo>
                  <a:pt x="157" y="233"/>
                </a:moveTo>
                <a:cubicBezTo>
                  <a:pt x="157" y="190"/>
                  <a:pt x="157" y="190"/>
                  <a:pt x="157" y="190"/>
                </a:cubicBezTo>
                <a:cubicBezTo>
                  <a:pt x="185" y="190"/>
                  <a:pt x="185" y="190"/>
                  <a:pt x="185" y="190"/>
                </a:cubicBezTo>
                <a:cubicBezTo>
                  <a:pt x="185" y="233"/>
                  <a:pt x="185" y="233"/>
                  <a:pt x="185" y="233"/>
                </a:cubicBezTo>
                <a:cubicBezTo>
                  <a:pt x="232" y="233"/>
                  <a:pt x="232" y="233"/>
                  <a:pt x="232" y="233"/>
                </a:cubicBezTo>
                <a:cubicBezTo>
                  <a:pt x="232" y="165"/>
                  <a:pt x="232" y="165"/>
                  <a:pt x="232" y="165"/>
                </a:cubicBezTo>
                <a:cubicBezTo>
                  <a:pt x="171" y="105"/>
                  <a:pt x="171" y="105"/>
                  <a:pt x="171" y="105"/>
                </a:cubicBezTo>
                <a:cubicBezTo>
                  <a:pt x="111" y="165"/>
                  <a:pt x="111" y="165"/>
                  <a:pt x="111" y="165"/>
                </a:cubicBezTo>
                <a:cubicBezTo>
                  <a:pt x="111" y="233"/>
                  <a:pt x="111" y="233"/>
                  <a:pt x="111" y="233"/>
                </a:cubicBezTo>
                <a:lnTo>
                  <a:pt x="157" y="233"/>
                </a:lnTo>
                <a:close/>
              </a:path>
            </a:pathLst>
          </a:custGeom>
          <a:noFill/>
          <a:ln w="15875" cap="sq">
            <a:solidFill>
              <a:srgbClr val="0070C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pPr marL="0" marR="0" lvl="0" indent="0" algn="ctr" defTabSz="914367"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effectLst/>
              <a:uLnTx/>
              <a:uFillTx/>
              <a:latin typeface="Segoe UI"/>
              <a:ea typeface="+mn-ea"/>
              <a:cs typeface="+mn-cs"/>
            </a:endParaRPr>
          </a:p>
        </p:txBody>
      </p:sp>
      <p:sp>
        <p:nvSpPr>
          <p:cNvPr id="31" name="Rectangle 4" descr="cloud-shaped graphic at the top right corner of these three graphics: &quot;developer portal&quot; &quot;API Management Plane&quot; and &quot;Gateway&quot;.">
            <a:extLst>
              <a:ext uri="{FF2B5EF4-FFF2-40B4-BE49-F238E27FC236}">
                <a16:creationId xmlns:a16="http://schemas.microsoft.com/office/drawing/2014/main" id="{26320842-F297-BB4E-6A24-2A7D09573708}"/>
              </a:ext>
            </a:extLst>
          </p:cNvPr>
          <p:cNvSpPr/>
          <p:nvPr/>
        </p:nvSpPr>
        <p:spPr bwMode="auto">
          <a:xfrm>
            <a:off x="7253229" y="1034360"/>
            <a:ext cx="388651" cy="3886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Segoe UI"/>
              <a:ea typeface="Segoe UI" pitchFamily="34" charset="0"/>
              <a:cs typeface="Segoe UI" pitchFamily="34" charset="0"/>
            </a:endParaRPr>
          </a:p>
        </p:txBody>
      </p:sp>
      <p:grpSp>
        <p:nvGrpSpPr>
          <p:cNvPr id="32" name="Group 29">
            <a:extLst>
              <a:ext uri="{FF2B5EF4-FFF2-40B4-BE49-F238E27FC236}">
                <a16:creationId xmlns:a16="http://schemas.microsoft.com/office/drawing/2014/main" id="{7583A7A8-D8C4-F1D1-3BB3-08449C2BEB90}"/>
              </a:ext>
            </a:extLst>
          </p:cNvPr>
          <p:cNvGrpSpPr/>
          <p:nvPr/>
        </p:nvGrpSpPr>
        <p:grpSpPr>
          <a:xfrm>
            <a:off x="6931462" y="1940462"/>
            <a:ext cx="3805638" cy="1249970"/>
            <a:chOff x="6931462" y="2047470"/>
            <a:chExt cx="3805638" cy="1249970"/>
          </a:xfrm>
        </p:grpSpPr>
        <p:grpSp>
          <p:nvGrpSpPr>
            <p:cNvPr id="33" name="Group 49" descr="Icon of multiple people with the words &quot;API providers&quot; and the following text listed vertically:&#10;abstract, version, secure and protect, monitor and measure, publish and monetize">
              <a:extLst>
                <a:ext uri="{FF2B5EF4-FFF2-40B4-BE49-F238E27FC236}">
                  <a16:creationId xmlns:a16="http://schemas.microsoft.com/office/drawing/2014/main" id="{DE616CB0-4A8B-B295-FF01-88B24CD4110D}"/>
                </a:ext>
              </a:extLst>
            </p:cNvPr>
            <p:cNvGrpSpPr/>
            <p:nvPr/>
          </p:nvGrpSpPr>
          <p:grpSpPr>
            <a:xfrm>
              <a:off x="8868972" y="2085179"/>
              <a:ext cx="1868128" cy="1041199"/>
              <a:chOff x="9499752" y="2176739"/>
              <a:chExt cx="1868128" cy="1041199"/>
            </a:xfrm>
          </p:grpSpPr>
          <p:sp>
            <p:nvSpPr>
              <p:cNvPr id="39" name="TextBox 40">
                <a:extLst>
                  <a:ext uri="{FF2B5EF4-FFF2-40B4-BE49-F238E27FC236}">
                    <a16:creationId xmlns:a16="http://schemas.microsoft.com/office/drawing/2014/main" id="{D528720D-7134-EF5B-8E63-C5BB65EC12D1}"/>
                  </a:ext>
                </a:extLst>
              </p:cNvPr>
              <p:cNvSpPr txBox="1"/>
              <p:nvPr/>
            </p:nvSpPr>
            <p:spPr>
              <a:xfrm>
                <a:off x="10598439" y="2212023"/>
                <a:ext cx="769441" cy="923330"/>
              </a:xfrm>
              <a:prstGeom prst="rect">
                <a:avLst/>
              </a:prstGeom>
              <a:noFill/>
              <a:ln>
                <a:noFill/>
              </a:ln>
            </p:spPr>
            <p:txBody>
              <a:bodyPr wrap="non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抽象和解耦
安全与保护
修订和版本
监控和测量
发布和获利</a:t>
                </a:r>
                <a:endParaRPr kumimoji="0" lang="en-US" altLang="zh-CN" sz="120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endParaRPr>
              </a:p>
            </p:txBody>
          </p:sp>
          <p:grpSp>
            <p:nvGrpSpPr>
              <p:cNvPr id="40" name="Group 41">
                <a:extLst>
                  <a:ext uri="{FF2B5EF4-FFF2-40B4-BE49-F238E27FC236}">
                    <a16:creationId xmlns:a16="http://schemas.microsoft.com/office/drawing/2014/main" id="{17CB2256-B05D-AB6F-B2DF-13D70D120A3D}"/>
                  </a:ext>
                </a:extLst>
              </p:cNvPr>
              <p:cNvGrpSpPr/>
              <p:nvPr/>
            </p:nvGrpSpPr>
            <p:grpSpPr>
              <a:xfrm>
                <a:off x="9499752" y="2345143"/>
                <a:ext cx="441948" cy="872795"/>
                <a:chOff x="8849669" y="3599571"/>
                <a:chExt cx="441948" cy="872795"/>
              </a:xfrm>
            </p:grpSpPr>
            <p:sp>
              <p:nvSpPr>
                <p:cNvPr id="42" name="people_12" title="Icon of three people">
                  <a:extLst>
                    <a:ext uri="{FF2B5EF4-FFF2-40B4-BE49-F238E27FC236}">
                      <a16:creationId xmlns:a16="http://schemas.microsoft.com/office/drawing/2014/main" id="{FFA946AB-5D1D-1423-2652-3EE02C6EE59C}"/>
                    </a:ext>
                  </a:extLst>
                </p:cNvPr>
                <p:cNvSpPr>
                  <a:spLocks noChangeAspect="1" noEditPoints="1"/>
                </p:cNvSpPr>
                <p:nvPr/>
              </p:nvSpPr>
              <p:spPr bwMode="auto">
                <a:xfrm>
                  <a:off x="8849669" y="3599571"/>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43" name="TextBox 43">
                  <a:extLst>
                    <a:ext uri="{FF2B5EF4-FFF2-40B4-BE49-F238E27FC236}">
                      <a16:creationId xmlns:a16="http://schemas.microsoft.com/office/drawing/2014/main" id="{C0A504CA-B106-670D-1994-32E79CF6C48D}"/>
                    </a:ext>
                  </a:extLst>
                </p:cNvPr>
                <p:cNvSpPr txBox="1"/>
                <p:nvPr/>
              </p:nvSpPr>
              <p:spPr>
                <a:xfrm>
                  <a:off x="8868424" y="4133812"/>
                  <a:ext cx="423193" cy="338554"/>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Segoe UI Semilight" panose="020B0402040204020203" pitchFamily="34" charset="0"/>
                      <a:ea typeface="+mn-ea"/>
                      <a:cs typeface="Segoe UI Semilight" panose="020B0402040204020203" pitchFamily="34" charset="0"/>
                    </a:rPr>
                    <a:t>API</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effectLst/>
                      <a:uLnTx/>
                      <a:uFillTx/>
                      <a:latin typeface="Segoe UI"/>
                      <a:ea typeface="+mn-ea"/>
                      <a:cs typeface="+mn-cs"/>
                    </a:rPr>
                    <a:t>供应商</a:t>
                  </a:r>
                  <a:endParaRPr kumimoji="0" lang="en-US" altLang="zh-CN" sz="800" b="0" i="0" u="none" strike="noStrike" kern="1200" cap="none" spc="0" normalizeH="0" baseline="0" noProof="0">
                    <a:ln>
                      <a:noFill/>
                    </a:ln>
                    <a:effectLst/>
                    <a:uLnTx/>
                    <a:uFillTx/>
                    <a:latin typeface="Segoe UI"/>
                    <a:ea typeface="+mn-ea"/>
                    <a:cs typeface="+mn-cs"/>
                  </a:endParaRPr>
                </a:p>
              </p:txBody>
            </p:sp>
          </p:grpSp>
          <p:cxnSp>
            <p:nvCxnSpPr>
              <p:cNvPr id="41" name="Straight Connector 44">
                <a:extLst>
                  <a:ext uri="{FF2B5EF4-FFF2-40B4-BE49-F238E27FC236}">
                    <a16:creationId xmlns:a16="http://schemas.microsoft.com/office/drawing/2014/main" id="{3D2904F5-7160-F7D1-CC78-E2CD4E9445AE}"/>
                  </a:ext>
                </a:extLst>
              </p:cNvPr>
              <p:cNvCxnSpPr/>
              <p:nvPr/>
            </p:nvCxnSpPr>
            <p:spPr>
              <a:xfrm>
                <a:off x="10374819" y="2176739"/>
                <a:ext cx="0" cy="1005840"/>
              </a:xfrm>
              <a:prstGeom prst="line">
                <a:avLst/>
              </a:prstGeom>
              <a:ln>
                <a:solidFill>
                  <a:schemeClr val="tx1">
                    <a:lumMod val="25000"/>
                    <a:lumOff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cxnSp>
          <p:nvCxnSpPr>
            <p:cNvPr id="34" name="Straight Connector 46">
              <a:extLst>
                <a:ext uri="{FF2B5EF4-FFF2-40B4-BE49-F238E27FC236}">
                  <a16:creationId xmlns:a16="http://schemas.microsoft.com/office/drawing/2014/main" id="{1193BAEA-92C3-AC95-3BA8-77D84817E76D}"/>
                </a:ext>
                <a:ext uri="{C183D7F6-B498-43B3-948B-1728B52AA6E4}">
                  <adec:decorative xmlns:adec="http://schemas.microsoft.com/office/drawing/2017/decorative" val="1"/>
                </a:ext>
              </a:extLst>
            </p:cNvPr>
            <p:cNvCxnSpPr>
              <a:cxnSpLocks/>
            </p:cNvCxnSpPr>
            <p:nvPr/>
          </p:nvCxnSpPr>
          <p:spPr>
            <a:xfrm>
              <a:off x="6931462" y="2047470"/>
              <a:ext cx="1097280"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47">
              <a:extLst>
                <a:ext uri="{FF2B5EF4-FFF2-40B4-BE49-F238E27FC236}">
                  <a16:creationId xmlns:a16="http://schemas.microsoft.com/office/drawing/2014/main" id="{8CD03415-10EB-DBB3-B93E-47435DB62572}"/>
                </a:ext>
                <a:ext uri="{C183D7F6-B498-43B3-948B-1728B52AA6E4}">
                  <adec:decorative xmlns:adec="http://schemas.microsoft.com/office/drawing/2017/decorative" val="1"/>
                </a:ext>
              </a:extLst>
            </p:cNvPr>
            <p:cNvCxnSpPr>
              <a:cxnSpLocks/>
            </p:cNvCxnSpPr>
            <p:nvPr/>
          </p:nvCxnSpPr>
          <p:spPr>
            <a:xfrm>
              <a:off x="7125278" y="2466186"/>
              <a:ext cx="868680"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48">
              <a:extLst>
                <a:ext uri="{FF2B5EF4-FFF2-40B4-BE49-F238E27FC236}">
                  <a16:creationId xmlns:a16="http://schemas.microsoft.com/office/drawing/2014/main" id="{73EFC110-93A6-120C-C95C-B7957EE1F864}"/>
                </a:ext>
                <a:ext uri="{C183D7F6-B498-43B3-948B-1728B52AA6E4}">
                  <adec:decorative xmlns:adec="http://schemas.microsoft.com/office/drawing/2017/decorative" val="1"/>
                </a:ext>
              </a:extLst>
            </p:cNvPr>
            <p:cNvCxnSpPr>
              <a:cxnSpLocks/>
            </p:cNvCxnSpPr>
            <p:nvPr/>
          </p:nvCxnSpPr>
          <p:spPr>
            <a:xfrm>
              <a:off x="6949402" y="3202168"/>
              <a:ext cx="1039311"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72">
              <a:extLst>
                <a:ext uri="{FF2B5EF4-FFF2-40B4-BE49-F238E27FC236}">
                  <a16:creationId xmlns:a16="http://schemas.microsoft.com/office/drawing/2014/main" id="{B2CD1B41-2341-A21E-25D1-2BB0D2BEABB5}"/>
                </a:ext>
                <a:ext uri="{C183D7F6-B498-43B3-948B-1728B52AA6E4}">
                  <adec:decorative xmlns:adec="http://schemas.microsoft.com/office/drawing/2017/decorative" val="1"/>
                </a:ext>
              </a:extLst>
            </p:cNvPr>
            <p:cNvCxnSpPr>
              <a:cxnSpLocks/>
            </p:cNvCxnSpPr>
            <p:nvPr/>
          </p:nvCxnSpPr>
          <p:spPr>
            <a:xfrm>
              <a:off x="7112292" y="2858630"/>
              <a:ext cx="876421"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Freeform 21">
              <a:extLst>
                <a:ext uri="{FF2B5EF4-FFF2-40B4-BE49-F238E27FC236}">
                  <a16:creationId xmlns:a16="http://schemas.microsoft.com/office/drawing/2014/main" id="{2C76A147-61CC-9D5C-624F-6C6548D57825}"/>
                </a:ext>
              </a:extLst>
            </p:cNvPr>
            <p:cNvSpPr>
              <a:spLocks noChangeAspect="1" noEditPoints="1"/>
            </p:cNvSpPr>
            <p:nvPr/>
          </p:nvSpPr>
          <p:spPr bwMode="auto">
            <a:xfrm>
              <a:off x="8155341" y="3139934"/>
              <a:ext cx="158038" cy="157506"/>
            </a:xfrm>
            <a:custGeom>
              <a:avLst/>
              <a:gdLst>
                <a:gd name="T0" fmla="*/ 71 w 1130"/>
                <a:gd name="T1" fmla="*/ 628 h 1110"/>
                <a:gd name="T2" fmla="*/ 132 w 1130"/>
                <a:gd name="T3" fmla="*/ 659 h 1110"/>
                <a:gd name="T4" fmla="*/ 293 w 1130"/>
                <a:gd name="T5" fmla="*/ 536 h 1110"/>
                <a:gd name="T6" fmla="*/ 542 w 1130"/>
                <a:gd name="T7" fmla="*/ 785 h 1110"/>
                <a:gd name="T8" fmla="*/ 699 w 1130"/>
                <a:gd name="T9" fmla="*/ 721 h 1110"/>
                <a:gd name="T10" fmla="*/ 699 w 1130"/>
                <a:gd name="T11" fmla="*/ 219 h 1110"/>
                <a:gd name="T12" fmla="*/ 542 w 1130"/>
                <a:gd name="T13" fmla="*/ 156 h 1110"/>
                <a:gd name="T14" fmla="*/ 293 w 1130"/>
                <a:gd name="T15" fmla="*/ 405 h 1110"/>
                <a:gd name="T16" fmla="*/ 132 w 1130"/>
                <a:gd name="T17" fmla="*/ 281 h 1110"/>
                <a:gd name="T18" fmla="*/ 71 w 1130"/>
                <a:gd name="T19" fmla="*/ 313 h 1110"/>
                <a:gd name="T20" fmla="*/ 132 w 1130"/>
                <a:gd name="T21" fmla="*/ 377 h 1110"/>
                <a:gd name="T22" fmla="*/ 228 w 1130"/>
                <a:gd name="T23" fmla="*/ 470 h 1110"/>
                <a:gd name="T24" fmla="*/ 132 w 1130"/>
                <a:gd name="T25" fmla="*/ 564 h 1110"/>
                <a:gd name="T26" fmla="*/ 71 w 1130"/>
                <a:gd name="T27" fmla="*/ 628 h 1110"/>
                <a:gd name="T28" fmla="*/ 376 w 1130"/>
                <a:gd name="T29" fmla="*/ 470 h 1110"/>
                <a:gd name="T30" fmla="*/ 542 w 1130"/>
                <a:gd name="T31" fmla="*/ 341 h 1110"/>
                <a:gd name="T32" fmla="*/ 542 w 1130"/>
                <a:gd name="T33" fmla="*/ 599 h 1110"/>
                <a:gd name="T34" fmla="*/ 376 w 1130"/>
                <a:gd name="T35" fmla="*/ 470 h 1110"/>
                <a:gd name="T36" fmla="*/ 841 w 1130"/>
                <a:gd name="T37" fmla="*/ 0 h 1110"/>
                <a:gd name="T38" fmla="*/ 1130 w 1130"/>
                <a:gd name="T39" fmla="*/ 113 h 1110"/>
                <a:gd name="T40" fmla="*/ 1130 w 1130"/>
                <a:gd name="T41" fmla="*/ 983 h 1110"/>
                <a:gd name="T42" fmla="*/ 841 w 1130"/>
                <a:gd name="T43" fmla="*/ 1110 h 1110"/>
                <a:gd name="T44" fmla="*/ 0 w 1130"/>
                <a:gd name="T45" fmla="*/ 856 h 1110"/>
                <a:gd name="T46" fmla="*/ 0 w 1130"/>
                <a:gd name="T47" fmla="*/ 827 h 1110"/>
                <a:gd name="T48" fmla="*/ 835 w 1130"/>
                <a:gd name="T49" fmla="*/ 894 h 1110"/>
                <a:gd name="T50" fmla="*/ 844 w 1130"/>
                <a:gd name="T51" fmla="*/ 894 h 1110"/>
                <a:gd name="T52" fmla="*/ 841 w 1130"/>
                <a:gd name="T53"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0" h="1110">
                  <a:moveTo>
                    <a:pt x="71" y="628"/>
                  </a:moveTo>
                  <a:lnTo>
                    <a:pt x="132" y="659"/>
                  </a:lnTo>
                  <a:lnTo>
                    <a:pt x="293" y="536"/>
                  </a:lnTo>
                  <a:lnTo>
                    <a:pt x="542" y="785"/>
                  </a:lnTo>
                  <a:lnTo>
                    <a:pt x="699" y="721"/>
                  </a:lnTo>
                  <a:lnTo>
                    <a:pt x="699" y="219"/>
                  </a:lnTo>
                  <a:lnTo>
                    <a:pt x="542" y="156"/>
                  </a:lnTo>
                  <a:lnTo>
                    <a:pt x="293" y="405"/>
                  </a:lnTo>
                  <a:lnTo>
                    <a:pt x="132" y="281"/>
                  </a:lnTo>
                  <a:lnTo>
                    <a:pt x="71" y="313"/>
                  </a:lnTo>
                  <a:lnTo>
                    <a:pt x="132" y="377"/>
                  </a:lnTo>
                  <a:lnTo>
                    <a:pt x="228" y="470"/>
                  </a:lnTo>
                  <a:lnTo>
                    <a:pt x="132" y="564"/>
                  </a:lnTo>
                  <a:lnTo>
                    <a:pt x="71" y="628"/>
                  </a:lnTo>
                  <a:close/>
                  <a:moveTo>
                    <a:pt x="376" y="470"/>
                  </a:moveTo>
                  <a:lnTo>
                    <a:pt x="542" y="341"/>
                  </a:lnTo>
                  <a:lnTo>
                    <a:pt x="542" y="599"/>
                  </a:lnTo>
                  <a:lnTo>
                    <a:pt x="376" y="470"/>
                  </a:lnTo>
                  <a:close/>
                  <a:moveTo>
                    <a:pt x="841" y="0"/>
                  </a:moveTo>
                  <a:lnTo>
                    <a:pt x="1130" y="113"/>
                  </a:lnTo>
                  <a:lnTo>
                    <a:pt x="1130" y="983"/>
                  </a:lnTo>
                  <a:lnTo>
                    <a:pt x="841" y="1110"/>
                  </a:lnTo>
                  <a:lnTo>
                    <a:pt x="0" y="856"/>
                  </a:lnTo>
                  <a:lnTo>
                    <a:pt x="0" y="827"/>
                  </a:lnTo>
                  <a:lnTo>
                    <a:pt x="835" y="894"/>
                  </a:lnTo>
                  <a:lnTo>
                    <a:pt x="844" y="894"/>
                  </a:lnTo>
                  <a:lnTo>
                    <a:pt x="84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Segoe UI"/>
                <a:ea typeface="+mn-ea"/>
                <a:cs typeface="+mn-cs"/>
              </a:endParaRPr>
            </a:p>
          </p:txBody>
        </p:sp>
      </p:grpSp>
      <p:sp>
        <p:nvSpPr>
          <p:cNvPr id="44" name="TextBox 6">
            <a:extLst>
              <a:ext uri="{FF2B5EF4-FFF2-40B4-BE49-F238E27FC236}">
                <a16:creationId xmlns:a16="http://schemas.microsoft.com/office/drawing/2014/main" id="{DF5AFE10-EEDB-CFDD-E8AD-53033FDAE7C8}"/>
              </a:ext>
            </a:extLst>
          </p:cNvPr>
          <p:cNvSpPr txBox="1"/>
          <p:nvPr/>
        </p:nvSpPr>
        <p:spPr>
          <a:xfrm flipH="1">
            <a:off x="5431903" y="3677720"/>
            <a:ext cx="1645920" cy="438912"/>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050" b="0" i="0" u="none" strike="noStrike" kern="1200" cap="none" spc="0" normalizeH="0" baseline="0" noProof="0">
                <a:ln>
                  <a:noFill/>
                </a:ln>
                <a:effectLst/>
                <a:uLnTx/>
                <a:uFillTx/>
                <a:latin typeface="Segoe UI Semibold"/>
                <a:ea typeface="+mn-ea"/>
                <a:cs typeface="+mn-cs"/>
              </a:rPr>
              <a:t>网关</a:t>
            </a:r>
            <a:endParaRPr kumimoji="0" lang="en-US" altLang="zh-CN" sz="1050" b="0" i="0" u="none" strike="noStrike" kern="1200" cap="none" spc="0" normalizeH="0" baseline="0" noProof="0">
              <a:ln>
                <a:noFill/>
              </a:ln>
              <a:effectLst/>
              <a:uLnTx/>
              <a:uFillTx/>
              <a:latin typeface="Segoe UI Semibold"/>
              <a:ea typeface="+mn-ea"/>
              <a:cs typeface="+mn-cs"/>
            </a:endParaRPr>
          </a:p>
        </p:txBody>
      </p:sp>
      <p:sp>
        <p:nvSpPr>
          <p:cNvPr id="45" name="TextBox 7">
            <a:extLst>
              <a:ext uri="{FF2B5EF4-FFF2-40B4-BE49-F238E27FC236}">
                <a16:creationId xmlns:a16="http://schemas.microsoft.com/office/drawing/2014/main" id="{F17DA4ED-3DFC-588D-4E22-408D7045D352}"/>
              </a:ext>
            </a:extLst>
          </p:cNvPr>
          <p:cNvSpPr txBox="1"/>
          <p:nvPr/>
        </p:nvSpPr>
        <p:spPr>
          <a:xfrm flipH="1">
            <a:off x="3468619" y="1714491"/>
            <a:ext cx="1645920" cy="440890"/>
          </a:xfrm>
          <a:prstGeom prst="rect">
            <a:avLst/>
          </a:prstGeom>
          <a:noFill/>
          <a:ln>
            <a:noFill/>
          </a:ln>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050" b="0" i="0" u="none" strike="noStrike" kern="1200" cap="none" spc="0" normalizeH="0" baseline="0" noProof="0">
                <a:ln>
                  <a:noFill/>
                </a:ln>
                <a:effectLst/>
                <a:uLnTx/>
                <a:uFillTx/>
                <a:latin typeface="Segoe UI Semibold"/>
                <a:ea typeface="+mn-ea"/>
                <a:cs typeface="+mn-cs"/>
              </a:rPr>
              <a:t>开发人员门户</a:t>
            </a:r>
            <a:endParaRPr kumimoji="0" lang="en-US" altLang="zh-CN" sz="1050" b="0" i="0" u="none" strike="noStrike" kern="1200" cap="none" spc="0" normalizeH="0" baseline="0" noProof="0">
              <a:ln>
                <a:noFill/>
              </a:ln>
              <a:effectLst/>
              <a:uLnTx/>
              <a:uFillTx/>
              <a:latin typeface="Segoe UI Semibold"/>
              <a:ea typeface="+mn-ea"/>
              <a:cs typeface="+mn-cs"/>
            </a:endParaRPr>
          </a:p>
        </p:txBody>
      </p:sp>
      <p:grpSp>
        <p:nvGrpSpPr>
          <p:cNvPr id="46" name="Group 33">
            <a:extLst>
              <a:ext uri="{FF2B5EF4-FFF2-40B4-BE49-F238E27FC236}">
                <a16:creationId xmlns:a16="http://schemas.microsoft.com/office/drawing/2014/main" id="{47585778-3B31-CC9D-E895-81E587E094AE}"/>
              </a:ext>
            </a:extLst>
          </p:cNvPr>
          <p:cNvGrpSpPr/>
          <p:nvPr/>
        </p:nvGrpSpPr>
        <p:grpSpPr>
          <a:xfrm>
            <a:off x="7176892" y="3657924"/>
            <a:ext cx="1338313" cy="2012911"/>
            <a:chOff x="7481686" y="3764932"/>
            <a:chExt cx="1338313" cy="2012911"/>
          </a:xfrm>
        </p:grpSpPr>
        <p:sp>
          <p:nvSpPr>
            <p:cNvPr id="47" name="Freeform 13" title="Icon of a cloud">
              <a:extLst>
                <a:ext uri="{FF2B5EF4-FFF2-40B4-BE49-F238E27FC236}">
                  <a16:creationId xmlns:a16="http://schemas.microsoft.com/office/drawing/2014/main" id="{E1597BB4-A453-4FDE-A452-6AFF8AFA8285}"/>
                </a:ext>
              </a:extLst>
            </p:cNvPr>
            <p:cNvSpPr>
              <a:spLocks noChangeAspect="1"/>
            </p:cNvSpPr>
            <p:nvPr/>
          </p:nvSpPr>
          <p:spPr bwMode="auto">
            <a:xfrm>
              <a:off x="8274563" y="5099351"/>
              <a:ext cx="545436" cy="299205"/>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48" name="TextBox 80">
              <a:extLst>
                <a:ext uri="{FF2B5EF4-FFF2-40B4-BE49-F238E27FC236}">
                  <a16:creationId xmlns:a16="http://schemas.microsoft.com/office/drawing/2014/main" id="{FB36C16D-A85A-8114-28F5-93D0EB3B2355}"/>
                </a:ext>
              </a:extLst>
            </p:cNvPr>
            <p:cNvSpPr txBox="1"/>
            <p:nvPr/>
          </p:nvSpPr>
          <p:spPr>
            <a:xfrm>
              <a:off x="8378310" y="5608566"/>
              <a:ext cx="423193" cy="169277"/>
            </a:xfrm>
            <a:prstGeom prst="rect">
              <a:avLst/>
            </a:prstGeom>
            <a:noFill/>
          </p:spPr>
          <p:txBody>
            <a:bodyPr wrap="non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100" i="1" u="none" strike="noStrike" cap="none" spc="0" normalizeH="0" baseline="0">
                  <a:ln>
                    <a:noFill/>
                  </a:ln>
                  <a:solidFill>
                    <a:srgbClr val="000000"/>
                  </a:solidFill>
                  <a:effectLst/>
                  <a:uLnTx/>
                  <a:uFillTx/>
                  <a:latin typeface="Segoe UI Semilight" panose="020B0402040204020203" pitchFamily="34" charset="0"/>
                  <a:cs typeface="Segoe UI Semilight" panose="020B0402040204020203" pitchFamily="34" charset="0"/>
                </a:defRPr>
              </a:lvl1p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chemeClr val="tx1"/>
                  </a:solidFill>
                  <a:effectLst/>
                  <a:uLnTx/>
                  <a:uFillTx/>
                  <a:latin typeface="Segoe UI"/>
                  <a:ea typeface="+mn-ea"/>
                  <a:cs typeface="Segoe UI Semilight" panose="020B0402040204020203" pitchFamily="34" charset="0"/>
                </a:rPr>
                <a:t>微服务</a:t>
              </a:r>
              <a:endParaRPr kumimoji="0" lang="en-US" altLang="zh-CN" sz="1100" b="0" i="0" u="none" strike="noStrike" kern="1200" cap="none" spc="0" normalizeH="0" baseline="0" noProof="0">
                <a:ln>
                  <a:noFill/>
                </a:ln>
                <a:solidFill>
                  <a:schemeClr val="tx1"/>
                </a:solidFill>
                <a:effectLst/>
                <a:uLnTx/>
                <a:uFillTx/>
                <a:latin typeface="Segoe UI"/>
                <a:ea typeface="+mn-ea"/>
                <a:cs typeface="Segoe UI Semilight" panose="020B0402040204020203" pitchFamily="34" charset="0"/>
              </a:endParaRPr>
            </a:p>
          </p:txBody>
        </p:sp>
        <p:cxnSp>
          <p:nvCxnSpPr>
            <p:cNvPr id="49" name="Straight Connector 87" descr="straight line icon connecting &quot;gateway&quot; to &quot;Backend APIs&quot;">
              <a:extLst>
                <a:ext uri="{FF2B5EF4-FFF2-40B4-BE49-F238E27FC236}">
                  <a16:creationId xmlns:a16="http://schemas.microsoft.com/office/drawing/2014/main" id="{E7C283A8-9CC2-A3DE-CA9A-F989262752FF}"/>
                </a:ext>
              </a:extLst>
            </p:cNvPr>
            <p:cNvCxnSpPr>
              <a:cxnSpLocks/>
            </p:cNvCxnSpPr>
            <p:nvPr/>
          </p:nvCxnSpPr>
          <p:spPr>
            <a:xfrm>
              <a:off x="7481686" y="4649379"/>
              <a:ext cx="731520"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0" name="EMI_E731" title="Icon of a tall rectangular building">
              <a:extLst>
                <a:ext uri="{FF2B5EF4-FFF2-40B4-BE49-F238E27FC236}">
                  <a16:creationId xmlns:a16="http://schemas.microsoft.com/office/drawing/2014/main" id="{A547285D-408D-29AD-5744-546CDF85F3A9}"/>
                </a:ext>
              </a:extLst>
            </p:cNvPr>
            <p:cNvSpPr>
              <a:spLocks noChangeAspect="1" noEditPoints="1"/>
            </p:cNvSpPr>
            <p:nvPr/>
          </p:nvSpPr>
          <p:spPr bwMode="auto">
            <a:xfrm>
              <a:off x="8398447" y="3764932"/>
              <a:ext cx="281414" cy="457200"/>
            </a:xfrm>
            <a:custGeom>
              <a:avLst/>
              <a:gdLst>
                <a:gd name="T0" fmla="*/ 0 w 2523"/>
                <a:gd name="T1" fmla="*/ 0 h 4099"/>
                <a:gd name="T2" fmla="*/ 2523 w 2523"/>
                <a:gd name="T3" fmla="*/ 0 h 4099"/>
                <a:gd name="T4" fmla="*/ 2523 w 2523"/>
                <a:gd name="T5" fmla="*/ 4099 h 4099"/>
                <a:gd name="T6" fmla="*/ 1578 w 2523"/>
                <a:gd name="T7" fmla="*/ 4099 h 4099"/>
                <a:gd name="T8" fmla="*/ 1578 w 2523"/>
                <a:gd name="T9" fmla="*/ 2838 h 4099"/>
                <a:gd name="T10" fmla="*/ 947 w 2523"/>
                <a:gd name="T11" fmla="*/ 2838 h 4099"/>
                <a:gd name="T12" fmla="*/ 947 w 2523"/>
                <a:gd name="T13" fmla="*/ 4099 h 4099"/>
                <a:gd name="T14" fmla="*/ 0 w 2523"/>
                <a:gd name="T15" fmla="*/ 4099 h 4099"/>
                <a:gd name="T16" fmla="*/ 0 w 2523"/>
                <a:gd name="T17" fmla="*/ 0 h 4099"/>
                <a:gd name="T18" fmla="*/ 631 w 2523"/>
                <a:gd name="T19" fmla="*/ 473 h 4099"/>
                <a:gd name="T20" fmla="*/ 631 w 2523"/>
                <a:gd name="T21" fmla="*/ 1104 h 4099"/>
                <a:gd name="T22" fmla="*/ 1262 w 2523"/>
                <a:gd name="T23" fmla="*/ 473 h 4099"/>
                <a:gd name="T24" fmla="*/ 1262 w 2523"/>
                <a:gd name="T25" fmla="*/ 1104 h 4099"/>
                <a:gd name="T26" fmla="*/ 1893 w 2523"/>
                <a:gd name="T27" fmla="*/ 473 h 4099"/>
                <a:gd name="T28" fmla="*/ 1893 w 2523"/>
                <a:gd name="T29" fmla="*/ 1104 h 4099"/>
                <a:gd name="T30" fmla="*/ 631 w 2523"/>
                <a:gd name="T31" fmla="*/ 1419 h 4099"/>
                <a:gd name="T32" fmla="*/ 631 w 2523"/>
                <a:gd name="T33" fmla="*/ 2050 h 4099"/>
                <a:gd name="T34" fmla="*/ 1262 w 2523"/>
                <a:gd name="T35" fmla="*/ 1419 h 4099"/>
                <a:gd name="T36" fmla="*/ 1262 w 2523"/>
                <a:gd name="T37" fmla="*/ 2050 h 4099"/>
                <a:gd name="T38" fmla="*/ 1893 w 2523"/>
                <a:gd name="T39" fmla="*/ 1419 h 4099"/>
                <a:gd name="T40" fmla="*/ 1893 w 2523"/>
                <a:gd name="T41" fmla="*/ 2050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3" h="4099">
                  <a:moveTo>
                    <a:pt x="0" y="0"/>
                  </a:moveTo>
                  <a:lnTo>
                    <a:pt x="2523" y="0"/>
                  </a:lnTo>
                  <a:lnTo>
                    <a:pt x="2523" y="4099"/>
                  </a:lnTo>
                  <a:lnTo>
                    <a:pt x="1578" y="4099"/>
                  </a:lnTo>
                  <a:lnTo>
                    <a:pt x="1578" y="2838"/>
                  </a:lnTo>
                  <a:lnTo>
                    <a:pt x="947" y="2838"/>
                  </a:lnTo>
                  <a:lnTo>
                    <a:pt x="947" y="4099"/>
                  </a:lnTo>
                  <a:lnTo>
                    <a:pt x="0" y="4099"/>
                  </a:lnTo>
                  <a:lnTo>
                    <a:pt x="0" y="0"/>
                  </a:lnTo>
                  <a:moveTo>
                    <a:pt x="631" y="473"/>
                  </a:moveTo>
                  <a:lnTo>
                    <a:pt x="631" y="1104"/>
                  </a:lnTo>
                  <a:moveTo>
                    <a:pt x="1262" y="473"/>
                  </a:moveTo>
                  <a:lnTo>
                    <a:pt x="1262" y="1104"/>
                  </a:lnTo>
                  <a:moveTo>
                    <a:pt x="1893" y="473"/>
                  </a:moveTo>
                  <a:lnTo>
                    <a:pt x="1893" y="1104"/>
                  </a:lnTo>
                  <a:moveTo>
                    <a:pt x="631" y="1419"/>
                  </a:moveTo>
                  <a:lnTo>
                    <a:pt x="631" y="2050"/>
                  </a:lnTo>
                  <a:moveTo>
                    <a:pt x="1262" y="1419"/>
                  </a:moveTo>
                  <a:lnTo>
                    <a:pt x="1262" y="2050"/>
                  </a:lnTo>
                  <a:moveTo>
                    <a:pt x="1893" y="1419"/>
                  </a:moveTo>
                  <a:lnTo>
                    <a:pt x="1893" y="2050"/>
                  </a:lnTo>
                </a:path>
              </a:pathLst>
            </a:custGeom>
            <a:noFill/>
            <a:ln w="127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grpSp>
      <p:grpSp>
        <p:nvGrpSpPr>
          <p:cNvPr id="51" name="Group 85">
            <a:extLst>
              <a:ext uri="{FF2B5EF4-FFF2-40B4-BE49-F238E27FC236}">
                <a16:creationId xmlns:a16="http://schemas.microsoft.com/office/drawing/2014/main" id="{DD29E36A-B680-0457-C033-90A579E6C329}"/>
              </a:ext>
            </a:extLst>
          </p:cNvPr>
          <p:cNvGrpSpPr/>
          <p:nvPr/>
        </p:nvGrpSpPr>
        <p:grpSpPr>
          <a:xfrm>
            <a:off x="667798" y="4283652"/>
            <a:ext cx="564257" cy="1015312"/>
            <a:chOff x="638669" y="4312070"/>
            <a:chExt cx="564257" cy="1015312"/>
          </a:xfrm>
        </p:grpSpPr>
        <p:sp>
          <p:nvSpPr>
            <p:cNvPr id="52" name="people_4" title="Icon of a person">
              <a:extLst>
                <a:ext uri="{FF2B5EF4-FFF2-40B4-BE49-F238E27FC236}">
                  <a16:creationId xmlns:a16="http://schemas.microsoft.com/office/drawing/2014/main" id="{175FF65F-F497-F016-AE17-9F20DB3D45EF}"/>
                </a:ext>
              </a:extLst>
            </p:cNvPr>
            <p:cNvSpPr>
              <a:spLocks noChangeAspect="1" noEditPoints="1"/>
            </p:cNvSpPr>
            <p:nvPr/>
          </p:nvSpPr>
          <p:spPr bwMode="auto">
            <a:xfrm>
              <a:off x="769892" y="4312070"/>
              <a:ext cx="327161" cy="36576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53" name="TextBox 45">
              <a:extLst>
                <a:ext uri="{FF2B5EF4-FFF2-40B4-BE49-F238E27FC236}">
                  <a16:creationId xmlns:a16="http://schemas.microsoft.com/office/drawing/2014/main" id="{C37F990B-3AAF-900E-971C-7C3C2481E340}"/>
                </a:ext>
              </a:extLst>
            </p:cNvPr>
            <p:cNvSpPr txBox="1"/>
            <p:nvPr/>
          </p:nvSpPr>
          <p:spPr>
            <a:xfrm>
              <a:off x="638669" y="4819551"/>
              <a:ext cx="564257" cy="507831"/>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effectLst/>
                  <a:uLnTx/>
                  <a:uFillTx/>
                  <a:latin typeface="Segoe UI"/>
                  <a:ea typeface="+mn-ea"/>
                  <a:cs typeface="+mn-cs"/>
                </a:rPr>
                <a:t>员工
合作伙伴
客户</a:t>
              </a:r>
              <a:endParaRPr kumimoji="0" lang="en-US" altLang="zh-CN" sz="800" b="0" i="0" u="none" strike="noStrike" kern="1200" cap="none" spc="0" normalizeH="0" baseline="0" noProof="0">
                <a:ln>
                  <a:noFill/>
                </a:ln>
                <a:effectLst/>
                <a:uLnTx/>
                <a:uFillTx/>
                <a:latin typeface="Segoe UI"/>
                <a:ea typeface="+mn-ea"/>
                <a:cs typeface="+mn-cs"/>
              </a:endParaRPr>
            </a:p>
          </p:txBody>
        </p:sp>
      </p:grpSp>
      <p:pic>
        <p:nvPicPr>
          <p:cNvPr id="54" name="Picture 39" descr="A picture containing text, clipart&#10;&#10;Description automatically generated">
            <a:extLst>
              <a:ext uri="{FF2B5EF4-FFF2-40B4-BE49-F238E27FC236}">
                <a16:creationId xmlns:a16="http://schemas.microsoft.com/office/drawing/2014/main" id="{0F8ECCFB-B3C0-3F74-B80A-EA0EEB98F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313" y="2936785"/>
            <a:ext cx="347472" cy="347472"/>
          </a:xfrm>
          <a:prstGeom prst="rect">
            <a:avLst/>
          </a:prstGeom>
        </p:spPr>
      </p:pic>
      <p:grpSp>
        <p:nvGrpSpPr>
          <p:cNvPr id="55" name="Group 2075">
            <a:extLst>
              <a:ext uri="{FF2B5EF4-FFF2-40B4-BE49-F238E27FC236}">
                <a16:creationId xmlns:a16="http://schemas.microsoft.com/office/drawing/2014/main" id="{CDE7CC33-EFD0-7471-6DA0-082BA22E4C57}"/>
              </a:ext>
            </a:extLst>
          </p:cNvPr>
          <p:cNvGrpSpPr/>
          <p:nvPr/>
        </p:nvGrpSpPr>
        <p:grpSpPr>
          <a:xfrm>
            <a:off x="1140803" y="3318481"/>
            <a:ext cx="1813278" cy="351475"/>
            <a:chOff x="1140803" y="3318481"/>
            <a:chExt cx="1813278" cy="351475"/>
          </a:xfrm>
        </p:grpSpPr>
        <p:pic>
          <p:nvPicPr>
            <p:cNvPr id="56" name="Graphic 78">
              <a:extLst>
                <a:ext uri="{FF2B5EF4-FFF2-40B4-BE49-F238E27FC236}">
                  <a16:creationId xmlns:a16="http://schemas.microsoft.com/office/drawing/2014/main" id="{BCB2C556-B972-C462-D97A-E4AA647A11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7208" y="3318927"/>
              <a:ext cx="347472" cy="347472"/>
            </a:xfrm>
            <a:prstGeom prst="rect">
              <a:avLst/>
            </a:prstGeom>
          </p:spPr>
        </p:pic>
        <p:pic>
          <p:nvPicPr>
            <p:cNvPr id="57" name="Graphic 105">
              <a:extLst>
                <a:ext uri="{FF2B5EF4-FFF2-40B4-BE49-F238E27FC236}">
                  <a16:creationId xmlns:a16="http://schemas.microsoft.com/office/drawing/2014/main" id="{C3049973-821D-A21B-EAEA-32DEBE4667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6609" y="3320110"/>
              <a:ext cx="347472" cy="347472"/>
            </a:xfrm>
            <a:prstGeom prst="rect">
              <a:avLst/>
            </a:prstGeom>
          </p:spPr>
        </p:pic>
        <p:pic>
          <p:nvPicPr>
            <p:cNvPr id="58" name="Picture 106" descr="A picture containing text, clipart&#10;&#10;Description automatically generated">
              <a:extLst>
                <a:ext uri="{FF2B5EF4-FFF2-40B4-BE49-F238E27FC236}">
                  <a16:creationId xmlns:a16="http://schemas.microsoft.com/office/drawing/2014/main" id="{900FA809-10E8-ED92-5377-75ABBDCFC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03" y="3322484"/>
              <a:ext cx="347472" cy="347472"/>
            </a:xfrm>
            <a:prstGeom prst="rect">
              <a:avLst/>
            </a:prstGeom>
          </p:spPr>
        </p:pic>
        <p:pic>
          <p:nvPicPr>
            <p:cNvPr id="59" name="Graphic 112">
              <a:extLst>
                <a:ext uri="{FF2B5EF4-FFF2-40B4-BE49-F238E27FC236}">
                  <a16:creationId xmlns:a16="http://schemas.microsoft.com/office/drawing/2014/main" id="{0D04DFC2-7DAC-1B53-A0D7-770906947B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0829" y="3318481"/>
              <a:ext cx="347472" cy="347472"/>
            </a:xfrm>
            <a:prstGeom prst="rect">
              <a:avLst/>
            </a:prstGeom>
          </p:spPr>
        </p:pic>
      </p:grpSp>
      <p:grpSp>
        <p:nvGrpSpPr>
          <p:cNvPr id="60" name="Group 2054">
            <a:extLst>
              <a:ext uri="{FF2B5EF4-FFF2-40B4-BE49-F238E27FC236}">
                <a16:creationId xmlns:a16="http://schemas.microsoft.com/office/drawing/2014/main" id="{4915B0C9-E29D-70C7-0C85-7841FBEA883E}"/>
              </a:ext>
            </a:extLst>
          </p:cNvPr>
          <p:cNvGrpSpPr/>
          <p:nvPr/>
        </p:nvGrpSpPr>
        <p:grpSpPr>
          <a:xfrm>
            <a:off x="3117709" y="5809860"/>
            <a:ext cx="4432793" cy="408224"/>
            <a:chOff x="3140008" y="5802836"/>
            <a:chExt cx="4432793" cy="408224"/>
          </a:xfrm>
        </p:grpSpPr>
        <p:pic>
          <p:nvPicPr>
            <p:cNvPr id="61" name="Graphic 116">
              <a:extLst>
                <a:ext uri="{FF2B5EF4-FFF2-40B4-BE49-F238E27FC236}">
                  <a16:creationId xmlns:a16="http://schemas.microsoft.com/office/drawing/2014/main" id="{022CEED0-37F8-DAF6-18E2-7BB17AA886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56766" y="5840762"/>
              <a:ext cx="365760" cy="365760"/>
            </a:xfrm>
            <a:prstGeom prst="rect">
              <a:avLst/>
            </a:prstGeom>
          </p:spPr>
        </p:pic>
        <p:pic>
          <p:nvPicPr>
            <p:cNvPr id="62" name="Graphic 118">
              <a:extLst>
                <a:ext uri="{FF2B5EF4-FFF2-40B4-BE49-F238E27FC236}">
                  <a16:creationId xmlns:a16="http://schemas.microsoft.com/office/drawing/2014/main" id="{9CA6C483-4F16-B0C7-33DC-3D0B0B722F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65145" y="5840762"/>
              <a:ext cx="365760" cy="365760"/>
            </a:xfrm>
            <a:prstGeom prst="rect">
              <a:avLst/>
            </a:prstGeom>
          </p:spPr>
        </p:pic>
        <p:pic>
          <p:nvPicPr>
            <p:cNvPr id="63" name="Graphic 120">
              <a:extLst>
                <a:ext uri="{FF2B5EF4-FFF2-40B4-BE49-F238E27FC236}">
                  <a16:creationId xmlns:a16="http://schemas.microsoft.com/office/drawing/2014/main" id="{603FD1CD-0C19-6270-0896-A6EB275950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73524" y="5845300"/>
              <a:ext cx="365760" cy="365760"/>
            </a:xfrm>
            <a:prstGeom prst="rect">
              <a:avLst/>
            </a:prstGeom>
          </p:spPr>
        </p:pic>
        <p:pic>
          <p:nvPicPr>
            <p:cNvPr id="64" name="Graphic 122">
              <a:extLst>
                <a:ext uri="{FF2B5EF4-FFF2-40B4-BE49-F238E27FC236}">
                  <a16:creationId xmlns:a16="http://schemas.microsoft.com/office/drawing/2014/main" id="{7E60AE1B-A213-1C07-9975-C9EB5E984BC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648387" y="5840762"/>
              <a:ext cx="365760" cy="365760"/>
            </a:xfrm>
            <a:prstGeom prst="rect">
              <a:avLst/>
            </a:prstGeom>
          </p:spPr>
        </p:pic>
        <p:pic>
          <p:nvPicPr>
            <p:cNvPr id="65" name="Graphic 124">
              <a:extLst>
                <a:ext uri="{FF2B5EF4-FFF2-40B4-BE49-F238E27FC236}">
                  <a16:creationId xmlns:a16="http://schemas.microsoft.com/office/drawing/2014/main" id="{28E7C48E-AFCE-4C6F-AF9A-EBE5BAA1380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40008" y="5840762"/>
              <a:ext cx="365760" cy="365760"/>
            </a:xfrm>
            <a:prstGeom prst="rect">
              <a:avLst/>
            </a:prstGeom>
          </p:spPr>
        </p:pic>
        <p:pic>
          <p:nvPicPr>
            <p:cNvPr id="66" name="Graphic 126">
              <a:extLst>
                <a:ext uri="{FF2B5EF4-FFF2-40B4-BE49-F238E27FC236}">
                  <a16:creationId xmlns:a16="http://schemas.microsoft.com/office/drawing/2014/main" id="{FF5AD541-B1D2-4845-5620-73ACAB92A3D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81903" y="5819698"/>
              <a:ext cx="365760" cy="365760"/>
            </a:xfrm>
            <a:prstGeom prst="rect">
              <a:avLst/>
            </a:prstGeom>
          </p:spPr>
        </p:pic>
        <p:pic>
          <p:nvPicPr>
            <p:cNvPr id="67" name="Graphic 2048">
              <a:extLst>
                <a:ext uri="{FF2B5EF4-FFF2-40B4-BE49-F238E27FC236}">
                  <a16:creationId xmlns:a16="http://schemas.microsoft.com/office/drawing/2014/main" id="{1AB3C1AF-288D-503F-110A-75123322216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190282" y="5802836"/>
              <a:ext cx="365760" cy="365760"/>
            </a:xfrm>
            <a:prstGeom prst="rect">
              <a:avLst/>
            </a:prstGeom>
          </p:spPr>
        </p:pic>
        <p:pic>
          <p:nvPicPr>
            <p:cNvPr id="68" name="Graphic 2051">
              <a:extLst>
                <a:ext uri="{FF2B5EF4-FFF2-40B4-BE49-F238E27FC236}">
                  <a16:creationId xmlns:a16="http://schemas.microsoft.com/office/drawing/2014/main" id="{4C524C33-4278-9808-236B-F0AB50EA788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98661" y="5815977"/>
              <a:ext cx="365760" cy="365760"/>
            </a:xfrm>
            <a:prstGeom prst="rect">
              <a:avLst/>
            </a:prstGeom>
          </p:spPr>
        </p:pic>
        <p:pic>
          <p:nvPicPr>
            <p:cNvPr id="69" name="Graphic 2053">
              <a:extLst>
                <a:ext uri="{FF2B5EF4-FFF2-40B4-BE49-F238E27FC236}">
                  <a16:creationId xmlns:a16="http://schemas.microsoft.com/office/drawing/2014/main" id="{F1F70651-7980-BD9C-A259-A86582DBE65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207041" y="5815977"/>
              <a:ext cx="365760" cy="365760"/>
            </a:xfrm>
            <a:prstGeom prst="rect">
              <a:avLst/>
            </a:prstGeom>
          </p:spPr>
        </p:pic>
      </p:grpSp>
      <p:pic>
        <p:nvPicPr>
          <p:cNvPr id="70" name="Graphic 2056">
            <a:extLst>
              <a:ext uri="{FF2B5EF4-FFF2-40B4-BE49-F238E27FC236}">
                <a16:creationId xmlns:a16="http://schemas.microsoft.com/office/drawing/2014/main" id="{B1E799B8-0953-5BA9-F1C6-A4A75DC2B4F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064946" y="2553895"/>
            <a:ext cx="374904" cy="374904"/>
          </a:xfrm>
          <a:prstGeom prst="rect">
            <a:avLst/>
          </a:prstGeom>
        </p:spPr>
      </p:pic>
      <p:pic>
        <p:nvPicPr>
          <p:cNvPr id="71" name="Graphic 2058">
            <a:extLst>
              <a:ext uri="{FF2B5EF4-FFF2-40B4-BE49-F238E27FC236}">
                <a16:creationId xmlns:a16="http://schemas.microsoft.com/office/drawing/2014/main" id="{C319108B-AB2D-4D62-C932-5D95D1E03AB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067862" y="1751649"/>
            <a:ext cx="365760" cy="365760"/>
          </a:xfrm>
          <a:prstGeom prst="rect">
            <a:avLst/>
          </a:prstGeom>
        </p:spPr>
      </p:pic>
      <p:pic>
        <p:nvPicPr>
          <p:cNvPr id="72" name="Graphic 2060">
            <a:extLst>
              <a:ext uri="{FF2B5EF4-FFF2-40B4-BE49-F238E27FC236}">
                <a16:creationId xmlns:a16="http://schemas.microsoft.com/office/drawing/2014/main" id="{0C5C228F-AEF2-E06C-2ED3-2803B6CB248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087379" y="2166377"/>
            <a:ext cx="356616" cy="356616"/>
          </a:xfrm>
          <a:prstGeom prst="rect">
            <a:avLst/>
          </a:prstGeom>
        </p:spPr>
      </p:pic>
      <p:pic>
        <p:nvPicPr>
          <p:cNvPr id="73" name="Graphic 2062">
            <a:extLst>
              <a:ext uri="{FF2B5EF4-FFF2-40B4-BE49-F238E27FC236}">
                <a16:creationId xmlns:a16="http://schemas.microsoft.com/office/drawing/2014/main" id="{63D221D9-EA72-F996-EF1A-E98C4BFB1C4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031943" y="4306513"/>
            <a:ext cx="457200" cy="457200"/>
          </a:xfrm>
          <a:prstGeom prst="rect">
            <a:avLst/>
          </a:prstGeom>
        </p:spPr>
      </p:pic>
      <p:grpSp>
        <p:nvGrpSpPr>
          <p:cNvPr id="74" name="Group 2073">
            <a:extLst>
              <a:ext uri="{FF2B5EF4-FFF2-40B4-BE49-F238E27FC236}">
                <a16:creationId xmlns:a16="http://schemas.microsoft.com/office/drawing/2014/main" id="{E15A8354-A90C-6690-F4A6-DD9DD7578091}"/>
              </a:ext>
            </a:extLst>
          </p:cNvPr>
          <p:cNvGrpSpPr/>
          <p:nvPr/>
        </p:nvGrpSpPr>
        <p:grpSpPr>
          <a:xfrm>
            <a:off x="8941834" y="3437931"/>
            <a:ext cx="365760" cy="2197423"/>
            <a:chOff x="9615206" y="3548908"/>
            <a:chExt cx="365760" cy="2197423"/>
          </a:xfrm>
        </p:grpSpPr>
        <p:pic>
          <p:nvPicPr>
            <p:cNvPr id="75" name="Graphic 2064">
              <a:extLst>
                <a:ext uri="{FF2B5EF4-FFF2-40B4-BE49-F238E27FC236}">
                  <a16:creationId xmlns:a16="http://schemas.microsoft.com/office/drawing/2014/main" id="{3004A61D-DC58-7CBE-9CCA-A12BE21B0A82}"/>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615206" y="3548908"/>
              <a:ext cx="365760" cy="365760"/>
            </a:xfrm>
            <a:prstGeom prst="rect">
              <a:avLst/>
            </a:prstGeom>
          </p:spPr>
        </p:pic>
        <p:pic>
          <p:nvPicPr>
            <p:cNvPr id="76" name="Graphic 2066">
              <a:extLst>
                <a:ext uri="{FF2B5EF4-FFF2-40B4-BE49-F238E27FC236}">
                  <a16:creationId xmlns:a16="http://schemas.microsoft.com/office/drawing/2014/main" id="{C4FADF0A-7AD1-2A6C-8F97-F81990F67317}"/>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615206" y="4006824"/>
              <a:ext cx="365760" cy="365760"/>
            </a:xfrm>
            <a:prstGeom prst="rect">
              <a:avLst/>
            </a:prstGeom>
          </p:spPr>
        </p:pic>
        <p:pic>
          <p:nvPicPr>
            <p:cNvPr id="77" name="Graphic 2068">
              <a:extLst>
                <a:ext uri="{FF2B5EF4-FFF2-40B4-BE49-F238E27FC236}">
                  <a16:creationId xmlns:a16="http://schemas.microsoft.com/office/drawing/2014/main" id="{4374EF76-A9F9-C854-EF97-6E1F1E5E6BF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9615206" y="4464740"/>
              <a:ext cx="365760" cy="365760"/>
            </a:xfrm>
            <a:prstGeom prst="rect">
              <a:avLst/>
            </a:prstGeom>
          </p:spPr>
        </p:pic>
        <p:pic>
          <p:nvPicPr>
            <p:cNvPr id="78" name="Graphic 2070">
              <a:extLst>
                <a:ext uri="{FF2B5EF4-FFF2-40B4-BE49-F238E27FC236}">
                  <a16:creationId xmlns:a16="http://schemas.microsoft.com/office/drawing/2014/main" id="{B16F3BE6-CEBF-2D3B-64A5-1FCF661A1D1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9615206" y="4922656"/>
              <a:ext cx="365760" cy="365760"/>
            </a:xfrm>
            <a:prstGeom prst="rect">
              <a:avLst/>
            </a:prstGeom>
          </p:spPr>
        </p:pic>
        <p:pic>
          <p:nvPicPr>
            <p:cNvPr id="79" name="Graphic 2072">
              <a:extLst>
                <a:ext uri="{FF2B5EF4-FFF2-40B4-BE49-F238E27FC236}">
                  <a16:creationId xmlns:a16="http://schemas.microsoft.com/office/drawing/2014/main" id="{2B9E3AC7-05B5-6E36-B0BD-AA68B2E3DBE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9615206" y="5380571"/>
              <a:ext cx="365760" cy="365760"/>
            </a:xfrm>
            <a:prstGeom prst="rect">
              <a:avLst/>
            </a:prstGeom>
          </p:spPr>
        </p:pic>
      </p:grpSp>
      <p:pic>
        <p:nvPicPr>
          <p:cNvPr id="80" name="Graphic 2077">
            <a:extLst>
              <a:ext uri="{FF2B5EF4-FFF2-40B4-BE49-F238E27FC236}">
                <a16:creationId xmlns:a16="http://schemas.microsoft.com/office/drawing/2014/main" id="{6301A4CD-C6D3-46EF-113C-9A0FFB457787}"/>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297129" y="1120883"/>
            <a:ext cx="365760" cy="365760"/>
          </a:xfrm>
          <a:prstGeom prst="rect">
            <a:avLst/>
          </a:prstGeom>
        </p:spPr>
      </p:pic>
      <p:grpSp>
        <p:nvGrpSpPr>
          <p:cNvPr id="81" name="Group 35">
            <a:extLst>
              <a:ext uri="{FF2B5EF4-FFF2-40B4-BE49-F238E27FC236}">
                <a16:creationId xmlns:a16="http://schemas.microsoft.com/office/drawing/2014/main" id="{386AF769-D913-1407-B432-4B292C0B1957}"/>
              </a:ext>
            </a:extLst>
          </p:cNvPr>
          <p:cNvGrpSpPr/>
          <p:nvPr/>
        </p:nvGrpSpPr>
        <p:grpSpPr>
          <a:xfrm>
            <a:off x="744884" y="1857238"/>
            <a:ext cx="2585365" cy="1240643"/>
            <a:chOff x="795118" y="2079663"/>
            <a:chExt cx="2585365" cy="1240643"/>
          </a:xfrm>
        </p:grpSpPr>
        <p:grpSp>
          <p:nvGrpSpPr>
            <p:cNvPr id="82" name="Group 36" descr="Icon of multiple people titled &quot;App Developers&quot; with this text placed vertically to the left: Discover, learn, try, access, get help&quot;">
              <a:extLst>
                <a:ext uri="{FF2B5EF4-FFF2-40B4-BE49-F238E27FC236}">
                  <a16:creationId xmlns:a16="http://schemas.microsoft.com/office/drawing/2014/main" id="{F3CC3C61-9B83-5547-B4BB-051DC31512CA}"/>
                </a:ext>
              </a:extLst>
            </p:cNvPr>
            <p:cNvGrpSpPr/>
            <p:nvPr/>
          </p:nvGrpSpPr>
          <p:grpSpPr>
            <a:xfrm>
              <a:off x="795118" y="2079663"/>
              <a:ext cx="1719354" cy="1240643"/>
              <a:chOff x="1355856" y="2076357"/>
              <a:chExt cx="1719354" cy="1240643"/>
            </a:xfrm>
          </p:grpSpPr>
          <p:grpSp>
            <p:nvGrpSpPr>
              <p:cNvPr id="84" name="Group 38">
                <a:extLst>
                  <a:ext uri="{FF2B5EF4-FFF2-40B4-BE49-F238E27FC236}">
                    <a16:creationId xmlns:a16="http://schemas.microsoft.com/office/drawing/2014/main" id="{C3E1FD9D-EF03-9961-37F8-9FB4822D2C62}"/>
                  </a:ext>
                </a:extLst>
              </p:cNvPr>
              <p:cNvGrpSpPr/>
              <p:nvPr/>
            </p:nvGrpSpPr>
            <p:grpSpPr>
              <a:xfrm>
                <a:off x="2459657" y="2228761"/>
                <a:ext cx="615553" cy="1088239"/>
                <a:chOff x="8772251" y="3501597"/>
                <a:chExt cx="615553" cy="1088239"/>
              </a:xfrm>
            </p:grpSpPr>
            <p:sp>
              <p:nvSpPr>
                <p:cNvPr id="87" name="people_12" title="Icon of three people">
                  <a:extLst>
                    <a:ext uri="{FF2B5EF4-FFF2-40B4-BE49-F238E27FC236}">
                      <a16:creationId xmlns:a16="http://schemas.microsoft.com/office/drawing/2014/main" id="{3C7018FA-7080-659D-4B95-01271BF5CA03}"/>
                    </a:ext>
                  </a:extLst>
                </p:cNvPr>
                <p:cNvSpPr>
                  <a:spLocks noChangeAspect="1" noEditPoints="1"/>
                </p:cNvSpPr>
                <p:nvPr/>
              </p:nvSpPr>
              <p:spPr bwMode="auto">
                <a:xfrm>
                  <a:off x="8849669" y="3501597"/>
                  <a:ext cx="428704" cy="365760"/>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effectLst/>
                    <a:uLnTx/>
                    <a:uFillTx/>
                    <a:latin typeface="Segoe UI"/>
                    <a:ea typeface="+mn-ea"/>
                    <a:cs typeface="+mn-cs"/>
                  </a:endParaRPr>
                </a:p>
              </p:txBody>
            </p:sp>
            <p:sp>
              <p:nvSpPr>
                <p:cNvPr id="88" name="TextBox 59">
                  <a:extLst>
                    <a:ext uri="{FF2B5EF4-FFF2-40B4-BE49-F238E27FC236}">
                      <a16:creationId xmlns:a16="http://schemas.microsoft.com/office/drawing/2014/main" id="{1A17404B-1054-7050-2DAD-3EEC1BF0708F}"/>
                    </a:ext>
                  </a:extLst>
                </p:cNvPr>
                <p:cNvSpPr txBox="1"/>
                <p:nvPr/>
              </p:nvSpPr>
              <p:spPr>
                <a:xfrm>
                  <a:off x="8772251" y="4035838"/>
                  <a:ext cx="615553" cy="553998"/>
                </a:xfrm>
                <a:prstGeom prst="rect">
                  <a:avLst/>
                </a:prstGeom>
                <a:noFill/>
              </p:spPr>
              <p:txBody>
                <a:bodyPr wrap="non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effectLst/>
                      <a:uLnTx/>
                      <a:uFillTx/>
                      <a:latin typeface="Segoe UI"/>
                      <a:ea typeface="+mn-ea"/>
                      <a:cs typeface="+mn-cs"/>
                    </a:rPr>
                    <a:t>应用程序
开发人员
</a:t>
                  </a:r>
                  <a:endParaRPr kumimoji="0" lang="en-US" sz="900" b="0" i="0" u="none" strike="noStrike" kern="1200" cap="none" spc="0" normalizeH="0" baseline="0" noProof="0">
                    <a:ln>
                      <a:noFill/>
                    </a:ln>
                    <a:effectLst/>
                    <a:uLnTx/>
                    <a:uFillTx/>
                    <a:latin typeface="Segoe UI"/>
                    <a:ea typeface="+mn-ea"/>
                    <a:cs typeface="+mn-cs"/>
                  </a:endParaRPr>
                </a:p>
              </p:txBody>
            </p:sp>
          </p:grpSp>
          <p:cxnSp>
            <p:nvCxnSpPr>
              <p:cNvPr id="85" name="Straight Connector 56">
                <a:extLst>
                  <a:ext uri="{FF2B5EF4-FFF2-40B4-BE49-F238E27FC236}">
                    <a16:creationId xmlns:a16="http://schemas.microsoft.com/office/drawing/2014/main" id="{987E209A-9BE4-F396-6899-E7121F47CD71}"/>
                  </a:ext>
                </a:extLst>
              </p:cNvPr>
              <p:cNvCxnSpPr/>
              <p:nvPr/>
            </p:nvCxnSpPr>
            <p:spPr>
              <a:xfrm>
                <a:off x="2121395" y="2076357"/>
                <a:ext cx="0" cy="1005840"/>
              </a:xfrm>
              <a:prstGeom prst="line">
                <a:avLst/>
              </a:prstGeom>
              <a:ln>
                <a:solidFill>
                  <a:schemeClr val="tx1">
                    <a:lumMod val="25000"/>
                    <a:lumOff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6" name="TextBox 57">
                <a:extLst>
                  <a:ext uri="{FF2B5EF4-FFF2-40B4-BE49-F238E27FC236}">
                    <a16:creationId xmlns:a16="http://schemas.microsoft.com/office/drawing/2014/main" id="{5B6FEFC5-F13A-2CFF-B9F8-94A4120CAAC0}"/>
                  </a:ext>
                </a:extLst>
              </p:cNvPr>
              <p:cNvSpPr txBox="1"/>
              <p:nvPr/>
            </p:nvSpPr>
            <p:spPr>
              <a:xfrm>
                <a:off x="1355856" y="2125722"/>
                <a:ext cx="615554" cy="923330"/>
              </a:xfrm>
              <a:prstGeom prst="rect">
                <a:avLst/>
              </a:prstGeom>
              <a:noFill/>
              <a:ln>
                <a:noFill/>
              </a:ln>
            </p:spPr>
            <p:txBody>
              <a:bodyPr wrap="none" lIns="0" tIns="0" rIns="0" bIns="0" rtlCol="0" anchor="ctr">
                <a:spAutoFit/>
              </a:bodyPr>
              <a:lstStyle/>
              <a:p>
                <a:pPr marL="0" marR="0" lvl="0" indent="0" algn="r" defTabSz="914367"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rPr>
                  <a:t>发现
学习
尝试
上线
获取帮助</a:t>
                </a:r>
                <a:endParaRPr kumimoji="0" lang="en-US" sz="1200" b="0" i="0" u="none" strike="noStrike" kern="1200" cap="none" spc="0" normalizeH="0" baseline="0" noProof="0">
                  <a:ln>
                    <a:noFill/>
                  </a:ln>
                  <a:effectLst/>
                  <a:uLnTx/>
                  <a:uFillTx/>
                  <a:latin typeface="Segoe UI Light" panose="020B0502040204020203" pitchFamily="34" charset="0"/>
                  <a:ea typeface="+mn-ea"/>
                  <a:cs typeface="Segoe UI Light" panose="020B0502040204020203" pitchFamily="34" charset="0"/>
                </a:endParaRPr>
              </a:p>
            </p:txBody>
          </p:sp>
        </p:grpSp>
        <p:cxnSp>
          <p:nvCxnSpPr>
            <p:cNvPr id="83" name="Straight Connector 37" descr="line graphic connecting &quot;app developers&quot; graphic to &quot;developer portal&quot; graphic">
              <a:extLst>
                <a:ext uri="{FF2B5EF4-FFF2-40B4-BE49-F238E27FC236}">
                  <a16:creationId xmlns:a16="http://schemas.microsoft.com/office/drawing/2014/main" id="{C2C4C785-B823-EA9E-A344-569E104B0F77}"/>
                </a:ext>
              </a:extLst>
            </p:cNvPr>
            <p:cNvCxnSpPr>
              <a:cxnSpLocks/>
            </p:cNvCxnSpPr>
            <p:nvPr/>
          </p:nvCxnSpPr>
          <p:spPr>
            <a:xfrm>
              <a:off x="2677812" y="2587958"/>
              <a:ext cx="702671" cy="0"/>
            </a:xfrm>
            <a:prstGeom prst="line">
              <a:avLst/>
            </a:prstGeom>
            <a:ln w="12700">
              <a:solidFill>
                <a:srgbClr val="0070C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pic>
        <p:nvPicPr>
          <p:cNvPr id="89" name="Graphic 66">
            <a:extLst>
              <a:ext uri="{FF2B5EF4-FFF2-40B4-BE49-F238E27FC236}">
                <a16:creationId xmlns:a16="http://schemas.microsoft.com/office/drawing/2014/main" id="{AEF5D8FA-E975-F1D6-F016-9B33D0B7BFA2}"/>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8947157" y="5744049"/>
            <a:ext cx="365760" cy="365760"/>
          </a:xfrm>
          <a:prstGeom prst="rect">
            <a:avLst/>
          </a:prstGeom>
        </p:spPr>
      </p:pic>
    </p:spTree>
    <p:extLst>
      <p:ext uri="{BB962C8B-B14F-4D97-AF65-F5344CB8AC3E}">
        <p14:creationId xmlns:p14="http://schemas.microsoft.com/office/powerpoint/2010/main" val="113000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1D81-560B-496F-BAF7-16D4FE4E3CB2}"/>
              </a:ext>
            </a:extLst>
          </p:cNvPr>
          <p:cNvSpPr>
            <a:spLocks noGrp="1"/>
          </p:cNvSpPr>
          <p:nvPr>
            <p:ph type="title"/>
          </p:nvPr>
        </p:nvSpPr>
        <p:spPr>
          <a:xfrm>
            <a:off x="609600" y="308893"/>
            <a:ext cx="10972800" cy="492443"/>
          </a:xfrm>
        </p:spPr>
        <p:txBody>
          <a:bodyPr/>
          <a:lstStyle/>
          <a:p>
            <a:r>
              <a:rPr lang="en-US" sz="3200">
                <a:solidFill>
                  <a:schemeClr val="tx1"/>
                </a:solidFill>
                <a:latin typeface="Segoe UI" panose="020B0502040204020203" pitchFamily="34" charset="0"/>
                <a:ea typeface="微软雅黑" panose="020B0503020204020204" pitchFamily="34" charset="-122"/>
              </a:rPr>
              <a:t>API Management</a:t>
            </a:r>
            <a:r>
              <a:rPr lang="zh-CN" altLang="en-US" sz="3200">
                <a:solidFill>
                  <a:schemeClr val="tx1"/>
                </a:solidFill>
                <a:latin typeface="Segoe UI" panose="020B0502040204020203" pitchFamily="34" charset="0"/>
                <a:ea typeface="微软雅黑" panose="020B0503020204020204" pitchFamily="34" charset="-122"/>
              </a:rPr>
              <a:t>使用模式</a:t>
            </a:r>
            <a:endParaRPr lang="en-US" sz="3200">
              <a:solidFill>
                <a:schemeClr val="tx1"/>
              </a:solidFill>
              <a:latin typeface="Segoe UI" panose="020B0502040204020203" pitchFamily="34" charset="0"/>
              <a:ea typeface="微软雅黑" panose="020B0503020204020204" pitchFamily="34" charset="-122"/>
            </a:endParaRPr>
          </a:p>
        </p:txBody>
      </p:sp>
      <p:pic>
        <p:nvPicPr>
          <p:cNvPr id="3" name="Picture 2">
            <a:extLst>
              <a:ext uri="{FF2B5EF4-FFF2-40B4-BE49-F238E27FC236}">
                <a16:creationId xmlns:a16="http://schemas.microsoft.com/office/drawing/2014/main" id="{B3DE4844-10CA-A0A2-826C-FB90933A17FE}"/>
              </a:ext>
            </a:extLst>
          </p:cNvPr>
          <p:cNvPicPr>
            <a:picLocks noChangeAspect="1"/>
          </p:cNvPicPr>
          <p:nvPr/>
        </p:nvPicPr>
        <p:blipFill>
          <a:blip r:embed="rId3"/>
          <a:stretch>
            <a:fillRect/>
          </a:stretch>
        </p:blipFill>
        <p:spPr>
          <a:xfrm>
            <a:off x="1251628" y="1534027"/>
            <a:ext cx="4337041" cy="2360426"/>
          </a:xfrm>
          <a:prstGeom prst="rect">
            <a:avLst/>
          </a:prstGeom>
          <a:ln>
            <a:solidFill>
              <a:schemeClr val="accent1"/>
            </a:solidFill>
          </a:ln>
        </p:spPr>
      </p:pic>
      <p:pic>
        <p:nvPicPr>
          <p:cNvPr id="4" name="Picture 2" descr="公共对等互连">
            <a:extLst>
              <a:ext uri="{FF2B5EF4-FFF2-40B4-BE49-F238E27FC236}">
                <a16:creationId xmlns:a16="http://schemas.microsoft.com/office/drawing/2014/main" id="{E1B70A46-1186-E898-80EC-2DFAF92EC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626" y="4370285"/>
            <a:ext cx="4337041" cy="2284599"/>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9543521-C2D8-9C53-EFC0-388F8B689270}"/>
              </a:ext>
            </a:extLst>
          </p:cNvPr>
          <p:cNvPicPr>
            <a:picLocks noChangeAspect="1"/>
          </p:cNvPicPr>
          <p:nvPr/>
        </p:nvPicPr>
        <p:blipFill>
          <a:blip r:embed="rId5"/>
          <a:stretch>
            <a:fillRect/>
          </a:stretch>
        </p:blipFill>
        <p:spPr>
          <a:xfrm>
            <a:off x="6864825" y="1535683"/>
            <a:ext cx="4144069" cy="2353862"/>
          </a:xfrm>
          <a:prstGeom prst="rect">
            <a:avLst/>
          </a:prstGeom>
          <a:ln>
            <a:solidFill>
              <a:schemeClr val="accent1"/>
            </a:solidFill>
          </a:ln>
        </p:spPr>
      </p:pic>
      <p:pic>
        <p:nvPicPr>
          <p:cNvPr id="7" name="Picture 2" descr="专用对等互连">
            <a:extLst>
              <a:ext uri="{FF2B5EF4-FFF2-40B4-BE49-F238E27FC236}">
                <a16:creationId xmlns:a16="http://schemas.microsoft.com/office/drawing/2014/main" id="{B1A477EC-D839-354D-DE41-5D681BDB3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4826" y="4370285"/>
            <a:ext cx="4144069" cy="2280131"/>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B5B8F49-0160-E21E-8B87-17056C902C9C}"/>
              </a:ext>
            </a:extLst>
          </p:cNvPr>
          <p:cNvSpPr txBox="1"/>
          <p:nvPr/>
        </p:nvSpPr>
        <p:spPr>
          <a:xfrm>
            <a:off x="1251626" y="1111131"/>
            <a:ext cx="35413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effectLst/>
                <a:uLnTx/>
                <a:uFillTx/>
                <a:latin typeface="Segoe UI"/>
                <a:ea typeface="+mn-ea"/>
                <a:cs typeface="+mn-cs"/>
              </a:rPr>
              <a:t>模式</a:t>
            </a:r>
            <a:r>
              <a:rPr kumimoji="0" lang="en-US" altLang="zh-CN" sz="1800" b="0" i="0" u="none" strike="noStrike" kern="1200" cap="none" spc="0" normalizeH="0" baseline="0" noProof="0">
                <a:ln>
                  <a:noFill/>
                </a:ln>
                <a:effectLst/>
                <a:uLnTx/>
                <a:uFillTx/>
                <a:latin typeface="Segoe UI"/>
                <a:ea typeface="+mn-ea"/>
                <a:cs typeface="+mn-cs"/>
              </a:rPr>
              <a:t>1</a:t>
            </a:r>
            <a:r>
              <a:rPr kumimoji="0" lang="zh-CN" altLang="en-US" sz="1800" b="0" i="0" u="none" strike="noStrike" kern="1200" cap="none" spc="0" normalizeH="0" baseline="0" noProof="0">
                <a:ln>
                  <a:noFill/>
                </a:ln>
                <a:effectLst/>
                <a:uLnTx/>
                <a:uFillTx/>
                <a:latin typeface="Segoe UI"/>
                <a:ea typeface="+mn-ea"/>
                <a:cs typeface="+mn-cs"/>
              </a:rPr>
              <a:t>：公网服务，公网连接后端</a:t>
            </a:r>
            <a:endParaRPr kumimoji="0" lang="en-US" sz="1800" b="0" i="0" u="none" strike="noStrike" kern="1200" cap="none" spc="0" normalizeH="0" baseline="0" noProof="0">
              <a:ln>
                <a:noFill/>
              </a:ln>
              <a:effectLst/>
              <a:uLnTx/>
              <a:uFillTx/>
              <a:latin typeface="Segoe UI"/>
              <a:ea typeface="+mn-ea"/>
              <a:cs typeface="+mn-cs"/>
            </a:endParaRPr>
          </a:p>
        </p:txBody>
      </p:sp>
      <p:sp>
        <p:nvSpPr>
          <p:cNvPr id="21" name="TextBox 20">
            <a:extLst>
              <a:ext uri="{FF2B5EF4-FFF2-40B4-BE49-F238E27FC236}">
                <a16:creationId xmlns:a16="http://schemas.microsoft.com/office/drawing/2014/main" id="{E77F0F04-BA44-3F6C-999F-105F107C6535}"/>
              </a:ext>
            </a:extLst>
          </p:cNvPr>
          <p:cNvSpPr txBox="1"/>
          <p:nvPr/>
        </p:nvSpPr>
        <p:spPr>
          <a:xfrm>
            <a:off x="1251626" y="3982008"/>
            <a:ext cx="40927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effectLst/>
                <a:uLnTx/>
                <a:uFillTx/>
                <a:latin typeface="Segoe UI"/>
                <a:ea typeface="+mn-ea"/>
                <a:cs typeface="+mn-cs"/>
              </a:rPr>
              <a:t>模式</a:t>
            </a:r>
            <a:r>
              <a:rPr kumimoji="0" lang="en-US" altLang="zh-CN" sz="1800" b="0" i="0" u="none" strike="noStrike" kern="1200" cap="none" spc="0" normalizeH="0" baseline="0" noProof="0">
                <a:ln>
                  <a:noFill/>
                </a:ln>
                <a:effectLst/>
                <a:uLnTx/>
                <a:uFillTx/>
                <a:latin typeface="Segoe UI"/>
                <a:ea typeface="+mn-ea"/>
                <a:cs typeface="+mn-cs"/>
              </a:rPr>
              <a:t>2</a:t>
            </a:r>
            <a:r>
              <a:rPr kumimoji="0" lang="zh-CN" altLang="en-US" sz="1800" b="0" i="0" u="none" strike="noStrike" kern="1200" cap="none" spc="0" normalizeH="0" baseline="0" noProof="0">
                <a:ln>
                  <a:noFill/>
                </a:ln>
                <a:effectLst/>
                <a:uLnTx/>
                <a:uFillTx/>
                <a:latin typeface="Segoe UI"/>
                <a:ea typeface="+mn-ea"/>
                <a:cs typeface="+mn-cs"/>
              </a:rPr>
              <a:t>：公网服务，内网</a:t>
            </a:r>
            <a:r>
              <a:rPr kumimoji="0" lang="en-US" altLang="zh-CN" sz="1800" b="0" i="0" u="none" strike="noStrike" kern="1200" cap="none" spc="0" normalizeH="0" baseline="0" noProof="0">
                <a:ln>
                  <a:noFill/>
                </a:ln>
                <a:effectLst/>
                <a:uLnTx/>
                <a:uFillTx/>
                <a:latin typeface="Segoe UI"/>
                <a:ea typeface="+mn-ea"/>
                <a:cs typeface="+mn-cs"/>
              </a:rPr>
              <a:t>/</a:t>
            </a:r>
            <a:r>
              <a:rPr kumimoji="0" lang="zh-CN" altLang="en-US" sz="1800" b="0" i="0" u="none" strike="noStrike" kern="1200" cap="none" spc="0" normalizeH="0" baseline="0" noProof="0">
                <a:ln>
                  <a:noFill/>
                </a:ln>
                <a:effectLst/>
                <a:uLnTx/>
                <a:uFillTx/>
                <a:latin typeface="Segoe UI"/>
                <a:ea typeface="+mn-ea"/>
                <a:cs typeface="+mn-cs"/>
              </a:rPr>
              <a:t>专线连接后端</a:t>
            </a:r>
            <a:endParaRPr kumimoji="0" lang="en-US" sz="1800" b="0" i="0" u="none" strike="noStrike" kern="1200" cap="none" spc="0" normalizeH="0" baseline="0" noProof="0">
              <a:ln>
                <a:noFill/>
              </a:ln>
              <a:effectLst/>
              <a:uLnTx/>
              <a:uFillTx/>
              <a:latin typeface="Segoe UI"/>
              <a:ea typeface="+mn-ea"/>
              <a:cs typeface="+mn-cs"/>
            </a:endParaRPr>
          </a:p>
        </p:txBody>
      </p:sp>
      <p:sp>
        <p:nvSpPr>
          <p:cNvPr id="22" name="TextBox 21">
            <a:extLst>
              <a:ext uri="{FF2B5EF4-FFF2-40B4-BE49-F238E27FC236}">
                <a16:creationId xmlns:a16="http://schemas.microsoft.com/office/drawing/2014/main" id="{D618C305-6229-473F-76DD-140626A13715}"/>
              </a:ext>
            </a:extLst>
          </p:cNvPr>
          <p:cNvSpPr txBox="1"/>
          <p:nvPr/>
        </p:nvSpPr>
        <p:spPr>
          <a:xfrm>
            <a:off x="6864825" y="3998015"/>
            <a:ext cx="40927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effectLst/>
                <a:uLnTx/>
                <a:uFillTx/>
                <a:latin typeface="Segoe UI"/>
                <a:ea typeface="+mn-ea"/>
                <a:cs typeface="+mn-cs"/>
              </a:rPr>
              <a:t>模式</a:t>
            </a:r>
            <a:r>
              <a:rPr kumimoji="0" lang="en-US" altLang="zh-CN" sz="1800" b="0" i="0" u="none" strike="noStrike" kern="1200" cap="none" spc="0" normalizeH="0" baseline="0" noProof="0">
                <a:ln>
                  <a:noFill/>
                </a:ln>
                <a:effectLst/>
                <a:uLnTx/>
                <a:uFillTx/>
                <a:latin typeface="Segoe UI"/>
                <a:ea typeface="+mn-ea"/>
                <a:cs typeface="+mn-cs"/>
              </a:rPr>
              <a:t>3</a:t>
            </a:r>
            <a:r>
              <a:rPr kumimoji="0" lang="zh-CN" altLang="en-US" sz="1800" b="0" i="0" u="none" strike="noStrike" kern="1200" cap="none" spc="0" normalizeH="0" baseline="0" noProof="0">
                <a:ln>
                  <a:noFill/>
                </a:ln>
                <a:effectLst/>
                <a:uLnTx/>
                <a:uFillTx/>
                <a:latin typeface="Segoe UI"/>
                <a:ea typeface="+mn-ea"/>
                <a:cs typeface="+mn-cs"/>
              </a:rPr>
              <a:t>：内网服务，内网</a:t>
            </a:r>
            <a:r>
              <a:rPr kumimoji="0" lang="en-US" altLang="zh-CN" sz="1800" b="0" i="0" u="none" strike="noStrike" kern="1200" cap="none" spc="0" normalizeH="0" baseline="0" noProof="0">
                <a:ln>
                  <a:noFill/>
                </a:ln>
                <a:effectLst/>
                <a:uLnTx/>
                <a:uFillTx/>
                <a:latin typeface="Segoe UI"/>
                <a:ea typeface="+mn-ea"/>
                <a:cs typeface="+mn-cs"/>
              </a:rPr>
              <a:t>/</a:t>
            </a:r>
            <a:r>
              <a:rPr kumimoji="0" lang="zh-CN" altLang="en-US" sz="1800" b="0" i="0" u="none" strike="noStrike" kern="1200" cap="none" spc="0" normalizeH="0" baseline="0" noProof="0">
                <a:ln>
                  <a:noFill/>
                </a:ln>
                <a:effectLst/>
                <a:uLnTx/>
                <a:uFillTx/>
                <a:latin typeface="Segoe UI"/>
                <a:ea typeface="+mn-ea"/>
                <a:cs typeface="+mn-cs"/>
              </a:rPr>
              <a:t>专线连接后端</a:t>
            </a:r>
            <a:endParaRPr kumimoji="0" lang="en-US" sz="1800" b="0" i="0" u="none" strike="noStrike" kern="1200" cap="none" spc="0" normalizeH="0" baseline="0" noProof="0">
              <a:ln>
                <a:noFill/>
              </a:ln>
              <a:effectLst/>
              <a:uLnTx/>
              <a:uFillTx/>
              <a:latin typeface="Segoe UI"/>
              <a:ea typeface="+mn-ea"/>
              <a:cs typeface="+mn-cs"/>
            </a:endParaRPr>
          </a:p>
        </p:txBody>
      </p:sp>
      <p:sp>
        <p:nvSpPr>
          <p:cNvPr id="23" name="TextBox 22">
            <a:extLst>
              <a:ext uri="{FF2B5EF4-FFF2-40B4-BE49-F238E27FC236}">
                <a16:creationId xmlns:a16="http://schemas.microsoft.com/office/drawing/2014/main" id="{943E9986-0B5F-7841-E548-07326E608388}"/>
              </a:ext>
            </a:extLst>
          </p:cNvPr>
          <p:cNvSpPr txBox="1"/>
          <p:nvPr/>
        </p:nvSpPr>
        <p:spPr>
          <a:xfrm>
            <a:off x="6847587" y="1111724"/>
            <a:ext cx="35413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effectLst/>
                <a:uLnTx/>
                <a:uFillTx/>
                <a:latin typeface="Segoe UI"/>
                <a:ea typeface="+mn-ea"/>
                <a:cs typeface="+mn-cs"/>
              </a:rPr>
              <a:t>模式</a:t>
            </a:r>
            <a:r>
              <a:rPr kumimoji="0" lang="en-US" altLang="zh-CN" sz="1800" b="0" i="0" u="none" strike="noStrike" kern="1200" cap="none" spc="0" normalizeH="0" baseline="0" noProof="0">
                <a:ln>
                  <a:noFill/>
                </a:ln>
                <a:effectLst/>
                <a:uLnTx/>
                <a:uFillTx/>
                <a:latin typeface="Segoe UI"/>
                <a:ea typeface="+mn-ea"/>
                <a:cs typeface="+mn-cs"/>
              </a:rPr>
              <a:t>4</a:t>
            </a:r>
            <a:r>
              <a:rPr kumimoji="0" lang="zh-CN" altLang="en-US" sz="1800" b="0" i="0" u="none" strike="noStrike" kern="1200" cap="none" spc="0" normalizeH="0" baseline="0" noProof="0">
                <a:ln>
                  <a:noFill/>
                </a:ln>
                <a:effectLst/>
                <a:uLnTx/>
                <a:uFillTx/>
                <a:latin typeface="Segoe UI"/>
                <a:ea typeface="+mn-ea"/>
                <a:cs typeface="+mn-cs"/>
              </a:rPr>
              <a:t>：本地网关，后端本地运行</a:t>
            </a:r>
            <a:endParaRPr kumimoji="0" lang="en-US" sz="1800" b="0" i="0" u="none" strike="noStrike" kern="1200" cap="none" spc="0" normalizeH="0" baseline="0" noProof="0">
              <a:ln>
                <a:noFill/>
              </a:ln>
              <a:effectLst/>
              <a:uLnTx/>
              <a:uFillTx/>
              <a:latin typeface="Segoe UI"/>
              <a:ea typeface="+mn-ea"/>
              <a:cs typeface="+mn-cs"/>
            </a:endParaRPr>
          </a:p>
        </p:txBody>
      </p:sp>
    </p:spTree>
    <p:extLst>
      <p:ext uri="{BB962C8B-B14F-4D97-AF65-F5344CB8AC3E}">
        <p14:creationId xmlns:p14="http://schemas.microsoft.com/office/powerpoint/2010/main" val="36954854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E760-4EAD-1C19-8467-6723F9E16680}"/>
              </a:ext>
            </a:extLst>
          </p:cNvPr>
          <p:cNvSpPr>
            <a:spLocks noGrp="1"/>
          </p:cNvSpPr>
          <p:nvPr>
            <p:ph type="title"/>
          </p:nvPr>
        </p:nvSpPr>
        <p:spPr>
          <a:xfrm>
            <a:off x="586740" y="524293"/>
            <a:ext cx="11018520" cy="553998"/>
          </a:xfrm>
        </p:spPr>
        <p:txBody>
          <a:bodyPr/>
          <a:lstStyle/>
          <a:p>
            <a:r>
              <a:rPr lang="zh-CN" altLang="en-US" dirty="0"/>
              <a:t>企业级 </a:t>
            </a:r>
            <a:r>
              <a:rPr lang="en-US" altLang="zh-CN" dirty="0"/>
              <a:t>GPT-X Intelligent App </a:t>
            </a:r>
            <a:r>
              <a:rPr lang="zh-CN" altLang="en-US" dirty="0"/>
              <a:t>生产落地架构</a:t>
            </a:r>
          </a:p>
        </p:txBody>
      </p:sp>
      <p:sp>
        <p:nvSpPr>
          <p:cNvPr id="4" name="Rectangle 3">
            <a:extLst>
              <a:ext uri="{FF2B5EF4-FFF2-40B4-BE49-F238E27FC236}">
                <a16:creationId xmlns:a16="http://schemas.microsoft.com/office/drawing/2014/main" id="{430E84BE-71C6-E32A-0153-27229568AD38}"/>
              </a:ext>
              <a:ext uri="{C183D7F6-B498-43B3-948B-1728B52AA6E4}">
                <adec:decorative xmlns:adec="http://schemas.microsoft.com/office/drawing/2017/decorative" val="1"/>
              </a:ext>
            </a:extLst>
          </p:cNvPr>
          <p:cNvSpPr/>
          <p:nvPr/>
        </p:nvSpPr>
        <p:spPr>
          <a:xfrm>
            <a:off x="3530503" y="2230300"/>
            <a:ext cx="2286000" cy="3657600"/>
          </a:xfrm>
          <a:prstGeom prst="rect">
            <a:avLst/>
          </a:prstGeom>
          <a:noFill/>
          <a:ln w="12700"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E313DEF-5C64-4719-378B-112217014096}"/>
              </a:ext>
            </a:extLst>
          </p:cNvPr>
          <p:cNvSpPr txBox="1">
            <a:spLocks/>
          </p:cNvSpPr>
          <p:nvPr/>
        </p:nvSpPr>
        <p:spPr>
          <a:xfrm>
            <a:off x="4026972" y="2336355"/>
            <a:ext cx="1143000" cy="230832"/>
          </a:xfrm>
          <a:prstGeom prst="rect">
            <a:avLst/>
          </a:prstGeom>
        </p:spPr>
        <p:txBody>
          <a:bodyPr vert="horz" wrap="square" lIns="0" tIns="45720" rIns="0" bIns="0" rtlCol="0" anchor="b">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zh-CN" altLang="en-US" sz="1200" b="1"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rPr>
              <a:t>提示词引擎</a:t>
            </a:r>
            <a:endParaRPr kumimoji="0" lang="en-US" sz="1200" b="1"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endParaRPr>
          </a:p>
        </p:txBody>
      </p:sp>
      <p:grpSp>
        <p:nvGrpSpPr>
          <p:cNvPr id="47" name="Group 46">
            <a:extLst>
              <a:ext uri="{FF2B5EF4-FFF2-40B4-BE49-F238E27FC236}">
                <a16:creationId xmlns:a16="http://schemas.microsoft.com/office/drawing/2014/main" id="{5C8B2B1B-81EE-004C-8A25-93554D4263A5}"/>
              </a:ext>
            </a:extLst>
          </p:cNvPr>
          <p:cNvGrpSpPr/>
          <p:nvPr/>
        </p:nvGrpSpPr>
        <p:grpSpPr>
          <a:xfrm>
            <a:off x="4355921" y="2920565"/>
            <a:ext cx="635274" cy="635274"/>
            <a:chOff x="2597981" y="2943083"/>
            <a:chExt cx="635274" cy="635274"/>
          </a:xfrm>
        </p:grpSpPr>
        <p:sp>
          <p:nvSpPr>
            <p:cNvPr id="6" name="Rectangle: Rounded Corners 5">
              <a:extLst>
                <a:ext uri="{FF2B5EF4-FFF2-40B4-BE49-F238E27FC236}">
                  <a16:creationId xmlns:a16="http://schemas.microsoft.com/office/drawing/2014/main" id="{7FBF9642-B06D-B017-59B6-3AD796F2E67F}"/>
                </a:ext>
                <a:ext uri="{C183D7F6-B498-43B3-948B-1728B52AA6E4}">
                  <adec:decorative xmlns:adec="http://schemas.microsoft.com/office/drawing/2017/decorative" val="1"/>
                </a:ext>
              </a:extLst>
            </p:cNvPr>
            <p:cNvSpPr/>
            <p:nvPr/>
          </p:nvSpPr>
          <p:spPr bwMode="auto">
            <a:xfrm>
              <a:off x="2597981" y="2943083"/>
              <a:ext cx="635274" cy="635274"/>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 name="Graphic 6">
              <a:extLst>
                <a:ext uri="{FF2B5EF4-FFF2-40B4-BE49-F238E27FC236}">
                  <a16:creationId xmlns:a16="http://schemas.microsoft.com/office/drawing/2014/main" id="{CE42C1AD-25B6-7673-0155-1C066BD1AF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9341" y="3034443"/>
              <a:ext cx="452555" cy="452555"/>
            </a:xfrm>
            <a:prstGeom prst="rect">
              <a:avLst/>
            </a:prstGeom>
          </p:spPr>
        </p:pic>
      </p:grpSp>
      <p:sp>
        <p:nvSpPr>
          <p:cNvPr id="10" name="Rectangle 9">
            <a:extLst>
              <a:ext uri="{FF2B5EF4-FFF2-40B4-BE49-F238E27FC236}">
                <a16:creationId xmlns:a16="http://schemas.microsoft.com/office/drawing/2014/main" id="{DE02FD85-9A72-A07B-2C5D-5A51B6CE6AFB}"/>
              </a:ext>
              <a:ext uri="{C183D7F6-B498-43B3-948B-1728B52AA6E4}">
                <adec:decorative xmlns:adec="http://schemas.microsoft.com/office/drawing/2017/decorative" val="1"/>
              </a:ext>
            </a:extLst>
          </p:cNvPr>
          <p:cNvSpPr/>
          <p:nvPr/>
        </p:nvSpPr>
        <p:spPr>
          <a:xfrm>
            <a:off x="7408334" y="2240964"/>
            <a:ext cx="4132633" cy="1097280"/>
          </a:xfrm>
          <a:prstGeom prst="rect">
            <a:avLst/>
          </a:prstGeom>
          <a:noFill/>
          <a:ln w="12700"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F049B04-AB02-3FA3-7E26-C4F463E5670E}"/>
              </a:ext>
              <a:ext uri="{C183D7F6-B498-43B3-948B-1728B52AA6E4}">
                <adec:decorative xmlns:adec="http://schemas.microsoft.com/office/drawing/2017/decorative" val="1"/>
              </a:ext>
            </a:extLst>
          </p:cNvPr>
          <p:cNvSpPr/>
          <p:nvPr/>
        </p:nvSpPr>
        <p:spPr bwMode="auto">
          <a:xfrm>
            <a:off x="10503163" y="2394956"/>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9" name="Group 48">
            <a:extLst>
              <a:ext uri="{FF2B5EF4-FFF2-40B4-BE49-F238E27FC236}">
                <a16:creationId xmlns:a16="http://schemas.microsoft.com/office/drawing/2014/main" id="{09FA7AC9-8D9E-C744-0E0F-4C739C5FFE42}"/>
              </a:ext>
            </a:extLst>
          </p:cNvPr>
          <p:cNvGrpSpPr/>
          <p:nvPr/>
        </p:nvGrpSpPr>
        <p:grpSpPr>
          <a:xfrm>
            <a:off x="6277929" y="4395416"/>
            <a:ext cx="640080" cy="640080"/>
            <a:chOff x="3606049" y="4974128"/>
            <a:chExt cx="640080" cy="640080"/>
          </a:xfrm>
        </p:grpSpPr>
        <p:sp>
          <p:nvSpPr>
            <p:cNvPr id="18" name="Rectangle: Rounded Corners 17">
              <a:extLst>
                <a:ext uri="{FF2B5EF4-FFF2-40B4-BE49-F238E27FC236}">
                  <a16:creationId xmlns:a16="http://schemas.microsoft.com/office/drawing/2014/main" id="{11531368-CF1B-BDD0-07EC-E0871B60C663}"/>
                </a:ext>
                <a:ext uri="{C183D7F6-B498-43B3-948B-1728B52AA6E4}">
                  <adec:decorative xmlns:adec="http://schemas.microsoft.com/office/drawing/2017/decorative" val="1"/>
                </a:ext>
              </a:extLst>
            </p:cNvPr>
            <p:cNvSpPr/>
            <p:nvPr/>
          </p:nvSpPr>
          <p:spPr bwMode="auto">
            <a:xfrm>
              <a:off x="3606049" y="4974128"/>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3" name="Graphic 22">
              <a:extLst>
                <a:ext uri="{FF2B5EF4-FFF2-40B4-BE49-F238E27FC236}">
                  <a16:creationId xmlns:a16="http://schemas.microsoft.com/office/drawing/2014/main" id="{89173620-AF33-0E8B-7EDF-522994EE5B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97489" y="5065568"/>
              <a:ext cx="457200" cy="457200"/>
            </a:xfrm>
            <a:prstGeom prst="rect">
              <a:avLst/>
            </a:prstGeom>
          </p:spPr>
        </p:pic>
      </p:grpSp>
      <p:grpSp>
        <p:nvGrpSpPr>
          <p:cNvPr id="48" name="Group 47">
            <a:extLst>
              <a:ext uri="{FF2B5EF4-FFF2-40B4-BE49-F238E27FC236}">
                <a16:creationId xmlns:a16="http://schemas.microsoft.com/office/drawing/2014/main" id="{16605DA5-E0D0-608D-14C8-102A7E381BDA}"/>
              </a:ext>
            </a:extLst>
          </p:cNvPr>
          <p:cNvGrpSpPr/>
          <p:nvPr/>
        </p:nvGrpSpPr>
        <p:grpSpPr>
          <a:xfrm>
            <a:off x="6277929" y="3261152"/>
            <a:ext cx="640080" cy="640080"/>
            <a:chOff x="2618441" y="4962915"/>
            <a:chExt cx="640080" cy="640080"/>
          </a:xfrm>
        </p:grpSpPr>
        <p:sp>
          <p:nvSpPr>
            <p:cNvPr id="34" name="Rectangle: Rounded Corners 33">
              <a:extLst>
                <a:ext uri="{FF2B5EF4-FFF2-40B4-BE49-F238E27FC236}">
                  <a16:creationId xmlns:a16="http://schemas.microsoft.com/office/drawing/2014/main" id="{2045296C-941C-9833-D915-1373192866D6}"/>
                </a:ext>
                <a:ext uri="{C183D7F6-B498-43B3-948B-1728B52AA6E4}">
                  <adec:decorative xmlns:adec="http://schemas.microsoft.com/office/drawing/2017/decorative" val="1"/>
                </a:ext>
              </a:extLst>
            </p:cNvPr>
            <p:cNvSpPr/>
            <p:nvPr/>
          </p:nvSpPr>
          <p:spPr bwMode="auto">
            <a:xfrm>
              <a:off x="2618441" y="4962915"/>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5" name="Graphic 34">
              <a:extLst>
                <a:ext uri="{FF2B5EF4-FFF2-40B4-BE49-F238E27FC236}">
                  <a16:creationId xmlns:a16="http://schemas.microsoft.com/office/drawing/2014/main" id="{32FC4C49-412E-A23D-3218-4BAD6DD80C5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09609" y="5039642"/>
              <a:ext cx="457200" cy="457200"/>
            </a:xfrm>
            <a:prstGeom prst="rect">
              <a:avLst/>
            </a:prstGeom>
          </p:spPr>
        </p:pic>
      </p:grpSp>
      <p:grpSp>
        <p:nvGrpSpPr>
          <p:cNvPr id="46" name="Group 45">
            <a:extLst>
              <a:ext uri="{FF2B5EF4-FFF2-40B4-BE49-F238E27FC236}">
                <a16:creationId xmlns:a16="http://schemas.microsoft.com/office/drawing/2014/main" id="{2BC29712-C0BF-AAC8-3619-E63EC7DF8EB9}"/>
              </a:ext>
            </a:extLst>
          </p:cNvPr>
          <p:cNvGrpSpPr/>
          <p:nvPr/>
        </p:nvGrpSpPr>
        <p:grpSpPr>
          <a:xfrm>
            <a:off x="2434905" y="2915759"/>
            <a:ext cx="640080" cy="640080"/>
            <a:chOff x="1210027" y="3159105"/>
            <a:chExt cx="640080" cy="640080"/>
          </a:xfrm>
        </p:grpSpPr>
        <p:sp>
          <p:nvSpPr>
            <p:cNvPr id="37" name="Rectangle: Rounded Corners 36">
              <a:extLst>
                <a:ext uri="{FF2B5EF4-FFF2-40B4-BE49-F238E27FC236}">
                  <a16:creationId xmlns:a16="http://schemas.microsoft.com/office/drawing/2014/main" id="{1A6ACACC-42EB-9203-FD8C-A37271BD0B29}"/>
                </a:ext>
                <a:ext uri="{C183D7F6-B498-43B3-948B-1728B52AA6E4}">
                  <adec:decorative xmlns:adec="http://schemas.microsoft.com/office/drawing/2017/decorative" val="1"/>
                </a:ext>
              </a:extLst>
            </p:cNvPr>
            <p:cNvSpPr/>
            <p:nvPr/>
          </p:nvSpPr>
          <p:spPr bwMode="auto">
            <a:xfrm>
              <a:off x="1210027" y="3159105"/>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0" name="Graphic 39">
              <a:extLst>
                <a:ext uri="{FF2B5EF4-FFF2-40B4-BE49-F238E27FC236}">
                  <a16:creationId xmlns:a16="http://schemas.microsoft.com/office/drawing/2014/main" id="{9A4CECF8-1AEC-2DA9-222A-48C19FE5FB6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1467" y="3250545"/>
              <a:ext cx="457200" cy="457200"/>
            </a:xfrm>
            <a:prstGeom prst="rect">
              <a:avLst/>
            </a:prstGeom>
          </p:spPr>
        </p:pic>
      </p:grpSp>
      <p:grpSp>
        <p:nvGrpSpPr>
          <p:cNvPr id="52" name="Group 51">
            <a:extLst>
              <a:ext uri="{FF2B5EF4-FFF2-40B4-BE49-F238E27FC236}">
                <a16:creationId xmlns:a16="http://schemas.microsoft.com/office/drawing/2014/main" id="{F0864650-713A-C6D0-EDBB-F328CEFE6414}"/>
              </a:ext>
            </a:extLst>
          </p:cNvPr>
          <p:cNvGrpSpPr/>
          <p:nvPr/>
        </p:nvGrpSpPr>
        <p:grpSpPr>
          <a:xfrm>
            <a:off x="3848016" y="3970901"/>
            <a:ext cx="640080" cy="640080"/>
            <a:chOff x="3576184" y="4601429"/>
            <a:chExt cx="640080" cy="640080"/>
          </a:xfrm>
        </p:grpSpPr>
        <p:sp>
          <p:nvSpPr>
            <p:cNvPr id="50" name="Rectangle: Rounded Corners 49">
              <a:extLst>
                <a:ext uri="{FF2B5EF4-FFF2-40B4-BE49-F238E27FC236}">
                  <a16:creationId xmlns:a16="http://schemas.microsoft.com/office/drawing/2014/main" id="{9A8C3C6D-8B21-346A-480E-6B3E4706C529}"/>
                </a:ext>
                <a:ext uri="{C183D7F6-B498-43B3-948B-1728B52AA6E4}">
                  <adec:decorative xmlns:adec="http://schemas.microsoft.com/office/drawing/2017/decorative" val="1"/>
                </a:ext>
              </a:extLst>
            </p:cNvPr>
            <p:cNvSpPr/>
            <p:nvPr/>
          </p:nvSpPr>
          <p:spPr bwMode="auto">
            <a:xfrm>
              <a:off x="3576184" y="4601429"/>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1" name="Picture 50">
              <a:extLst>
                <a:ext uri="{FF2B5EF4-FFF2-40B4-BE49-F238E27FC236}">
                  <a16:creationId xmlns:a16="http://schemas.microsoft.com/office/drawing/2014/main" id="{C09EDFD3-A225-FB10-2E8A-DC2DF439A78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67624" y="4683625"/>
              <a:ext cx="457200" cy="457200"/>
            </a:xfrm>
            <a:prstGeom prst="rect">
              <a:avLst/>
            </a:prstGeom>
          </p:spPr>
        </p:pic>
      </p:grpSp>
      <p:grpSp>
        <p:nvGrpSpPr>
          <p:cNvPr id="55" name="Group 54">
            <a:extLst>
              <a:ext uri="{FF2B5EF4-FFF2-40B4-BE49-F238E27FC236}">
                <a16:creationId xmlns:a16="http://schemas.microsoft.com/office/drawing/2014/main" id="{E43A6B3A-D7D5-C0D7-0B9F-BBBACD1CBF43}"/>
              </a:ext>
            </a:extLst>
          </p:cNvPr>
          <p:cNvGrpSpPr/>
          <p:nvPr/>
        </p:nvGrpSpPr>
        <p:grpSpPr>
          <a:xfrm>
            <a:off x="10563257" y="4870120"/>
            <a:ext cx="640080" cy="640080"/>
            <a:chOff x="6289404" y="3807584"/>
            <a:chExt cx="640080" cy="640080"/>
          </a:xfrm>
        </p:grpSpPr>
        <p:pic>
          <p:nvPicPr>
            <p:cNvPr id="53" name="Graphic 52">
              <a:extLst>
                <a:ext uri="{FF2B5EF4-FFF2-40B4-BE49-F238E27FC236}">
                  <a16:creationId xmlns:a16="http://schemas.microsoft.com/office/drawing/2014/main" id="{EFC04312-8F95-5F48-64F5-DB8E918FD6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80844" y="3896516"/>
              <a:ext cx="457200" cy="457199"/>
            </a:xfrm>
            <a:prstGeom prst="rect">
              <a:avLst/>
            </a:prstGeom>
          </p:spPr>
        </p:pic>
        <p:sp>
          <p:nvSpPr>
            <p:cNvPr id="54" name="Rectangle: Rounded Corners 53">
              <a:extLst>
                <a:ext uri="{FF2B5EF4-FFF2-40B4-BE49-F238E27FC236}">
                  <a16:creationId xmlns:a16="http://schemas.microsoft.com/office/drawing/2014/main" id="{2BCC4FB2-CA06-37B1-835A-50A675481EF6}"/>
                </a:ext>
                <a:ext uri="{C183D7F6-B498-43B3-948B-1728B52AA6E4}">
                  <adec:decorative xmlns:adec="http://schemas.microsoft.com/office/drawing/2017/decorative" val="1"/>
                </a:ext>
              </a:extLst>
            </p:cNvPr>
            <p:cNvSpPr/>
            <p:nvPr/>
          </p:nvSpPr>
          <p:spPr bwMode="auto">
            <a:xfrm>
              <a:off x="6289404" y="3807584"/>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6" name="Rectangle: Rounded Corners 55">
            <a:extLst>
              <a:ext uri="{FF2B5EF4-FFF2-40B4-BE49-F238E27FC236}">
                <a16:creationId xmlns:a16="http://schemas.microsoft.com/office/drawing/2014/main" id="{B58E6657-68F4-C4B8-0E3E-1A6E971CC6FF}"/>
              </a:ext>
              <a:ext uri="{C183D7F6-B498-43B3-948B-1728B52AA6E4}">
                <adec:decorative xmlns:adec="http://schemas.microsoft.com/office/drawing/2017/decorative" val="1"/>
              </a:ext>
            </a:extLst>
          </p:cNvPr>
          <p:cNvSpPr/>
          <p:nvPr/>
        </p:nvSpPr>
        <p:spPr bwMode="auto">
          <a:xfrm>
            <a:off x="4813099" y="3973411"/>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1" name="Group 60">
            <a:extLst>
              <a:ext uri="{FF2B5EF4-FFF2-40B4-BE49-F238E27FC236}">
                <a16:creationId xmlns:a16="http://schemas.microsoft.com/office/drawing/2014/main" id="{B92DF1F2-EC9C-6FD2-DDE3-3355EF32DC05}"/>
              </a:ext>
            </a:extLst>
          </p:cNvPr>
          <p:cNvGrpSpPr/>
          <p:nvPr/>
        </p:nvGrpSpPr>
        <p:grpSpPr>
          <a:xfrm>
            <a:off x="4813099" y="4902574"/>
            <a:ext cx="640080" cy="640080"/>
            <a:chOff x="7006619" y="4268223"/>
            <a:chExt cx="640080" cy="640080"/>
          </a:xfrm>
        </p:grpSpPr>
        <p:pic>
          <p:nvPicPr>
            <p:cNvPr id="59" name="Graphic 58">
              <a:extLst>
                <a:ext uri="{FF2B5EF4-FFF2-40B4-BE49-F238E27FC236}">
                  <a16:creationId xmlns:a16="http://schemas.microsoft.com/office/drawing/2014/main" id="{A801D712-4B76-A68A-BB20-730A317F601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15230" y="4355403"/>
              <a:ext cx="457200" cy="457200"/>
            </a:xfrm>
            <a:prstGeom prst="rect">
              <a:avLst/>
            </a:prstGeom>
          </p:spPr>
        </p:pic>
        <p:sp>
          <p:nvSpPr>
            <p:cNvPr id="60" name="Rectangle: Rounded Corners 59">
              <a:extLst>
                <a:ext uri="{FF2B5EF4-FFF2-40B4-BE49-F238E27FC236}">
                  <a16:creationId xmlns:a16="http://schemas.microsoft.com/office/drawing/2014/main" id="{7FC756E9-F9AC-7E98-7636-0D12E091879C}"/>
                </a:ext>
                <a:ext uri="{C183D7F6-B498-43B3-948B-1728B52AA6E4}">
                  <adec:decorative xmlns:adec="http://schemas.microsoft.com/office/drawing/2017/decorative" val="1"/>
                </a:ext>
              </a:extLst>
            </p:cNvPr>
            <p:cNvSpPr/>
            <p:nvPr/>
          </p:nvSpPr>
          <p:spPr bwMode="auto">
            <a:xfrm>
              <a:off x="7006619" y="4268223"/>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64" name="Picture 63">
            <a:extLst>
              <a:ext uri="{FF2B5EF4-FFF2-40B4-BE49-F238E27FC236}">
                <a16:creationId xmlns:a16="http://schemas.microsoft.com/office/drawing/2014/main" id="{F969D664-B951-C0F7-713E-1C92E06A774D}"/>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4908512" y="4065072"/>
            <a:ext cx="457200" cy="457200"/>
          </a:xfrm>
          <a:prstGeom prst="rect">
            <a:avLst/>
          </a:prstGeom>
          <a:solidFill>
            <a:srgbClr val="000000"/>
          </a:solidFill>
        </p:spPr>
      </p:pic>
      <p:grpSp>
        <p:nvGrpSpPr>
          <p:cNvPr id="65" name="storage 1" descr="storage">
            <a:extLst>
              <a:ext uri="{FF2B5EF4-FFF2-40B4-BE49-F238E27FC236}">
                <a16:creationId xmlns:a16="http://schemas.microsoft.com/office/drawing/2014/main" id="{993CD123-3A1D-F74E-407E-320E5EFCA808}"/>
              </a:ext>
            </a:extLst>
          </p:cNvPr>
          <p:cNvGrpSpPr/>
          <p:nvPr/>
        </p:nvGrpSpPr>
        <p:grpSpPr>
          <a:xfrm>
            <a:off x="7894126" y="4954597"/>
            <a:ext cx="457200" cy="457200"/>
            <a:chOff x="4501240" y="2176494"/>
            <a:chExt cx="344605" cy="374856"/>
          </a:xfrm>
        </p:grpSpPr>
        <p:sp>
          <p:nvSpPr>
            <p:cNvPr id="66" name="Freeform 5">
              <a:extLst>
                <a:ext uri="{FF2B5EF4-FFF2-40B4-BE49-F238E27FC236}">
                  <a16:creationId xmlns:a16="http://schemas.microsoft.com/office/drawing/2014/main" id="{CDDB1D30-46DE-D381-D665-1EBFAFAB8F7E}"/>
                </a:ext>
              </a:extLst>
            </p:cNvPr>
            <p:cNvSpPr>
              <a:spLocks/>
            </p:cNvSpPr>
            <p:nvPr/>
          </p:nvSpPr>
          <p:spPr bwMode="auto">
            <a:xfrm>
              <a:off x="4507816" y="2180440"/>
              <a:ext cx="328821" cy="118376"/>
            </a:xfrm>
            <a:custGeom>
              <a:avLst/>
              <a:gdLst>
                <a:gd name="T0" fmla="*/ 335 w 335"/>
                <a:gd name="T1" fmla="*/ 120 h 120"/>
                <a:gd name="T2" fmla="*/ 5 w 335"/>
                <a:gd name="T3" fmla="*/ 120 h 120"/>
                <a:gd name="T4" fmla="*/ 5 w 335"/>
                <a:gd name="T5" fmla="*/ 46 h 120"/>
                <a:gd name="T6" fmla="*/ 166 w 335"/>
                <a:gd name="T7" fmla="*/ 5 h 120"/>
                <a:gd name="T8" fmla="*/ 335 w 335"/>
                <a:gd name="T9" fmla="*/ 46 h 120"/>
                <a:gd name="T10" fmla="*/ 335 w 335"/>
                <a:gd name="T11" fmla="*/ 120 h 120"/>
              </a:gdLst>
              <a:ahLst/>
              <a:cxnLst>
                <a:cxn ang="0">
                  <a:pos x="T0" y="T1"/>
                </a:cxn>
                <a:cxn ang="0">
                  <a:pos x="T2" y="T3"/>
                </a:cxn>
                <a:cxn ang="0">
                  <a:pos x="T4" y="T5"/>
                </a:cxn>
                <a:cxn ang="0">
                  <a:pos x="T6" y="T7"/>
                </a:cxn>
                <a:cxn ang="0">
                  <a:pos x="T8" y="T9"/>
                </a:cxn>
                <a:cxn ang="0">
                  <a:pos x="T10" y="T11"/>
                </a:cxn>
              </a:cxnLst>
              <a:rect l="0" t="0" r="r" b="b"/>
              <a:pathLst>
                <a:path w="335" h="120">
                  <a:moveTo>
                    <a:pt x="335" y="120"/>
                  </a:moveTo>
                  <a:cubicBezTo>
                    <a:pt x="5" y="120"/>
                    <a:pt x="5" y="120"/>
                    <a:pt x="5" y="120"/>
                  </a:cubicBezTo>
                  <a:cubicBezTo>
                    <a:pt x="5" y="46"/>
                    <a:pt x="5" y="46"/>
                    <a:pt x="5" y="46"/>
                  </a:cubicBezTo>
                  <a:cubicBezTo>
                    <a:pt x="5" y="46"/>
                    <a:pt x="0" y="10"/>
                    <a:pt x="166" y="5"/>
                  </a:cubicBezTo>
                  <a:cubicBezTo>
                    <a:pt x="331" y="0"/>
                    <a:pt x="335" y="46"/>
                    <a:pt x="335" y="46"/>
                  </a:cubicBezTo>
                  <a:lnTo>
                    <a:pt x="335" y="120"/>
                  </a:ln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67" name="Freeform 6">
              <a:extLst>
                <a:ext uri="{FF2B5EF4-FFF2-40B4-BE49-F238E27FC236}">
                  <a16:creationId xmlns:a16="http://schemas.microsoft.com/office/drawing/2014/main" id="{703496AD-7AC9-7929-8274-F3B6C1AF9CB5}"/>
                </a:ext>
              </a:extLst>
            </p:cNvPr>
            <p:cNvSpPr>
              <a:spLocks noEditPoints="1"/>
            </p:cNvSpPr>
            <p:nvPr/>
          </p:nvSpPr>
          <p:spPr bwMode="auto">
            <a:xfrm>
              <a:off x="4501240" y="2176494"/>
              <a:ext cx="344605" cy="172302"/>
            </a:xfrm>
            <a:custGeom>
              <a:avLst/>
              <a:gdLst>
                <a:gd name="T0" fmla="*/ 176 w 351"/>
                <a:gd name="T1" fmla="*/ 176 h 176"/>
                <a:gd name="T2" fmla="*/ 308 w 351"/>
                <a:gd name="T3" fmla="*/ 162 h 176"/>
                <a:gd name="T4" fmla="*/ 338 w 351"/>
                <a:gd name="T5" fmla="*/ 151 h 176"/>
                <a:gd name="T6" fmla="*/ 350 w 351"/>
                <a:gd name="T7" fmla="*/ 142 h 176"/>
                <a:gd name="T8" fmla="*/ 350 w 351"/>
                <a:gd name="T9" fmla="*/ 140 h 176"/>
                <a:gd name="T10" fmla="*/ 350 w 351"/>
                <a:gd name="T11" fmla="*/ 50 h 176"/>
                <a:gd name="T12" fmla="*/ 350 w 351"/>
                <a:gd name="T13" fmla="*/ 48 h 176"/>
                <a:gd name="T14" fmla="*/ 175 w 351"/>
                <a:gd name="T15" fmla="*/ 0 h 176"/>
                <a:gd name="T16" fmla="*/ 0 w 351"/>
                <a:gd name="T17" fmla="*/ 49 h 176"/>
                <a:gd name="T18" fmla="*/ 0 w 351"/>
                <a:gd name="T19" fmla="*/ 51 h 176"/>
                <a:gd name="T20" fmla="*/ 0 w 351"/>
                <a:gd name="T21" fmla="*/ 140 h 176"/>
                <a:gd name="T22" fmla="*/ 2 w 351"/>
                <a:gd name="T23" fmla="*/ 144 h 176"/>
                <a:gd name="T24" fmla="*/ 176 w 351"/>
                <a:gd name="T25" fmla="*/ 176 h 176"/>
                <a:gd name="T26" fmla="*/ 175 w 351"/>
                <a:gd name="T27" fmla="*/ 17 h 176"/>
                <a:gd name="T28" fmla="*/ 334 w 351"/>
                <a:gd name="T29" fmla="*/ 49 h 176"/>
                <a:gd name="T30" fmla="*/ 175 w 351"/>
                <a:gd name="T31" fmla="*/ 81 h 176"/>
                <a:gd name="T32" fmla="*/ 16 w 351"/>
                <a:gd name="T33" fmla="*/ 49 h 176"/>
                <a:gd name="T34" fmla="*/ 175 w 351"/>
                <a:gd name="T35" fmla="*/ 1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176">
                  <a:moveTo>
                    <a:pt x="176" y="176"/>
                  </a:moveTo>
                  <a:cubicBezTo>
                    <a:pt x="235" y="176"/>
                    <a:pt x="280" y="170"/>
                    <a:pt x="308" y="162"/>
                  </a:cubicBezTo>
                  <a:cubicBezTo>
                    <a:pt x="325" y="157"/>
                    <a:pt x="330" y="155"/>
                    <a:pt x="338" y="151"/>
                  </a:cubicBezTo>
                  <a:cubicBezTo>
                    <a:pt x="343" y="148"/>
                    <a:pt x="347" y="146"/>
                    <a:pt x="350" y="142"/>
                  </a:cubicBezTo>
                  <a:cubicBezTo>
                    <a:pt x="350" y="142"/>
                    <a:pt x="350" y="141"/>
                    <a:pt x="350" y="140"/>
                  </a:cubicBezTo>
                  <a:cubicBezTo>
                    <a:pt x="350" y="50"/>
                    <a:pt x="350" y="50"/>
                    <a:pt x="350" y="50"/>
                  </a:cubicBezTo>
                  <a:cubicBezTo>
                    <a:pt x="350" y="50"/>
                    <a:pt x="350" y="49"/>
                    <a:pt x="350" y="48"/>
                  </a:cubicBezTo>
                  <a:cubicBezTo>
                    <a:pt x="351" y="15"/>
                    <a:pt x="260" y="0"/>
                    <a:pt x="175" y="0"/>
                  </a:cubicBezTo>
                  <a:cubicBezTo>
                    <a:pt x="91" y="0"/>
                    <a:pt x="0" y="15"/>
                    <a:pt x="0" y="49"/>
                  </a:cubicBezTo>
                  <a:cubicBezTo>
                    <a:pt x="0" y="50"/>
                    <a:pt x="0" y="50"/>
                    <a:pt x="0" y="51"/>
                  </a:cubicBezTo>
                  <a:cubicBezTo>
                    <a:pt x="0" y="140"/>
                    <a:pt x="0" y="140"/>
                    <a:pt x="0" y="140"/>
                  </a:cubicBezTo>
                  <a:cubicBezTo>
                    <a:pt x="0" y="142"/>
                    <a:pt x="1" y="143"/>
                    <a:pt x="2" y="144"/>
                  </a:cubicBezTo>
                  <a:cubicBezTo>
                    <a:pt x="18" y="157"/>
                    <a:pt x="82" y="176"/>
                    <a:pt x="176" y="176"/>
                  </a:cubicBezTo>
                  <a:close/>
                  <a:moveTo>
                    <a:pt x="175" y="17"/>
                  </a:moveTo>
                  <a:cubicBezTo>
                    <a:pt x="278" y="17"/>
                    <a:pt x="334" y="38"/>
                    <a:pt x="334" y="49"/>
                  </a:cubicBezTo>
                  <a:cubicBezTo>
                    <a:pt x="334" y="60"/>
                    <a:pt x="278" y="81"/>
                    <a:pt x="175" y="81"/>
                  </a:cubicBezTo>
                  <a:cubicBezTo>
                    <a:pt x="72" y="81"/>
                    <a:pt x="16" y="60"/>
                    <a:pt x="16" y="49"/>
                  </a:cubicBezTo>
                  <a:cubicBezTo>
                    <a:pt x="16" y="38"/>
                    <a:pt x="73" y="17"/>
                    <a:pt x="175" y="17"/>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68" name="Freeform 7">
              <a:extLst>
                <a:ext uri="{FF2B5EF4-FFF2-40B4-BE49-F238E27FC236}">
                  <a16:creationId xmlns:a16="http://schemas.microsoft.com/office/drawing/2014/main" id="{8F0F85C7-2A68-7D29-A6BB-648DAA74DEFB}"/>
                </a:ext>
              </a:extLst>
            </p:cNvPr>
            <p:cNvSpPr>
              <a:spLocks/>
            </p:cNvSpPr>
            <p:nvPr/>
          </p:nvSpPr>
          <p:spPr bwMode="auto">
            <a:xfrm>
              <a:off x="4501240" y="2329066"/>
              <a:ext cx="344605" cy="123637"/>
            </a:xfrm>
            <a:custGeom>
              <a:avLst/>
              <a:gdLst>
                <a:gd name="T0" fmla="*/ 176 w 350"/>
                <a:gd name="T1" fmla="*/ 126 h 126"/>
                <a:gd name="T2" fmla="*/ 309 w 350"/>
                <a:gd name="T3" fmla="*/ 111 h 126"/>
                <a:gd name="T4" fmla="*/ 339 w 350"/>
                <a:gd name="T5" fmla="*/ 99 h 126"/>
                <a:gd name="T6" fmla="*/ 350 w 350"/>
                <a:gd name="T7" fmla="*/ 90 h 126"/>
                <a:gd name="T8" fmla="*/ 350 w 350"/>
                <a:gd name="T9" fmla="*/ 0 h 126"/>
                <a:gd name="T10" fmla="*/ 341 w 350"/>
                <a:gd name="T11" fmla="*/ 5 h 126"/>
                <a:gd name="T12" fmla="*/ 176 w 350"/>
                <a:gd name="T13" fmla="*/ 31 h 126"/>
                <a:gd name="T14" fmla="*/ 4 w 350"/>
                <a:gd name="T15" fmla="*/ 3 h 126"/>
                <a:gd name="T16" fmla="*/ 0 w 350"/>
                <a:gd name="T17" fmla="*/ 0 h 126"/>
                <a:gd name="T18" fmla="*/ 0 w 350"/>
                <a:gd name="T19" fmla="*/ 91 h 126"/>
                <a:gd name="T20" fmla="*/ 176 w 350"/>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126">
                  <a:moveTo>
                    <a:pt x="176" y="126"/>
                  </a:moveTo>
                  <a:cubicBezTo>
                    <a:pt x="236" y="126"/>
                    <a:pt x="280" y="119"/>
                    <a:pt x="309" y="111"/>
                  </a:cubicBezTo>
                  <a:cubicBezTo>
                    <a:pt x="325" y="107"/>
                    <a:pt x="332" y="104"/>
                    <a:pt x="339" y="99"/>
                  </a:cubicBezTo>
                  <a:cubicBezTo>
                    <a:pt x="344" y="96"/>
                    <a:pt x="348" y="94"/>
                    <a:pt x="350" y="90"/>
                  </a:cubicBezTo>
                  <a:cubicBezTo>
                    <a:pt x="350" y="0"/>
                    <a:pt x="350" y="0"/>
                    <a:pt x="350" y="0"/>
                  </a:cubicBezTo>
                  <a:cubicBezTo>
                    <a:pt x="348" y="2"/>
                    <a:pt x="344" y="3"/>
                    <a:pt x="341" y="5"/>
                  </a:cubicBezTo>
                  <a:cubicBezTo>
                    <a:pt x="308" y="24"/>
                    <a:pt x="240" y="31"/>
                    <a:pt x="176" y="31"/>
                  </a:cubicBezTo>
                  <a:cubicBezTo>
                    <a:pt x="110" y="31"/>
                    <a:pt x="36" y="22"/>
                    <a:pt x="4" y="3"/>
                  </a:cubicBezTo>
                  <a:cubicBezTo>
                    <a:pt x="4" y="3"/>
                    <a:pt x="2" y="2"/>
                    <a:pt x="0" y="0"/>
                  </a:cubicBezTo>
                  <a:cubicBezTo>
                    <a:pt x="0" y="91"/>
                    <a:pt x="0" y="91"/>
                    <a:pt x="0" y="91"/>
                  </a:cubicBezTo>
                  <a:cubicBezTo>
                    <a:pt x="11" y="104"/>
                    <a:pt x="77" y="126"/>
                    <a:pt x="176" y="126"/>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69" name="Freeform 8">
              <a:extLst>
                <a:ext uri="{FF2B5EF4-FFF2-40B4-BE49-F238E27FC236}">
                  <a16:creationId xmlns:a16="http://schemas.microsoft.com/office/drawing/2014/main" id="{4B4C2E97-E5EF-C508-64D7-385DC2F8D1BD}"/>
                </a:ext>
              </a:extLst>
            </p:cNvPr>
            <p:cNvSpPr>
              <a:spLocks/>
            </p:cNvSpPr>
            <p:nvPr/>
          </p:nvSpPr>
          <p:spPr bwMode="auto">
            <a:xfrm>
              <a:off x="4501240" y="2432974"/>
              <a:ext cx="344605" cy="118376"/>
            </a:xfrm>
            <a:custGeom>
              <a:avLst/>
              <a:gdLst>
                <a:gd name="T0" fmla="*/ 176 w 351"/>
                <a:gd name="T1" fmla="*/ 31 h 121"/>
                <a:gd name="T2" fmla="*/ 4 w 351"/>
                <a:gd name="T3" fmla="*/ 3 h 121"/>
                <a:gd name="T4" fmla="*/ 0 w 351"/>
                <a:gd name="T5" fmla="*/ 0 h 121"/>
                <a:gd name="T6" fmla="*/ 0 w 351"/>
                <a:gd name="T7" fmla="*/ 71 h 121"/>
                <a:gd name="T8" fmla="*/ 0 w 351"/>
                <a:gd name="T9" fmla="*/ 73 h 121"/>
                <a:gd name="T10" fmla="*/ 175 w 351"/>
                <a:gd name="T11" fmla="*/ 121 h 121"/>
                <a:gd name="T12" fmla="*/ 351 w 351"/>
                <a:gd name="T13" fmla="*/ 73 h 121"/>
                <a:gd name="T14" fmla="*/ 351 w 351"/>
                <a:gd name="T15" fmla="*/ 72 h 121"/>
                <a:gd name="T16" fmla="*/ 351 w 351"/>
                <a:gd name="T17" fmla="*/ 0 h 121"/>
                <a:gd name="T18" fmla="*/ 342 w 351"/>
                <a:gd name="T19" fmla="*/ 6 h 121"/>
                <a:gd name="T20" fmla="*/ 318 w 351"/>
                <a:gd name="T21" fmla="*/ 15 h 121"/>
                <a:gd name="T22" fmla="*/ 176 w 351"/>
                <a:gd name="T23"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1" h="121">
                  <a:moveTo>
                    <a:pt x="176" y="31"/>
                  </a:moveTo>
                  <a:cubicBezTo>
                    <a:pt x="110" y="31"/>
                    <a:pt x="36" y="22"/>
                    <a:pt x="4" y="3"/>
                  </a:cubicBezTo>
                  <a:cubicBezTo>
                    <a:pt x="4" y="3"/>
                    <a:pt x="2" y="2"/>
                    <a:pt x="0" y="0"/>
                  </a:cubicBezTo>
                  <a:cubicBezTo>
                    <a:pt x="0" y="71"/>
                    <a:pt x="0" y="71"/>
                    <a:pt x="0" y="71"/>
                  </a:cubicBezTo>
                  <a:cubicBezTo>
                    <a:pt x="0" y="72"/>
                    <a:pt x="0" y="72"/>
                    <a:pt x="0" y="73"/>
                  </a:cubicBezTo>
                  <a:cubicBezTo>
                    <a:pt x="0" y="106"/>
                    <a:pt x="91" y="121"/>
                    <a:pt x="175" y="121"/>
                  </a:cubicBezTo>
                  <a:cubicBezTo>
                    <a:pt x="260" y="121"/>
                    <a:pt x="351" y="106"/>
                    <a:pt x="351" y="73"/>
                  </a:cubicBezTo>
                  <a:cubicBezTo>
                    <a:pt x="351" y="72"/>
                    <a:pt x="351" y="72"/>
                    <a:pt x="351" y="72"/>
                  </a:cubicBezTo>
                  <a:cubicBezTo>
                    <a:pt x="351" y="0"/>
                    <a:pt x="351" y="0"/>
                    <a:pt x="351" y="0"/>
                  </a:cubicBezTo>
                  <a:cubicBezTo>
                    <a:pt x="348" y="2"/>
                    <a:pt x="346" y="3"/>
                    <a:pt x="342" y="6"/>
                  </a:cubicBezTo>
                  <a:cubicBezTo>
                    <a:pt x="335" y="9"/>
                    <a:pt x="327" y="12"/>
                    <a:pt x="318" y="15"/>
                  </a:cubicBezTo>
                  <a:cubicBezTo>
                    <a:pt x="281" y="26"/>
                    <a:pt x="227" y="31"/>
                    <a:pt x="176" y="31"/>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70" name="file" descr="file, paper, sheet">
            <a:extLst>
              <a:ext uri="{FF2B5EF4-FFF2-40B4-BE49-F238E27FC236}">
                <a16:creationId xmlns:a16="http://schemas.microsoft.com/office/drawing/2014/main" id="{77CE6249-F70C-FE97-F5B0-B102497FB34B}"/>
              </a:ext>
            </a:extLst>
          </p:cNvPr>
          <p:cNvGrpSpPr/>
          <p:nvPr/>
        </p:nvGrpSpPr>
        <p:grpSpPr>
          <a:xfrm>
            <a:off x="7852617" y="2471388"/>
            <a:ext cx="457200" cy="457200"/>
            <a:chOff x="8018464" y="4649789"/>
            <a:chExt cx="225425" cy="279400"/>
          </a:xfrm>
        </p:grpSpPr>
        <p:sp>
          <p:nvSpPr>
            <p:cNvPr id="71" name="Freeform 88">
              <a:extLst>
                <a:ext uri="{FF2B5EF4-FFF2-40B4-BE49-F238E27FC236}">
                  <a16:creationId xmlns:a16="http://schemas.microsoft.com/office/drawing/2014/main" id="{64679417-7676-9EFF-20CC-FAB57B32BF1C}"/>
                </a:ext>
              </a:extLst>
            </p:cNvPr>
            <p:cNvSpPr>
              <a:spLocks/>
            </p:cNvSpPr>
            <p:nvPr/>
          </p:nvSpPr>
          <p:spPr bwMode="auto">
            <a:xfrm>
              <a:off x="8018464" y="4649789"/>
              <a:ext cx="225425" cy="279400"/>
            </a:xfrm>
            <a:custGeom>
              <a:avLst/>
              <a:gdLst>
                <a:gd name="T0" fmla="*/ 52 w 142"/>
                <a:gd name="T1" fmla="*/ 0 h 176"/>
                <a:gd name="T2" fmla="*/ 0 w 142"/>
                <a:gd name="T3" fmla="*/ 52 h 176"/>
                <a:gd name="T4" fmla="*/ 0 w 142"/>
                <a:gd name="T5" fmla="*/ 176 h 176"/>
                <a:gd name="T6" fmla="*/ 142 w 142"/>
                <a:gd name="T7" fmla="*/ 176 h 176"/>
                <a:gd name="T8" fmla="*/ 142 w 142"/>
                <a:gd name="T9" fmla="*/ 0 h 176"/>
                <a:gd name="T10" fmla="*/ 52 w 142"/>
                <a:gd name="T11" fmla="*/ 0 h 176"/>
              </a:gdLst>
              <a:ahLst/>
              <a:cxnLst>
                <a:cxn ang="0">
                  <a:pos x="T0" y="T1"/>
                </a:cxn>
                <a:cxn ang="0">
                  <a:pos x="T2" y="T3"/>
                </a:cxn>
                <a:cxn ang="0">
                  <a:pos x="T4" y="T5"/>
                </a:cxn>
                <a:cxn ang="0">
                  <a:pos x="T6" y="T7"/>
                </a:cxn>
                <a:cxn ang="0">
                  <a:pos x="T8" y="T9"/>
                </a:cxn>
                <a:cxn ang="0">
                  <a:pos x="T10" y="T11"/>
                </a:cxn>
              </a:cxnLst>
              <a:rect l="0" t="0" r="r" b="b"/>
              <a:pathLst>
                <a:path w="142" h="176">
                  <a:moveTo>
                    <a:pt x="52" y="0"/>
                  </a:moveTo>
                  <a:lnTo>
                    <a:pt x="0" y="52"/>
                  </a:lnTo>
                  <a:lnTo>
                    <a:pt x="0" y="176"/>
                  </a:lnTo>
                  <a:lnTo>
                    <a:pt x="142" y="176"/>
                  </a:lnTo>
                  <a:lnTo>
                    <a:pt x="142" y="0"/>
                  </a:lnTo>
                  <a:lnTo>
                    <a:pt x="52"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72" name="Freeform 89">
              <a:extLst>
                <a:ext uri="{FF2B5EF4-FFF2-40B4-BE49-F238E27FC236}">
                  <a16:creationId xmlns:a16="http://schemas.microsoft.com/office/drawing/2014/main" id="{6BF2C48B-71DE-48C0-E248-84769A98E4BC}"/>
                </a:ext>
              </a:extLst>
            </p:cNvPr>
            <p:cNvSpPr>
              <a:spLocks/>
            </p:cNvSpPr>
            <p:nvPr/>
          </p:nvSpPr>
          <p:spPr bwMode="auto">
            <a:xfrm>
              <a:off x="8018464" y="4649789"/>
              <a:ext cx="82550" cy="82550"/>
            </a:xfrm>
            <a:custGeom>
              <a:avLst/>
              <a:gdLst>
                <a:gd name="T0" fmla="*/ 52 w 52"/>
                <a:gd name="T1" fmla="*/ 52 h 52"/>
                <a:gd name="T2" fmla="*/ 0 w 52"/>
                <a:gd name="T3" fmla="*/ 52 h 52"/>
                <a:gd name="T4" fmla="*/ 52 w 52"/>
                <a:gd name="T5" fmla="*/ 0 h 52"/>
                <a:gd name="T6" fmla="*/ 52 w 52"/>
                <a:gd name="T7" fmla="*/ 0 h 52"/>
                <a:gd name="T8" fmla="*/ 52 w 52"/>
                <a:gd name="T9" fmla="*/ 52 h 52"/>
              </a:gdLst>
              <a:ahLst/>
              <a:cxnLst>
                <a:cxn ang="0">
                  <a:pos x="T0" y="T1"/>
                </a:cxn>
                <a:cxn ang="0">
                  <a:pos x="T2" y="T3"/>
                </a:cxn>
                <a:cxn ang="0">
                  <a:pos x="T4" y="T5"/>
                </a:cxn>
                <a:cxn ang="0">
                  <a:pos x="T6" y="T7"/>
                </a:cxn>
                <a:cxn ang="0">
                  <a:pos x="T8" y="T9"/>
                </a:cxn>
              </a:cxnLst>
              <a:rect l="0" t="0" r="r" b="b"/>
              <a:pathLst>
                <a:path w="52" h="52">
                  <a:moveTo>
                    <a:pt x="52" y="52"/>
                  </a:moveTo>
                  <a:lnTo>
                    <a:pt x="0" y="52"/>
                  </a:lnTo>
                  <a:lnTo>
                    <a:pt x="52" y="0"/>
                  </a:lnTo>
                  <a:lnTo>
                    <a:pt x="52" y="0"/>
                  </a:lnTo>
                  <a:lnTo>
                    <a:pt x="52" y="52"/>
                  </a:ln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73" name="Line 90">
              <a:extLst>
                <a:ext uri="{FF2B5EF4-FFF2-40B4-BE49-F238E27FC236}">
                  <a16:creationId xmlns:a16="http://schemas.microsoft.com/office/drawing/2014/main" id="{90AA5313-3A96-5643-08CC-C429F7E89C7F}"/>
                </a:ext>
              </a:extLst>
            </p:cNvPr>
            <p:cNvSpPr>
              <a:spLocks noChangeShapeType="1"/>
            </p:cNvSpPr>
            <p:nvPr/>
          </p:nvSpPr>
          <p:spPr bwMode="auto">
            <a:xfrm>
              <a:off x="8077201" y="4795839"/>
              <a:ext cx="106363" cy="0"/>
            </a:xfrm>
            <a:prstGeom prst="line">
              <a:avLst/>
            </a:prstGeom>
            <a:noFill/>
            <a:ln w="1746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sp>
          <p:nvSpPr>
            <p:cNvPr id="74" name="Line 91">
              <a:extLst>
                <a:ext uri="{FF2B5EF4-FFF2-40B4-BE49-F238E27FC236}">
                  <a16:creationId xmlns:a16="http://schemas.microsoft.com/office/drawing/2014/main" id="{DAD14B1E-21FB-AA71-85A5-CA48BBD771C6}"/>
                </a:ext>
              </a:extLst>
            </p:cNvPr>
            <p:cNvSpPr>
              <a:spLocks noChangeShapeType="1"/>
            </p:cNvSpPr>
            <p:nvPr/>
          </p:nvSpPr>
          <p:spPr bwMode="auto">
            <a:xfrm>
              <a:off x="8077201" y="4849814"/>
              <a:ext cx="106363" cy="0"/>
            </a:xfrm>
            <a:prstGeom prst="line">
              <a:avLst/>
            </a:prstGeom>
            <a:noFill/>
            <a:ln w="17463"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ctr" defTabSz="896386" rtl="0" eaLnBrk="1" fontAlgn="base"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505050"/>
                </a:solidFill>
                <a:effectLst/>
                <a:uLnTx/>
                <a:uFillTx/>
                <a:latin typeface="Segoe UI"/>
                <a:ea typeface="+mn-ea"/>
                <a:cs typeface="+mn-cs"/>
              </a:endParaRPr>
            </a:p>
          </p:txBody>
        </p:sp>
      </p:grpSp>
      <p:sp>
        <p:nvSpPr>
          <p:cNvPr id="75" name="TextBox 74">
            <a:extLst>
              <a:ext uri="{FF2B5EF4-FFF2-40B4-BE49-F238E27FC236}">
                <a16:creationId xmlns:a16="http://schemas.microsoft.com/office/drawing/2014/main" id="{2F2FE6E7-82CD-AEDB-A308-C7A468E63705}"/>
              </a:ext>
            </a:extLst>
          </p:cNvPr>
          <p:cNvSpPr txBox="1"/>
          <p:nvPr/>
        </p:nvSpPr>
        <p:spPr>
          <a:xfrm>
            <a:off x="7708046" y="5572020"/>
            <a:ext cx="82586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结构化知识</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76" name="TextBox 75">
            <a:extLst>
              <a:ext uri="{FF2B5EF4-FFF2-40B4-BE49-F238E27FC236}">
                <a16:creationId xmlns:a16="http://schemas.microsoft.com/office/drawing/2014/main" id="{D07741F2-1A61-2D8F-808E-F872A6987BCC}"/>
              </a:ext>
            </a:extLst>
          </p:cNvPr>
          <p:cNvSpPr txBox="1"/>
          <p:nvPr/>
        </p:nvSpPr>
        <p:spPr>
          <a:xfrm>
            <a:off x="7647728" y="3058211"/>
            <a:ext cx="95410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非结构化知识</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77" name="Rectangle 76">
            <a:extLst>
              <a:ext uri="{FF2B5EF4-FFF2-40B4-BE49-F238E27FC236}">
                <a16:creationId xmlns:a16="http://schemas.microsoft.com/office/drawing/2014/main" id="{9C0FA6F0-E2AA-C8CE-8077-E0DDEA5EF8EB}"/>
              </a:ext>
              <a:ext uri="{C183D7F6-B498-43B3-948B-1728B52AA6E4}">
                <adec:decorative xmlns:adec="http://schemas.microsoft.com/office/drawing/2017/decorative" val="1"/>
              </a:ext>
            </a:extLst>
          </p:cNvPr>
          <p:cNvSpPr/>
          <p:nvPr/>
        </p:nvSpPr>
        <p:spPr>
          <a:xfrm>
            <a:off x="2046928" y="2230300"/>
            <a:ext cx="1371600" cy="3657600"/>
          </a:xfrm>
          <a:prstGeom prst="rect">
            <a:avLst/>
          </a:prstGeom>
          <a:noFill/>
          <a:ln w="12700"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itle 1">
            <a:extLst>
              <a:ext uri="{FF2B5EF4-FFF2-40B4-BE49-F238E27FC236}">
                <a16:creationId xmlns:a16="http://schemas.microsoft.com/office/drawing/2014/main" id="{AB8DA2A3-250D-5A32-2ECD-53B55A303F8D}"/>
              </a:ext>
            </a:extLst>
          </p:cNvPr>
          <p:cNvSpPr txBox="1">
            <a:spLocks/>
          </p:cNvSpPr>
          <p:nvPr/>
        </p:nvSpPr>
        <p:spPr>
          <a:xfrm>
            <a:off x="2158904" y="2299200"/>
            <a:ext cx="1143000" cy="230832"/>
          </a:xfrm>
          <a:prstGeom prst="rect">
            <a:avLst/>
          </a:prstGeom>
        </p:spPr>
        <p:txBody>
          <a:bodyPr vert="horz" wrap="square" lIns="0" tIns="45720" rIns="0" bIns="0" rtlCol="0" anchor="b">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zh-CN" altLang="en-US" sz="1200" b="1" i="0"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rPr>
              <a:t>前端服务层</a:t>
            </a:r>
            <a:endParaRPr kumimoji="0" lang="en-US" sz="1200" b="1" i="1"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endParaRPr>
          </a:p>
        </p:txBody>
      </p:sp>
      <p:sp>
        <p:nvSpPr>
          <p:cNvPr id="79" name="Rectangle 78">
            <a:extLst>
              <a:ext uri="{FF2B5EF4-FFF2-40B4-BE49-F238E27FC236}">
                <a16:creationId xmlns:a16="http://schemas.microsoft.com/office/drawing/2014/main" id="{65548DEB-A938-B605-DE8A-1E63A66858CB}"/>
              </a:ext>
              <a:ext uri="{C183D7F6-B498-43B3-948B-1728B52AA6E4}">
                <adec:decorative xmlns:adec="http://schemas.microsoft.com/office/drawing/2017/decorative" val="1"/>
              </a:ext>
            </a:extLst>
          </p:cNvPr>
          <p:cNvSpPr/>
          <p:nvPr/>
        </p:nvSpPr>
        <p:spPr>
          <a:xfrm>
            <a:off x="567816" y="2228736"/>
            <a:ext cx="1366951" cy="3657600"/>
          </a:xfrm>
          <a:prstGeom prst="rect">
            <a:avLst/>
          </a:prstGeom>
          <a:noFill/>
          <a:ln w="12700"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10939A92-F9DB-CC55-6840-B5D172418CB3}"/>
              </a:ext>
              <a:ext uri="{C183D7F6-B498-43B3-948B-1728B52AA6E4}">
                <adec:decorative xmlns:adec="http://schemas.microsoft.com/office/drawing/2017/decorative" val="1"/>
              </a:ext>
            </a:extLst>
          </p:cNvPr>
          <p:cNvSpPr/>
          <p:nvPr/>
        </p:nvSpPr>
        <p:spPr>
          <a:xfrm>
            <a:off x="5933117" y="2236272"/>
            <a:ext cx="1366951" cy="3657600"/>
          </a:xfrm>
          <a:prstGeom prst="rect">
            <a:avLst/>
          </a:prstGeom>
          <a:noFill/>
          <a:ln w="12700"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Title 1">
            <a:extLst>
              <a:ext uri="{FF2B5EF4-FFF2-40B4-BE49-F238E27FC236}">
                <a16:creationId xmlns:a16="http://schemas.microsoft.com/office/drawing/2014/main" id="{1F8AF791-2458-D87F-9C19-6D96DF51E096}"/>
              </a:ext>
            </a:extLst>
          </p:cNvPr>
          <p:cNvSpPr txBox="1">
            <a:spLocks/>
          </p:cNvSpPr>
          <p:nvPr/>
        </p:nvSpPr>
        <p:spPr>
          <a:xfrm>
            <a:off x="6045092" y="2341806"/>
            <a:ext cx="1143000" cy="230832"/>
          </a:xfrm>
          <a:prstGeom prst="rect">
            <a:avLst/>
          </a:prstGeom>
        </p:spPr>
        <p:txBody>
          <a:bodyPr vert="horz" wrap="square" lIns="0" tIns="45720" rIns="0" bIns="0" rtlCol="0" anchor="b">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kumimoji="0" lang="zh-CN" altLang="en-US" sz="1200" b="1"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rPr>
              <a:t>会话数据层</a:t>
            </a:r>
            <a:endParaRPr kumimoji="0" lang="en-US" sz="1200" b="1"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endParaRPr>
          </a:p>
        </p:txBody>
      </p:sp>
      <p:pic>
        <p:nvPicPr>
          <p:cNvPr id="82" name="Picture 6" descr="See the source image">
            <a:extLst>
              <a:ext uri="{FF2B5EF4-FFF2-40B4-BE49-F238E27FC236}">
                <a16:creationId xmlns:a16="http://schemas.microsoft.com/office/drawing/2014/main" id="{DAE79095-9445-CFF4-0D42-C56608707FB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19245" y="2481965"/>
            <a:ext cx="914400" cy="48006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Rounded Corners 82">
            <a:extLst>
              <a:ext uri="{FF2B5EF4-FFF2-40B4-BE49-F238E27FC236}">
                <a16:creationId xmlns:a16="http://schemas.microsoft.com/office/drawing/2014/main" id="{976525C9-7050-535C-98EF-657C46734A5F}"/>
              </a:ext>
              <a:ext uri="{C183D7F6-B498-43B3-948B-1728B52AA6E4}">
                <adec:decorative xmlns:adec="http://schemas.microsoft.com/office/drawing/2017/decorative" val="1"/>
              </a:ext>
            </a:extLst>
          </p:cNvPr>
          <p:cNvSpPr/>
          <p:nvPr/>
        </p:nvSpPr>
        <p:spPr bwMode="auto">
          <a:xfrm>
            <a:off x="9150956" y="2410012"/>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Rectangle 83">
            <a:extLst>
              <a:ext uri="{FF2B5EF4-FFF2-40B4-BE49-F238E27FC236}">
                <a16:creationId xmlns:a16="http://schemas.microsoft.com/office/drawing/2014/main" id="{086E59A3-966F-7304-4788-A3295E9F1A89}"/>
              </a:ext>
              <a:ext uri="{C183D7F6-B498-43B3-948B-1728B52AA6E4}">
                <adec:decorative xmlns:adec="http://schemas.microsoft.com/office/drawing/2017/decorative" val="1"/>
              </a:ext>
            </a:extLst>
          </p:cNvPr>
          <p:cNvSpPr/>
          <p:nvPr/>
        </p:nvSpPr>
        <p:spPr>
          <a:xfrm>
            <a:off x="7408334" y="4780357"/>
            <a:ext cx="4132633" cy="1097280"/>
          </a:xfrm>
          <a:prstGeom prst="rect">
            <a:avLst/>
          </a:prstGeom>
          <a:noFill/>
          <a:ln w="12700"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5" name="Microsoft Teams" descr="Microsoft Teams">
            <a:extLst>
              <a:ext uri="{FF2B5EF4-FFF2-40B4-BE49-F238E27FC236}">
                <a16:creationId xmlns:a16="http://schemas.microsoft.com/office/drawing/2014/main" id="{F9C4E758-FFB9-ED29-CCCE-343BE17993F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7182" y="4366184"/>
            <a:ext cx="457550" cy="457550"/>
          </a:xfrm>
          <a:prstGeom prst="rect">
            <a:avLst/>
          </a:prstGeom>
        </p:spPr>
      </p:pic>
      <p:pic>
        <p:nvPicPr>
          <p:cNvPr id="86" name="Picture 2">
            <a:extLst>
              <a:ext uri="{FF2B5EF4-FFF2-40B4-BE49-F238E27FC236}">
                <a16:creationId xmlns:a16="http://schemas.microsoft.com/office/drawing/2014/main" id="{38B5F28C-73E2-03E3-4177-7B2FDAA825D6}"/>
              </a:ext>
              <a:ext uri="{C183D7F6-B498-43B3-948B-1728B52AA6E4}">
                <adec:decorative xmlns:adec="http://schemas.microsoft.com/office/drawing/2017/decorative" val="1"/>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47182" y="514831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0" name="Graphic 89" descr="Smart Phone with solid fill">
            <a:extLst>
              <a:ext uri="{FF2B5EF4-FFF2-40B4-BE49-F238E27FC236}">
                <a16:creationId xmlns:a16="http://schemas.microsoft.com/office/drawing/2014/main" id="{D312DDA6-0BF8-20C6-C8C8-2968882AF86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01637" y="2793437"/>
            <a:ext cx="548640" cy="548640"/>
          </a:xfrm>
          <a:prstGeom prst="rect">
            <a:avLst/>
          </a:prstGeom>
        </p:spPr>
      </p:pic>
      <p:pic>
        <p:nvPicPr>
          <p:cNvPr id="92" name="Graphic 91" descr="Internet with solid fill">
            <a:extLst>
              <a:ext uri="{FF2B5EF4-FFF2-40B4-BE49-F238E27FC236}">
                <a16:creationId xmlns:a16="http://schemas.microsoft.com/office/drawing/2014/main" id="{8F6D9AE8-0D66-6B69-460B-8C9B3F71DC2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16140" y="3565580"/>
            <a:ext cx="548640" cy="548640"/>
          </a:xfrm>
          <a:prstGeom prst="rect">
            <a:avLst/>
          </a:prstGeom>
        </p:spPr>
      </p:pic>
      <p:grpSp>
        <p:nvGrpSpPr>
          <p:cNvPr id="96" name="Group 95">
            <a:extLst>
              <a:ext uri="{FF2B5EF4-FFF2-40B4-BE49-F238E27FC236}">
                <a16:creationId xmlns:a16="http://schemas.microsoft.com/office/drawing/2014/main" id="{5AF74252-3712-8073-2A0D-F9D88B011BF6}"/>
              </a:ext>
            </a:extLst>
          </p:cNvPr>
          <p:cNvGrpSpPr/>
          <p:nvPr/>
        </p:nvGrpSpPr>
        <p:grpSpPr>
          <a:xfrm>
            <a:off x="2428708" y="3862284"/>
            <a:ext cx="640080" cy="640080"/>
            <a:chOff x="2105672" y="4077786"/>
            <a:chExt cx="640080" cy="640080"/>
          </a:xfrm>
        </p:grpSpPr>
        <p:pic>
          <p:nvPicPr>
            <p:cNvPr id="62" name="Picture 2" descr="Image result for standard load balancer icon">
              <a:extLst>
                <a:ext uri="{FF2B5EF4-FFF2-40B4-BE49-F238E27FC236}">
                  <a16:creationId xmlns:a16="http://schemas.microsoft.com/office/drawing/2014/main" id="{CD202B7D-A20F-B2C8-D0D3-C34FCE5E1C02}"/>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10981" b="-1"/>
            <a:stretch/>
          </p:blipFill>
          <p:spPr bwMode="auto">
            <a:xfrm>
              <a:off x="2178899" y="4151477"/>
              <a:ext cx="493626" cy="457200"/>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Rounded Corners 92">
              <a:extLst>
                <a:ext uri="{FF2B5EF4-FFF2-40B4-BE49-F238E27FC236}">
                  <a16:creationId xmlns:a16="http://schemas.microsoft.com/office/drawing/2014/main" id="{49801F7D-8D00-0455-D88C-A42B080FDEFD}"/>
                </a:ext>
                <a:ext uri="{C183D7F6-B498-43B3-948B-1728B52AA6E4}">
                  <adec:decorative xmlns:adec="http://schemas.microsoft.com/office/drawing/2017/decorative" val="1"/>
                </a:ext>
              </a:extLst>
            </p:cNvPr>
            <p:cNvSpPr/>
            <p:nvPr/>
          </p:nvSpPr>
          <p:spPr bwMode="auto">
            <a:xfrm>
              <a:off x="2105672" y="4077786"/>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95" name="Group 94">
            <a:extLst>
              <a:ext uri="{FF2B5EF4-FFF2-40B4-BE49-F238E27FC236}">
                <a16:creationId xmlns:a16="http://schemas.microsoft.com/office/drawing/2014/main" id="{2191F2B2-A8FD-48AC-4644-1A298BB14D3C}"/>
              </a:ext>
            </a:extLst>
          </p:cNvPr>
          <p:cNvGrpSpPr/>
          <p:nvPr/>
        </p:nvGrpSpPr>
        <p:grpSpPr>
          <a:xfrm>
            <a:off x="2418973" y="4812202"/>
            <a:ext cx="640080" cy="640080"/>
            <a:chOff x="2116964" y="4884681"/>
            <a:chExt cx="640080" cy="640080"/>
          </a:xfrm>
        </p:grpSpPr>
        <p:pic>
          <p:nvPicPr>
            <p:cNvPr id="63" name="Picture 62">
              <a:extLst>
                <a:ext uri="{FF2B5EF4-FFF2-40B4-BE49-F238E27FC236}">
                  <a16:creationId xmlns:a16="http://schemas.microsoft.com/office/drawing/2014/main" id="{8D30522C-DFE2-7974-0407-3A3DE6F4EF6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08404" y="4973476"/>
              <a:ext cx="457200" cy="457200"/>
            </a:xfrm>
            <a:prstGeom prst="rect">
              <a:avLst/>
            </a:prstGeom>
          </p:spPr>
        </p:pic>
        <p:sp>
          <p:nvSpPr>
            <p:cNvPr id="94" name="Rectangle: Rounded Corners 93">
              <a:extLst>
                <a:ext uri="{FF2B5EF4-FFF2-40B4-BE49-F238E27FC236}">
                  <a16:creationId xmlns:a16="http://schemas.microsoft.com/office/drawing/2014/main" id="{D49D974B-0A0F-05C9-586F-C58403765C3D}"/>
                </a:ext>
                <a:ext uri="{C183D7F6-B498-43B3-948B-1728B52AA6E4}">
                  <adec:decorative xmlns:adec="http://schemas.microsoft.com/office/drawing/2017/decorative" val="1"/>
                </a:ext>
              </a:extLst>
            </p:cNvPr>
            <p:cNvSpPr/>
            <p:nvPr/>
          </p:nvSpPr>
          <p:spPr bwMode="auto">
            <a:xfrm>
              <a:off x="2116964" y="4884681"/>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97" name="TextBox 96">
            <a:extLst>
              <a:ext uri="{FF2B5EF4-FFF2-40B4-BE49-F238E27FC236}">
                <a16:creationId xmlns:a16="http://schemas.microsoft.com/office/drawing/2014/main" id="{0F3409C2-6D1A-791A-4756-C4784DA79EC3}"/>
              </a:ext>
            </a:extLst>
          </p:cNvPr>
          <p:cNvSpPr txBox="1"/>
          <p:nvPr/>
        </p:nvSpPr>
        <p:spPr>
          <a:xfrm>
            <a:off x="2379382" y="3538090"/>
            <a:ext cx="73873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white"/>
                </a:solidFill>
                <a:latin typeface="Segoe UI Semibold" panose="020B0702040204020203" pitchFamily="34" charset="0"/>
                <a:cs typeface="Segoe UI Semibold" panose="020B0702040204020203" pitchFamily="34" charset="0"/>
              </a:rPr>
              <a:t>Web App</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98" name="TextBox 97">
            <a:extLst>
              <a:ext uri="{FF2B5EF4-FFF2-40B4-BE49-F238E27FC236}">
                <a16:creationId xmlns:a16="http://schemas.microsoft.com/office/drawing/2014/main" id="{3674E10A-69AF-85FC-208D-FADC648A3FC2}"/>
              </a:ext>
            </a:extLst>
          </p:cNvPr>
          <p:cNvSpPr txBox="1"/>
          <p:nvPr/>
        </p:nvSpPr>
        <p:spPr>
          <a:xfrm>
            <a:off x="2207169" y="4492162"/>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white"/>
                </a:solidFill>
                <a:latin typeface="Segoe UI Semibold" panose="020B0702040204020203" pitchFamily="34" charset="0"/>
                <a:cs typeface="Segoe UI Semibold" panose="020B0702040204020203" pitchFamily="34" charset="0"/>
              </a:rPr>
              <a:t>Load Balancer</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99" name="TextBox 98">
            <a:extLst>
              <a:ext uri="{FF2B5EF4-FFF2-40B4-BE49-F238E27FC236}">
                <a16:creationId xmlns:a16="http://schemas.microsoft.com/office/drawing/2014/main" id="{B8851152-356D-CAE1-CB95-CDE42E3441EA}"/>
              </a:ext>
            </a:extLst>
          </p:cNvPr>
          <p:cNvSpPr txBox="1"/>
          <p:nvPr/>
        </p:nvSpPr>
        <p:spPr>
          <a:xfrm>
            <a:off x="2207168" y="5455903"/>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white"/>
                </a:solidFill>
                <a:latin typeface="Segoe UI Semibold" panose="020B0702040204020203" pitchFamily="34" charset="0"/>
                <a:cs typeface="Segoe UI Semibold" panose="020B0702040204020203" pitchFamily="34" charset="0"/>
              </a:rPr>
              <a:t>App Gateway</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0" name="TextBox 99">
            <a:extLst>
              <a:ext uri="{FF2B5EF4-FFF2-40B4-BE49-F238E27FC236}">
                <a16:creationId xmlns:a16="http://schemas.microsoft.com/office/drawing/2014/main" id="{9CEAA899-5542-55F7-0916-7EF2A03F51F1}"/>
              </a:ext>
            </a:extLst>
          </p:cNvPr>
          <p:cNvSpPr txBox="1"/>
          <p:nvPr/>
        </p:nvSpPr>
        <p:spPr>
          <a:xfrm>
            <a:off x="3889235" y="3550700"/>
            <a:ext cx="162684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API Management</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1" name="TextBox 100">
            <a:extLst>
              <a:ext uri="{FF2B5EF4-FFF2-40B4-BE49-F238E27FC236}">
                <a16:creationId xmlns:a16="http://schemas.microsoft.com/office/drawing/2014/main" id="{5530A160-ED10-1305-9A0B-C33223E18CAF}"/>
              </a:ext>
            </a:extLst>
          </p:cNvPr>
          <p:cNvSpPr txBox="1"/>
          <p:nvPr/>
        </p:nvSpPr>
        <p:spPr>
          <a:xfrm>
            <a:off x="4607520" y="5527220"/>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AKS</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2" name="TextBox 101">
            <a:extLst>
              <a:ext uri="{FF2B5EF4-FFF2-40B4-BE49-F238E27FC236}">
                <a16:creationId xmlns:a16="http://schemas.microsoft.com/office/drawing/2014/main" id="{325FAE57-323B-ED9D-25DF-D097CE175E73}"/>
              </a:ext>
            </a:extLst>
          </p:cNvPr>
          <p:cNvSpPr txBox="1"/>
          <p:nvPr/>
        </p:nvSpPr>
        <p:spPr>
          <a:xfrm>
            <a:off x="3673215" y="4594693"/>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Azure Function</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3" name="TextBox 102">
            <a:extLst>
              <a:ext uri="{FF2B5EF4-FFF2-40B4-BE49-F238E27FC236}">
                <a16:creationId xmlns:a16="http://schemas.microsoft.com/office/drawing/2014/main" id="{B07F53FF-68C0-C5EB-924F-4A5EB7695840}"/>
              </a:ext>
            </a:extLst>
          </p:cNvPr>
          <p:cNvSpPr txBox="1"/>
          <p:nvPr/>
        </p:nvSpPr>
        <p:spPr>
          <a:xfrm>
            <a:off x="4616804" y="4602296"/>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App Service</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4" name="TextBox 103">
            <a:extLst>
              <a:ext uri="{FF2B5EF4-FFF2-40B4-BE49-F238E27FC236}">
                <a16:creationId xmlns:a16="http://schemas.microsoft.com/office/drawing/2014/main" id="{6ECD1E02-749A-DEE8-DEC0-32BA73BD79B5}"/>
              </a:ext>
            </a:extLst>
          </p:cNvPr>
          <p:cNvSpPr txBox="1"/>
          <p:nvPr/>
        </p:nvSpPr>
        <p:spPr>
          <a:xfrm>
            <a:off x="6066124" y="5053665"/>
            <a:ext cx="10636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Azure </a:t>
            </a:r>
            <a:r>
              <a:rPr kumimoji="0" lang="en-US" sz="1000" b="0" i="0" u="none" strike="noStrike" kern="1200" cap="none" spc="0" normalizeH="0" baseline="0" noProof="0" dirty="0" err="1">
                <a:ln>
                  <a:noFill/>
                </a:ln>
                <a:solidFill>
                  <a:prstClr val="white"/>
                </a:solidFill>
                <a:effectLst/>
                <a:uLnTx/>
                <a:uFillTx/>
                <a:latin typeface="Segoe UI Semibold" panose="020B0702040204020203" pitchFamily="34" charset="0"/>
                <a:ea typeface="+mn-ea"/>
                <a:cs typeface="Segoe UI Semibold" panose="020B0702040204020203" pitchFamily="34" charset="0"/>
              </a:rPr>
              <a:t>CosmosDB</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5" name="TextBox 104">
            <a:extLst>
              <a:ext uri="{FF2B5EF4-FFF2-40B4-BE49-F238E27FC236}">
                <a16:creationId xmlns:a16="http://schemas.microsoft.com/office/drawing/2014/main" id="{A26306A2-74B4-BA97-1676-C0F07AAA0D92}"/>
              </a:ext>
            </a:extLst>
          </p:cNvPr>
          <p:cNvSpPr txBox="1"/>
          <p:nvPr/>
        </p:nvSpPr>
        <p:spPr>
          <a:xfrm>
            <a:off x="6117886" y="3880177"/>
            <a:ext cx="10636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Azure Cache for Redis</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6" name="TextBox 105">
            <a:extLst>
              <a:ext uri="{FF2B5EF4-FFF2-40B4-BE49-F238E27FC236}">
                <a16:creationId xmlns:a16="http://schemas.microsoft.com/office/drawing/2014/main" id="{24BA0B4B-5AA0-97C2-777E-FF23E4EE6097}"/>
              </a:ext>
            </a:extLst>
          </p:cNvPr>
          <p:cNvSpPr txBox="1"/>
          <p:nvPr/>
        </p:nvSpPr>
        <p:spPr>
          <a:xfrm>
            <a:off x="720105" y="3340833"/>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移动</a:t>
            </a:r>
            <a:r>
              <a:rPr lang="zh-CN" altLang="en-US" sz="1000" dirty="0">
                <a:solidFill>
                  <a:prstClr val="white"/>
                </a:solidFill>
                <a:latin typeface="Segoe UI Semibold" panose="020B0702040204020203" pitchFamily="34" charset="0"/>
                <a:cs typeface="Segoe UI Semibold" panose="020B0702040204020203" pitchFamily="34" charset="0"/>
              </a:rPr>
              <a:t>端</a:t>
            </a:r>
            <a:r>
              <a:rPr kumimoji="0" lang="en-US" altLang="zh-CN"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App</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7" name="Title 1">
            <a:extLst>
              <a:ext uri="{FF2B5EF4-FFF2-40B4-BE49-F238E27FC236}">
                <a16:creationId xmlns:a16="http://schemas.microsoft.com/office/drawing/2014/main" id="{4CD2768C-2C39-F547-E939-54FD66F21061}"/>
              </a:ext>
            </a:extLst>
          </p:cNvPr>
          <p:cNvSpPr txBox="1">
            <a:spLocks/>
          </p:cNvSpPr>
          <p:nvPr/>
        </p:nvSpPr>
        <p:spPr>
          <a:xfrm>
            <a:off x="683075" y="2289574"/>
            <a:ext cx="1143000" cy="230832"/>
          </a:xfrm>
          <a:prstGeom prst="rect">
            <a:avLst/>
          </a:prstGeom>
        </p:spPr>
        <p:txBody>
          <a:bodyPr vert="horz" wrap="square" lIns="0" tIns="45720" rIns="0" bIns="0" rtlCol="0" anchor="b">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742" rtl="0" eaLnBrk="1" fontAlgn="auto" latinLnBrk="0" hangingPunct="1">
              <a:lnSpc>
                <a:spcPct val="100000"/>
              </a:lnSpc>
              <a:spcBef>
                <a:spcPct val="0"/>
              </a:spcBef>
              <a:spcAft>
                <a:spcPts val="0"/>
              </a:spcAft>
              <a:buClrTx/>
              <a:buSzTx/>
              <a:buFontTx/>
              <a:buNone/>
              <a:tabLst/>
              <a:defRPr/>
            </a:pPr>
            <a:r>
              <a:rPr lang="zh-CN" altLang="en-US" sz="1200" b="1" spc="0" dirty="0">
                <a:solidFill>
                  <a:srgbClr val="FFFFFF"/>
                </a:solidFill>
                <a:latin typeface="Segoe UI"/>
                <a:cs typeface="Segoe UI Semilight" panose="020B0402040204020203" pitchFamily="34" charset="0"/>
              </a:rPr>
              <a:t>客户端集成</a:t>
            </a:r>
            <a:endParaRPr kumimoji="0" lang="en-US" sz="1200" b="1" i="1"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endParaRPr>
          </a:p>
        </p:txBody>
      </p:sp>
      <p:sp>
        <p:nvSpPr>
          <p:cNvPr id="108" name="TextBox 107">
            <a:extLst>
              <a:ext uri="{FF2B5EF4-FFF2-40B4-BE49-F238E27FC236}">
                <a16:creationId xmlns:a16="http://schemas.microsoft.com/office/drawing/2014/main" id="{39CD899F-3CD8-EAD3-E316-5E082C77B405}"/>
              </a:ext>
            </a:extLst>
          </p:cNvPr>
          <p:cNvSpPr txBox="1"/>
          <p:nvPr/>
        </p:nvSpPr>
        <p:spPr>
          <a:xfrm>
            <a:off x="766412" y="4006069"/>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Web</a:t>
            </a:r>
            <a:r>
              <a:rPr kumimoji="0" lang="zh-CN" alt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浏览器</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09" name="TextBox 108">
            <a:extLst>
              <a:ext uri="{FF2B5EF4-FFF2-40B4-BE49-F238E27FC236}">
                <a16:creationId xmlns:a16="http://schemas.microsoft.com/office/drawing/2014/main" id="{536BB764-50ED-1A71-F136-63CC0399B686}"/>
              </a:ext>
            </a:extLst>
          </p:cNvPr>
          <p:cNvSpPr txBox="1"/>
          <p:nvPr/>
        </p:nvSpPr>
        <p:spPr>
          <a:xfrm>
            <a:off x="783600" y="4757044"/>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Teams</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10" name="TextBox 109">
            <a:extLst>
              <a:ext uri="{FF2B5EF4-FFF2-40B4-BE49-F238E27FC236}">
                <a16:creationId xmlns:a16="http://schemas.microsoft.com/office/drawing/2014/main" id="{F9657D3D-A829-19BF-C77B-C777DF5230B5}"/>
              </a:ext>
            </a:extLst>
          </p:cNvPr>
          <p:cNvSpPr txBox="1"/>
          <p:nvPr/>
        </p:nvSpPr>
        <p:spPr>
          <a:xfrm>
            <a:off x="600890" y="5599883"/>
            <a:ext cx="130559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Power Platform</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11" name="TextBox 110">
            <a:extLst>
              <a:ext uri="{FF2B5EF4-FFF2-40B4-BE49-F238E27FC236}">
                <a16:creationId xmlns:a16="http://schemas.microsoft.com/office/drawing/2014/main" id="{15A46926-0D2D-1EFE-8485-9FF22EFD7923}"/>
              </a:ext>
            </a:extLst>
          </p:cNvPr>
          <p:cNvSpPr txBox="1"/>
          <p:nvPr/>
        </p:nvSpPr>
        <p:spPr>
          <a:xfrm>
            <a:off x="9017613" y="3064460"/>
            <a:ext cx="949299"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Segoe UI Semibold" panose="020B0702040204020203" pitchFamily="34" charset="0"/>
                <a:cs typeface="Segoe UI Semibold" panose="020B0702040204020203" pitchFamily="34" charset="0"/>
              </a:rPr>
              <a:t>Azure</a:t>
            </a:r>
            <a:r>
              <a:rPr lang="zh-CN" altLang="en-US" sz="1000" dirty="0">
                <a:solidFill>
                  <a:prstClr val="white"/>
                </a:solidFill>
                <a:latin typeface="Segoe UI Semibold" panose="020B0702040204020203" pitchFamily="34" charset="0"/>
                <a:cs typeface="Segoe UI Semibold" panose="020B0702040204020203" pitchFamily="34" charset="0"/>
              </a:rPr>
              <a:t> </a:t>
            </a:r>
            <a:r>
              <a:rPr lang="en-US" altLang="zh-CN" sz="1000" dirty="0">
                <a:solidFill>
                  <a:prstClr val="white"/>
                </a:solidFill>
                <a:latin typeface="Segoe UI Semibold" panose="020B0702040204020203" pitchFamily="34" charset="0"/>
                <a:cs typeface="Segoe UI Semibold" panose="020B0702040204020203" pitchFamily="34" charset="0"/>
              </a:rPr>
              <a:t>Search</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12" name="Rectangle: Rounded Corners 111">
            <a:extLst>
              <a:ext uri="{FF2B5EF4-FFF2-40B4-BE49-F238E27FC236}">
                <a16:creationId xmlns:a16="http://schemas.microsoft.com/office/drawing/2014/main" id="{BB0CA8C2-2AE0-45B7-1384-23A5CC29DCB9}"/>
              </a:ext>
              <a:ext uri="{C183D7F6-B498-43B3-948B-1728B52AA6E4}">
                <adec:decorative xmlns:adec="http://schemas.microsoft.com/office/drawing/2017/decorative" val="1"/>
              </a:ext>
            </a:extLst>
          </p:cNvPr>
          <p:cNvSpPr/>
          <p:nvPr/>
        </p:nvSpPr>
        <p:spPr bwMode="auto">
          <a:xfrm>
            <a:off x="7759567" y="2399684"/>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3" name="Rectangle: Rounded Corners 112">
            <a:extLst>
              <a:ext uri="{FF2B5EF4-FFF2-40B4-BE49-F238E27FC236}">
                <a16:creationId xmlns:a16="http://schemas.microsoft.com/office/drawing/2014/main" id="{FB159DBF-D7EE-181B-9CC6-5FA3231752EE}"/>
              </a:ext>
              <a:ext uri="{C183D7F6-B498-43B3-948B-1728B52AA6E4}">
                <adec:decorative xmlns:adec="http://schemas.microsoft.com/office/drawing/2017/decorative" val="1"/>
              </a:ext>
            </a:extLst>
          </p:cNvPr>
          <p:cNvSpPr/>
          <p:nvPr/>
        </p:nvSpPr>
        <p:spPr bwMode="auto">
          <a:xfrm>
            <a:off x="7800940" y="4861895"/>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TextBox 113">
            <a:extLst>
              <a:ext uri="{FF2B5EF4-FFF2-40B4-BE49-F238E27FC236}">
                <a16:creationId xmlns:a16="http://schemas.microsoft.com/office/drawing/2014/main" id="{D3481542-5181-5D16-811F-00CB7DE3F930}"/>
              </a:ext>
            </a:extLst>
          </p:cNvPr>
          <p:cNvSpPr txBox="1"/>
          <p:nvPr/>
        </p:nvSpPr>
        <p:spPr>
          <a:xfrm>
            <a:off x="10415792" y="3068219"/>
            <a:ext cx="822661"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Segoe UI Semibold" panose="020B0702040204020203" pitchFamily="34" charset="0"/>
                <a:cs typeface="Segoe UI Semibold" panose="020B0702040204020203" pitchFamily="34" charset="0"/>
              </a:rPr>
              <a:t>Azure</a:t>
            </a:r>
            <a:r>
              <a:rPr lang="zh-CN" altLang="en-US" sz="1000" dirty="0">
                <a:solidFill>
                  <a:prstClr val="white"/>
                </a:solidFill>
                <a:latin typeface="Segoe UI Semibold" panose="020B0702040204020203" pitchFamily="34" charset="0"/>
                <a:cs typeface="Segoe UI Semibold" panose="020B0702040204020203" pitchFamily="34" charset="0"/>
              </a:rPr>
              <a:t> </a:t>
            </a:r>
            <a:r>
              <a:rPr lang="en-US" altLang="zh-CN" sz="1000" dirty="0">
                <a:solidFill>
                  <a:prstClr val="white"/>
                </a:solidFill>
                <a:latin typeface="Segoe UI Semibold" panose="020B0702040204020203" pitchFamily="34" charset="0"/>
                <a:cs typeface="Segoe UI Semibold" panose="020B0702040204020203" pitchFamily="34" charset="0"/>
              </a:rPr>
              <a:t>Blob</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115" name="TextBox 114">
            <a:extLst>
              <a:ext uri="{FF2B5EF4-FFF2-40B4-BE49-F238E27FC236}">
                <a16:creationId xmlns:a16="http://schemas.microsoft.com/office/drawing/2014/main" id="{22B467B5-2F56-A9FE-5A58-63ED443791E4}"/>
              </a:ext>
            </a:extLst>
          </p:cNvPr>
          <p:cNvSpPr txBox="1"/>
          <p:nvPr/>
        </p:nvSpPr>
        <p:spPr>
          <a:xfrm>
            <a:off x="10265982" y="5569099"/>
            <a:ext cx="123463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Segoe UI Semibold" panose="020B0702040204020203" pitchFamily="34" charset="0"/>
                <a:cs typeface="Segoe UI Semibold" panose="020B0702040204020203" pitchFamily="34" charset="0"/>
              </a:rPr>
              <a:t>Azure</a:t>
            </a:r>
            <a:r>
              <a:rPr lang="zh-CN" altLang="en-US" sz="1000" dirty="0">
                <a:solidFill>
                  <a:prstClr val="white"/>
                </a:solidFill>
                <a:latin typeface="Segoe UI Semibold" panose="020B0702040204020203" pitchFamily="34" charset="0"/>
                <a:cs typeface="Segoe UI Semibold" panose="020B0702040204020203" pitchFamily="34" charset="0"/>
              </a:rPr>
              <a:t> </a:t>
            </a:r>
            <a:r>
              <a:rPr lang="en-US" altLang="zh-CN" sz="1000" dirty="0">
                <a:solidFill>
                  <a:prstClr val="white"/>
                </a:solidFill>
                <a:latin typeface="Segoe UI Semibold" panose="020B0702040204020203" pitchFamily="34" charset="0"/>
                <a:cs typeface="Segoe UI Semibold" panose="020B0702040204020203" pitchFamily="34" charset="0"/>
              </a:rPr>
              <a:t>PostgreSQL</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pic>
        <p:nvPicPr>
          <p:cNvPr id="116" name="Picture 115" descr="Word">
            <a:extLst>
              <a:ext uri="{FF2B5EF4-FFF2-40B4-BE49-F238E27FC236}">
                <a16:creationId xmlns:a16="http://schemas.microsoft.com/office/drawing/2014/main" id="{DFDA5D83-377C-4F4F-F2CC-8D83CB9F2928}"/>
              </a:ext>
            </a:extLst>
          </p:cNvPr>
          <p:cNvPicPr>
            <a:picLocks noChangeAspect="1"/>
          </p:cNvPicPr>
          <p:nvPr/>
        </p:nvPicPr>
        <p:blipFill rotWithShape="1">
          <a:blip r:embed="rId27"/>
          <a:srcRect l="21842" t="25181" r="20937" b="23372"/>
          <a:stretch/>
        </p:blipFill>
        <p:spPr>
          <a:xfrm>
            <a:off x="10547892" y="2453552"/>
            <a:ext cx="254255" cy="228600"/>
          </a:xfrm>
          <a:prstGeom prst="rect">
            <a:avLst/>
          </a:prstGeom>
        </p:spPr>
      </p:pic>
      <p:pic>
        <p:nvPicPr>
          <p:cNvPr id="117" name="Picture 116" descr="Excel">
            <a:extLst>
              <a:ext uri="{FF2B5EF4-FFF2-40B4-BE49-F238E27FC236}">
                <a16:creationId xmlns:a16="http://schemas.microsoft.com/office/drawing/2014/main" id="{EEA9C482-D663-2C2C-DA8D-EC1CEACD90B9}"/>
              </a:ext>
            </a:extLst>
          </p:cNvPr>
          <p:cNvPicPr>
            <a:picLocks noChangeAspect="1"/>
          </p:cNvPicPr>
          <p:nvPr/>
        </p:nvPicPr>
        <p:blipFill rotWithShape="1">
          <a:blip r:embed="rId28"/>
          <a:srcRect l="21024" t="24285" r="22194" b="21859"/>
          <a:stretch/>
        </p:blipFill>
        <p:spPr>
          <a:xfrm>
            <a:off x="10857492" y="2451516"/>
            <a:ext cx="241023" cy="228600"/>
          </a:xfrm>
          <a:prstGeom prst="rect">
            <a:avLst/>
          </a:prstGeom>
        </p:spPr>
      </p:pic>
      <p:pic>
        <p:nvPicPr>
          <p:cNvPr id="118" name="Picture 117" descr="OpenAI">
            <a:extLst>
              <a:ext uri="{FF2B5EF4-FFF2-40B4-BE49-F238E27FC236}">
                <a16:creationId xmlns:a16="http://schemas.microsoft.com/office/drawing/2014/main" id="{8DA228B9-05D6-6D34-1284-C8C228F4A788}"/>
              </a:ext>
            </a:extLst>
          </p:cNvPr>
          <p:cNvPicPr>
            <a:picLocks noChangeAspect="1"/>
          </p:cNvPicPr>
          <p:nvPr/>
        </p:nvPicPr>
        <p:blipFill rotWithShape="1">
          <a:blip r:embed="rId29">
            <a:extLst>
              <a:ext uri="{BEBA8EAE-BF5A-486C-A8C5-ECC9F3942E4B}">
                <a14:imgProps xmlns:a14="http://schemas.microsoft.com/office/drawing/2010/main">
                  <a14:imgLayer r:embed="rId30">
                    <a14:imgEffect>
                      <a14:brightnessContrast bright="100000"/>
                    </a14:imgEffect>
                  </a14:imgLayer>
                </a14:imgProps>
              </a:ext>
              <a:ext uri="{28A0092B-C50C-407E-A947-70E740481C1C}">
                <a14:useLocalDpi xmlns:a14="http://schemas.microsoft.com/office/drawing/2010/main" val="0"/>
              </a:ext>
            </a:extLst>
          </a:blip>
          <a:srcRect l="5365" t="15897" r="6531" b="15897"/>
          <a:stretch/>
        </p:blipFill>
        <p:spPr>
          <a:xfrm>
            <a:off x="8617876" y="3650871"/>
            <a:ext cx="2699794" cy="731520"/>
          </a:xfrm>
          <a:prstGeom prst="rect">
            <a:avLst/>
          </a:prstGeom>
        </p:spPr>
      </p:pic>
      <p:sp>
        <p:nvSpPr>
          <p:cNvPr id="120" name="Rectangle: Rounded Corners 119">
            <a:extLst>
              <a:ext uri="{FF2B5EF4-FFF2-40B4-BE49-F238E27FC236}">
                <a16:creationId xmlns:a16="http://schemas.microsoft.com/office/drawing/2014/main" id="{F4B5A83C-6C57-692F-B26B-C3373CAA3538}"/>
              </a:ext>
              <a:ext uri="{C183D7F6-B498-43B3-948B-1728B52AA6E4}">
                <adec:decorative xmlns:adec="http://schemas.microsoft.com/office/drawing/2017/decorative" val="1"/>
              </a:ext>
            </a:extLst>
          </p:cNvPr>
          <p:cNvSpPr/>
          <p:nvPr/>
        </p:nvSpPr>
        <p:spPr bwMode="auto">
          <a:xfrm>
            <a:off x="7416660" y="3487567"/>
            <a:ext cx="4115979" cy="10972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3" name="Picture 122" descr="Text&#10;&#10;Description automatically generated">
            <a:extLst>
              <a:ext uri="{FF2B5EF4-FFF2-40B4-BE49-F238E27FC236}">
                <a16:creationId xmlns:a16="http://schemas.microsoft.com/office/drawing/2014/main" id="{6F42C121-C7BB-33E7-5952-450E730286A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588738" y="2741051"/>
            <a:ext cx="228600" cy="228600"/>
          </a:xfrm>
          <a:prstGeom prst="rect">
            <a:avLst/>
          </a:prstGeom>
        </p:spPr>
      </p:pic>
      <p:pic>
        <p:nvPicPr>
          <p:cNvPr id="125" name="Graphic 124" descr="Images with solid fill">
            <a:extLst>
              <a:ext uri="{FF2B5EF4-FFF2-40B4-BE49-F238E27FC236}">
                <a16:creationId xmlns:a16="http://schemas.microsoft.com/office/drawing/2014/main" id="{EFEDC057-CF3F-E42C-F38D-1D1E3B391CB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863703" y="2739566"/>
            <a:ext cx="228600" cy="228600"/>
          </a:xfrm>
          <a:prstGeom prst="rect">
            <a:avLst/>
          </a:prstGeom>
        </p:spPr>
      </p:pic>
      <p:pic>
        <p:nvPicPr>
          <p:cNvPr id="126" name="Graphic 125">
            <a:extLst>
              <a:ext uri="{FF2B5EF4-FFF2-40B4-BE49-F238E27FC236}">
                <a16:creationId xmlns:a16="http://schemas.microsoft.com/office/drawing/2014/main" id="{DAA06237-99B4-F568-BDF3-02FA529715E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585627" y="3668570"/>
            <a:ext cx="878957" cy="731520"/>
          </a:xfrm>
          <a:prstGeom prst="rect">
            <a:avLst/>
          </a:prstGeom>
        </p:spPr>
      </p:pic>
      <p:pic>
        <p:nvPicPr>
          <p:cNvPr id="127" name="Picture 4">
            <a:extLst>
              <a:ext uri="{FF2B5EF4-FFF2-40B4-BE49-F238E27FC236}">
                <a16:creationId xmlns:a16="http://schemas.microsoft.com/office/drawing/2014/main" id="{B6E15CC4-A242-EF93-98B7-BEBC3E9A6E89}"/>
              </a:ext>
              <a:ext uri="{C183D7F6-B498-43B3-948B-1728B52AA6E4}">
                <adec:decorative xmlns:adec="http://schemas.microsoft.com/office/drawing/2017/decorative" val="1"/>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938036" y="3924940"/>
            <a:ext cx="228599"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28" descr="A blue circle with a white arrow&#10;&#10;Description automatically generated with low confidence">
            <a:extLst>
              <a:ext uri="{FF2B5EF4-FFF2-40B4-BE49-F238E27FC236}">
                <a16:creationId xmlns:a16="http://schemas.microsoft.com/office/drawing/2014/main" id="{BE7D12B7-71ED-86EE-8F33-5B842D7B5693}"/>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210479" y="3080146"/>
            <a:ext cx="137160" cy="137160"/>
          </a:xfrm>
          <a:prstGeom prst="rect">
            <a:avLst/>
          </a:prstGeom>
        </p:spPr>
      </p:pic>
      <p:pic>
        <p:nvPicPr>
          <p:cNvPr id="131" name="Picture 130" descr="Icon&#10;&#10;Description automatically generated">
            <a:extLst>
              <a:ext uri="{FF2B5EF4-FFF2-40B4-BE49-F238E27FC236}">
                <a16:creationId xmlns:a16="http://schemas.microsoft.com/office/drawing/2014/main" id="{260ED85D-2320-6F3C-4839-F3FEB09D8CF5}"/>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197943" y="2925990"/>
            <a:ext cx="161099" cy="137160"/>
          </a:xfrm>
          <a:prstGeom prst="rect">
            <a:avLst/>
          </a:prstGeom>
        </p:spPr>
      </p:pic>
      <p:grpSp>
        <p:nvGrpSpPr>
          <p:cNvPr id="132" name="migrate 2">
            <a:extLst>
              <a:ext uri="{FF2B5EF4-FFF2-40B4-BE49-F238E27FC236}">
                <a16:creationId xmlns:a16="http://schemas.microsoft.com/office/drawing/2014/main" id="{AC5E5738-D0B7-5F03-59D1-D7B66555C1F6}"/>
              </a:ext>
              <a:ext uri="{C183D7F6-B498-43B3-948B-1728B52AA6E4}">
                <adec:decorative xmlns:adec="http://schemas.microsoft.com/office/drawing/2017/decorative" val="1"/>
              </a:ext>
            </a:extLst>
          </p:cNvPr>
          <p:cNvGrpSpPr>
            <a:grpSpLocks noChangeAspect="1"/>
          </p:cNvGrpSpPr>
          <p:nvPr/>
        </p:nvGrpSpPr>
        <p:grpSpPr>
          <a:xfrm>
            <a:off x="9221519" y="4961560"/>
            <a:ext cx="458808" cy="457200"/>
            <a:chOff x="697286" y="2098371"/>
            <a:chExt cx="443544" cy="441988"/>
          </a:xfrm>
        </p:grpSpPr>
        <p:sp>
          <p:nvSpPr>
            <p:cNvPr id="133" name="Freeform 765">
              <a:extLst>
                <a:ext uri="{FF2B5EF4-FFF2-40B4-BE49-F238E27FC236}">
                  <a16:creationId xmlns:a16="http://schemas.microsoft.com/office/drawing/2014/main" id="{7ADEDB5E-09CB-86C0-4D50-3B0DA4960926}"/>
                </a:ext>
              </a:extLst>
            </p:cNvPr>
            <p:cNvSpPr>
              <a:spLocks/>
            </p:cNvSpPr>
            <p:nvPr/>
          </p:nvSpPr>
          <p:spPr bwMode="auto">
            <a:xfrm>
              <a:off x="1024108" y="2099928"/>
              <a:ext cx="116722" cy="116722"/>
            </a:xfrm>
            <a:custGeom>
              <a:avLst/>
              <a:gdLst>
                <a:gd name="T0" fmla="*/ 50 w 101"/>
                <a:gd name="T1" fmla="*/ 101 h 101"/>
                <a:gd name="T2" fmla="*/ 0 w 101"/>
                <a:gd name="T3" fmla="*/ 51 h 101"/>
                <a:gd name="T4" fmla="*/ 50 w 101"/>
                <a:gd name="T5" fmla="*/ 0 h 101"/>
                <a:gd name="T6" fmla="*/ 101 w 101"/>
                <a:gd name="T7" fmla="*/ 51 h 101"/>
                <a:gd name="T8" fmla="*/ 50 w 101"/>
                <a:gd name="T9" fmla="*/ 101 h 101"/>
              </a:gdLst>
              <a:ahLst/>
              <a:cxnLst>
                <a:cxn ang="0">
                  <a:pos x="T0" y="T1"/>
                </a:cxn>
                <a:cxn ang="0">
                  <a:pos x="T2" y="T3"/>
                </a:cxn>
                <a:cxn ang="0">
                  <a:pos x="T4" y="T5"/>
                </a:cxn>
                <a:cxn ang="0">
                  <a:pos x="T6" y="T7"/>
                </a:cxn>
                <a:cxn ang="0">
                  <a:pos x="T8" y="T9"/>
                </a:cxn>
              </a:cxnLst>
              <a:rect l="0" t="0" r="r" b="b"/>
              <a:pathLst>
                <a:path w="101" h="101">
                  <a:moveTo>
                    <a:pt x="50" y="101"/>
                  </a:moveTo>
                  <a:cubicBezTo>
                    <a:pt x="22" y="101"/>
                    <a:pt x="0" y="79"/>
                    <a:pt x="0" y="51"/>
                  </a:cubicBezTo>
                  <a:cubicBezTo>
                    <a:pt x="0" y="23"/>
                    <a:pt x="22" y="0"/>
                    <a:pt x="50" y="0"/>
                  </a:cubicBezTo>
                  <a:cubicBezTo>
                    <a:pt x="78" y="0"/>
                    <a:pt x="101" y="23"/>
                    <a:pt x="101" y="51"/>
                  </a:cubicBezTo>
                  <a:cubicBezTo>
                    <a:pt x="101" y="79"/>
                    <a:pt x="79" y="101"/>
                    <a:pt x="50" y="101"/>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34" name="Freeform 766">
              <a:extLst>
                <a:ext uri="{FF2B5EF4-FFF2-40B4-BE49-F238E27FC236}">
                  <a16:creationId xmlns:a16="http://schemas.microsoft.com/office/drawing/2014/main" id="{3DEE0B50-CDB8-680C-F1E3-F2015B2AD632}"/>
                </a:ext>
              </a:extLst>
            </p:cNvPr>
            <p:cNvSpPr>
              <a:spLocks/>
            </p:cNvSpPr>
            <p:nvPr/>
          </p:nvSpPr>
          <p:spPr bwMode="auto">
            <a:xfrm>
              <a:off x="1024108" y="2261782"/>
              <a:ext cx="116722" cy="116722"/>
            </a:xfrm>
            <a:custGeom>
              <a:avLst/>
              <a:gdLst>
                <a:gd name="T0" fmla="*/ 50 w 101"/>
                <a:gd name="T1" fmla="*/ 101 h 101"/>
                <a:gd name="T2" fmla="*/ 0 w 101"/>
                <a:gd name="T3" fmla="*/ 50 h 101"/>
                <a:gd name="T4" fmla="*/ 50 w 101"/>
                <a:gd name="T5" fmla="*/ 0 h 101"/>
                <a:gd name="T6" fmla="*/ 101 w 101"/>
                <a:gd name="T7" fmla="*/ 50 h 101"/>
                <a:gd name="T8" fmla="*/ 50 w 101"/>
                <a:gd name="T9" fmla="*/ 101 h 101"/>
              </a:gdLst>
              <a:ahLst/>
              <a:cxnLst>
                <a:cxn ang="0">
                  <a:pos x="T0" y="T1"/>
                </a:cxn>
                <a:cxn ang="0">
                  <a:pos x="T2" y="T3"/>
                </a:cxn>
                <a:cxn ang="0">
                  <a:pos x="T4" y="T5"/>
                </a:cxn>
                <a:cxn ang="0">
                  <a:pos x="T6" y="T7"/>
                </a:cxn>
                <a:cxn ang="0">
                  <a:pos x="T8" y="T9"/>
                </a:cxn>
              </a:cxnLst>
              <a:rect l="0" t="0" r="r" b="b"/>
              <a:pathLst>
                <a:path w="101" h="101">
                  <a:moveTo>
                    <a:pt x="50" y="101"/>
                  </a:moveTo>
                  <a:cubicBezTo>
                    <a:pt x="22" y="101"/>
                    <a:pt x="0" y="78"/>
                    <a:pt x="0" y="50"/>
                  </a:cubicBezTo>
                  <a:cubicBezTo>
                    <a:pt x="0" y="22"/>
                    <a:pt x="22" y="0"/>
                    <a:pt x="50" y="0"/>
                  </a:cubicBezTo>
                  <a:cubicBezTo>
                    <a:pt x="78" y="0"/>
                    <a:pt x="101" y="22"/>
                    <a:pt x="101" y="50"/>
                  </a:cubicBezTo>
                  <a:cubicBezTo>
                    <a:pt x="101" y="78"/>
                    <a:pt x="79" y="101"/>
                    <a:pt x="50" y="101"/>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35" name="Rectangle 767">
              <a:extLst>
                <a:ext uri="{FF2B5EF4-FFF2-40B4-BE49-F238E27FC236}">
                  <a16:creationId xmlns:a16="http://schemas.microsoft.com/office/drawing/2014/main" id="{1570D782-31BA-DBA3-E519-3889BBA7B918}"/>
                </a:ext>
              </a:extLst>
            </p:cNvPr>
            <p:cNvSpPr>
              <a:spLocks noChangeArrowheads="1"/>
            </p:cNvSpPr>
            <p:nvPr/>
          </p:nvSpPr>
          <p:spPr bwMode="auto">
            <a:xfrm>
              <a:off x="697286" y="2261782"/>
              <a:ext cx="116722" cy="11672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36" name="Rectangle 768">
              <a:extLst>
                <a:ext uri="{FF2B5EF4-FFF2-40B4-BE49-F238E27FC236}">
                  <a16:creationId xmlns:a16="http://schemas.microsoft.com/office/drawing/2014/main" id="{4F5EBE3D-50C6-B708-3A5E-CE46556CF193}"/>
                </a:ext>
              </a:extLst>
            </p:cNvPr>
            <p:cNvSpPr>
              <a:spLocks noChangeArrowheads="1"/>
            </p:cNvSpPr>
            <p:nvPr/>
          </p:nvSpPr>
          <p:spPr bwMode="auto">
            <a:xfrm>
              <a:off x="697286" y="2098371"/>
              <a:ext cx="116722" cy="11672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37" name="Rectangle 769">
              <a:extLst>
                <a:ext uri="{FF2B5EF4-FFF2-40B4-BE49-F238E27FC236}">
                  <a16:creationId xmlns:a16="http://schemas.microsoft.com/office/drawing/2014/main" id="{AEBFC037-003D-0045-AF08-A10586E0F054}"/>
                </a:ext>
              </a:extLst>
            </p:cNvPr>
            <p:cNvSpPr>
              <a:spLocks noChangeArrowheads="1"/>
            </p:cNvSpPr>
            <p:nvPr/>
          </p:nvSpPr>
          <p:spPr bwMode="auto">
            <a:xfrm>
              <a:off x="697286" y="2423637"/>
              <a:ext cx="116722" cy="11672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38" name="Freeform 770">
              <a:extLst>
                <a:ext uri="{FF2B5EF4-FFF2-40B4-BE49-F238E27FC236}">
                  <a16:creationId xmlns:a16="http://schemas.microsoft.com/office/drawing/2014/main" id="{B5CCA901-1FBF-554C-4370-C630F22B2575}"/>
                </a:ext>
              </a:extLst>
            </p:cNvPr>
            <p:cNvSpPr>
              <a:spLocks/>
            </p:cNvSpPr>
            <p:nvPr/>
          </p:nvSpPr>
          <p:spPr bwMode="auto">
            <a:xfrm>
              <a:off x="1024108" y="2423637"/>
              <a:ext cx="116722" cy="116722"/>
            </a:xfrm>
            <a:custGeom>
              <a:avLst/>
              <a:gdLst>
                <a:gd name="T0" fmla="*/ 50 w 101"/>
                <a:gd name="T1" fmla="*/ 102 h 102"/>
                <a:gd name="T2" fmla="*/ 0 w 101"/>
                <a:gd name="T3" fmla="*/ 51 h 102"/>
                <a:gd name="T4" fmla="*/ 50 w 101"/>
                <a:gd name="T5" fmla="*/ 0 h 102"/>
                <a:gd name="T6" fmla="*/ 101 w 101"/>
                <a:gd name="T7" fmla="*/ 51 h 102"/>
                <a:gd name="T8" fmla="*/ 50 w 101"/>
                <a:gd name="T9" fmla="*/ 102 h 102"/>
              </a:gdLst>
              <a:ahLst/>
              <a:cxnLst>
                <a:cxn ang="0">
                  <a:pos x="T0" y="T1"/>
                </a:cxn>
                <a:cxn ang="0">
                  <a:pos x="T2" y="T3"/>
                </a:cxn>
                <a:cxn ang="0">
                  <a:pos x="T4" y="T5"/>
                </a:cxn>
                <a:cxn ang="0">
                  <a:pos x="T6" y="T7"/>
                </a:cxn>
                <a:cxn ang="0">
                  <a:pos x="T8" y="T9"/>
                </a:cxn>
              </a:cxnLst>
              <a:rect l="0" t="0" r="r" b="b"/>
              <a:pathLst>
                <a:path w="101" h="102">
                  <a:moveTo>
                    <a:pt x="50" y="102"/>
                  </a:moveTo>
                  <a:cubicBezTo>
                    <a:pt x="22" y="102"/>
                    <a:pt x="0" y="79"/>
                    <a:pt x="0" y="51"/>
                  </a:cubicBezTo>
                  <a:cubicBezTo>
                    <a:pt x="0" y="23"/>
                    <a:pt x="22" y="0"/>
                    <a:pt x="50" y="0"/>
                  </a:cubicBezTo>
                  <a:cubicBezTo>
                    <a:pt x="78" y="0"/>
                    <a:pt x="101" y="23"/>
                    <a:pt x="101" y="51"/>
                  </a:cubicBezTo>
                  <a:cubicBezTo>
                    <a:pt x="101" y="79"/>
                    <a:pt x="79" y="102"/>
                    <a:pt x="50" y="102"/>
                  </a:cubicBezTo>
                  <a:close/>
                </a:path>
              </a:pathLst>
            </a:custGeom>
            <a:solidFill>
              <a:srgbClr val="50E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39" name="Freeform 771">
              <a:extLst>
                <a:ext uri="{FF2B5EF4-FFF2-40B4-BE49-F238E27FC236}">
                  <a16:creationId xmlns:a16="http://schemas.microsoft.com/office/drawing/2014/main" id="{6EF4B3CC-F3D1-F311-09DE-1E7A848F35E8}"/>
                </a:ext>
              </a:extLst>
            </p:cNvPr>
            <p:cNvSpPr>
              <a:spLocks/>
            </p:cNvSpPr>
            <p:nvPr/>
          </p:nvSpPr>
          <p:spPr bwMode="auto">
            <a:xfrm>
              <a:off x="873147" y="2436087"/>
              <a:ext cx="116722" cy="94934"/>
            </a:xfrm>
            <a:custGeom>
              <a:avLst/>
              <a:gdLst>
                <a:gd name="T0" fmla="*/ 75 w 75"/>
                <a:gd name="T1" fmla="*/ 31 h 61"/>
                <a:gd name="T2" fmla="*/ 44 w 75"/>
                <a:gd name="T3" fmla="*/ 0 h 61"/>
                <a:gd name="T4" fmla="*/ 44 w 75"/>
                <a:gd name="T5" fmla="*/ 15 h 61"/>
                <a:gd name="T6" fmla="*/ 0 w 75"/>
                <a:gd name="T7" fmla="*/ 15 h 61"/>
                <a:gd name="T8" fmla="*/ 0 w 75"/>
                <a:gd name="T9" fmla="*/ 46 h 61"/>
                <a:gd name="T10" fmla="*/ 44 w 75"/>
                <a:gd name="T11" fmla="*/ 46 h 61"/>
                <a:gd name="T12" fmla="*/ 44 w 75"/>
                <a:gd name="T13" fmla="*/ 61 h 61"/>
                <a:gd name="T14" fmla="*/ 75 w 75"/>
                <a:gd name="T15" fmla="*/ 3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1">
                  <a:moveTo>
                    <a:pt x="75" y="31"/>
                  </a:moveTo>
                  <a:lnTo>
                    <a:pt x="44" y="0"/>
                  </a:lnTo>
                  <a:lnTo>
                    <a:pt x="44" y="15"/>
                  </a:lnTo>
                  <a:lnTo>
                    <a:pt x="0" y="15"/>
                  </a:lnTo>
                  <a:lnTo>
                    <a:pt x="0" y="46"/>
                  </a:lnTo>
                  <a:lnTo>
                    <a:pt x="44" y="46"/>
                  </a:lnTo>
                  <a:lnTo>
                    <a:pt x="44" y="61"/>
                  </a:lnTo>
                  <a:lnTo>
                    <a:pt x="75" y="31"/>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40" name="Freeform 772">
              <a:extLst>
                <a:ext uri="{FF2B5EF4-FFF2-40B4-BE49-F238E27FC236}">
                  <a16:creationId xmlns:a16="http://schemas.microsoft.com/office/drawing/2014/main" id="{73EFE611-38A5-8363-E93D-D3FA97E16084}"/>
                </a:ext>
              </a:extLst>
            </p:cNvPr>
            <p:cNvSpPr>
              <a:spLocks/>
            </p:cNvSpPr>
            <p:nvPr/>
          </p:nvSpPr>
          <p:spPr bwMode="auto">
            <a:xfrm>
              <a:off x="873147" y="2274233"/>
              <a:ext cx="116722" cy="93378"/>
            </a:xfrm>
            <a:custGeom>
              <a:avLst/>
              <a:gdLst>
                <a:gd name="T0" fmla="*/ 75 w 75"/>
                <a:gd name="T1" fmla="*/ 30 h 60"/>
                <a:gd name="T2" fmla="*/ 44 w 75"/>
                <a:gd name="T3" fmla="*/ 0 h 60"/>
                <a:gd name="T4" fmla="*/ 44 w 75"/>
                <a:gd name="T5" fmla="*/ 15 h 60"/>
                <a:gd name="T6" fmla="*/ 0 w 75"/>
                <a:gd name="T7" fmla="*/ 15 h 60"/>
                <a:gd name="T8" fmla="*/ 0 w 75"/>
                <a:gd name="T9" fmla="*/ 45 h 60"/>
                <a:gd name="T10" fmla="*/ 44 w 75"/>
                <a:gd name="T11" fmla="*/ 45 h 60"/>
                <a:gd name="T12" fmla="*/ 44 w 75"/>
                <a:gd name="T13" fmla="*/ 60 h 60"/>
                <a:gd name="T14" fmla="*/ 75 w 75"/>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0">
                  <a:moveTo>
                    <a:pt x="75" y="30"/>
                  </a:moveTo>
                  <a:lnTo>
                    <a:pt x="44" y="0"/>
                  </a:lnTo>
                  <a:lnTo>
                    <a:pt x="44" y="15"/>
                  </a:lnTo>
                  <a:lnTo>
                    <a:pt x="0" y="15"/>
                  </a:lnTo>
                  <a:lnTo>
                    <a:pt x="0" y="45"/>
                  </a:lnTo>
                  <a:lnTo>
                    <a:pt x="44" y="45"/>
                  </a:lnTo>
                  <a:lnTo>
                    <a:pt x="44" y="60"/>
                  </a:lnTo>
                  <a:lnTo>
                    <a:pt x="75" y="3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sp>
          <p:nvSpPr>
            <p:cNvPr id="141" name="Freeform 773">
              <a:extLst>
                <a:ext uri="{FF2B5EF4-FFF2-40B4-BE49-F238E27FC236}">
                  <a16:creationId xmlns:a16="http://schemas.microsoft.com/office/drawing/2014/main" id="{A624B354-CE23-5A3B-1A1B-1023F6713523}"/>
                </a:ext>
              </a:extLst>
            </p:cNvPr>
            <p:cNvSpPr>
              <a:spLocks/>
            </p:cNvSpPr>
            <p:nvPr/>
          </p:nvSpPr>
          <p:spPr bwMode="auto">
            <a:xfrm>
              <a:off x="873147" y="2110821"/>
              <a:ext cx="116722" cy="93378"/>
            </a:xfrm>
            <a:custGeom>
              <a:avLst/>
              <a:gdLst>
                <a:gd name="T0" fmla="*/ 75 w 75"/>
                <a:gd name="T1" fmla="*/ 30 h 60"/>
                <a:gd name="T2" fmla="*/ 44 w 75"/>
                <a:gd name="T3" fmla="*/ 0 h 60"/>
                <a:gd name="T4" fmla="*/ 44 w 75"/>
                <a:gd name="T5" fmla="*/ 15 h 60"/>
                <a:gd name="T6" fmla="*/ 0 w 75"/>
                <a:gd name="T7" fmla="*/ 15 h 60"/>
                <a:gd name="T8" fmla="*/ 0 w 75"/>
                <a:gd name="T9" fmla="*/ 45 h 60"/>
                <a:gd name="T10" fmla="*/ 44 w 75"/>
                <a:gd name="T11" fmla="*/ 45 h 60"/>
                <a:gd name="T12" fmla="*/ 44 w 75"/>
                <a:gd name="T13" fmla="*/ 60 h 60"/>
                <a:gd name="T14" fmla="*/ 75 w 75"/>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0">
                  <a:moveTo>
                    <a:pt x="75" y="30"/>
                  </a:moveTo>
                  <a:lnTo>
                    <a:pt x="44" y="0"/>
                  </a:lnTo>
                  <a:lnTo>
                    <a:pt x="44" y="15"/>
                  </a:lnTo>
                  <a:lnTo>
                    <a:pt x="0" y="15"/>
                  </a:lnTo>
                  <a:lnTo>
                    <a:pt x="0" y="45"/>
                  </a:lnTo>
                  <a:lnTo>
                    <a:pt x="44" y="45"/>
                  </a:lnTo>
                  <a:lnTo>
                    <a:pt x="44" y="60"/>
                  </a:lnTo>
                  <a:lnTo>
                    <a:pt x="75" y="3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4" fontAlgn="base"/>
              <a:endParaRPr lang="en-US" sz="1100"/>
            </a:p>
          </p:txBody>
        </p:sp>
      </p:grpSp>
      <p:sp>
        <p:nvSpPr>
          <p:cNvPr id="142" name="Rectangle: Rounded Corners 141">
            <a:extLst>
              <a:ext uri="{FF2B5EF4-FFF2-40B4-BE49-F238E27FC236}">
                <a16:creationId xmlns:a16="http://schemas.microsoft.com/office/drawing/2014/main" id="{5C71A95E-FD23-04BB-5B3E-7E267FB077AF}"/>
              </a:ext>
              <a:ext uri="{C183D7F6-B498-43B3-948B-1728B52AA6E4}">
                <adec:decorative xmlns:adec="http://schemas.microsoft.com/office/drawing/2017/decorative" val="1"/>
              </a:ext>
            </a:extLst>
          </p:cNvPr>
          <p:cNvSpPr/>
          <p:nvPr/>
        </p:nvSpPr>
        <p:spPr bwMode="auto">
          <a:xfrm>
            <a:off x="9117239" y="4870120"/>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3" name="TextBox 142">
            <a:extLst>
              <a:ext uri="{FF2B5EF4-FFF2-40B4-BE49-F238E27FC236}">
                <a16:creationId xmlns:a16="http://schemas.microsoft.com/office/drawing/2014/main" id="{3BBA0D65-DBAF-C9D3-EB19-0C357A525104}"/>
              </a:ext>
            </a:extLst>
          </p:cNvPr>
          <p:cNvSpPr txBox="1"/>
          <p:nvPr/>
        </p:nvSpPr>
        <p:spPr>
          <a:xfrm>
            <a:off x="9037125" y="5558320"/>
            <a:ext cx="84991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white"/>
                </a:solidFill>
                <a:latin typeface="Segoe UI Semibold" panose="020B0702040204020203" pitchFamily="34" charset="0"/>
                <a:cs typeface="Segoe UI Semibold" panose="020B0702040204020203" pitchFamily="34" charset="0"/>
              </a:rPr>
              <a:t>Embedding</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9" name="Rectangle: Rounded Corners 8">
            <a:extLst>
              <a:ext uri="{FF2B5EF4-FFF2-40B4-BE49-F238E27FC236}">
                <a16:creationId xmlns:a16="http://schemas.microsoft.com/office/drawing/2014/main" id="{173D3A95-F756-8772-B77E-791C20EA1179}"/>
              </a:ext>
              <a:ext uri="{C183D7F6-B498-43B3-948B-1728B52AA6E4}">
                <adec:decorative xmlns:adec="http://schemas.microsoft.com/office/drawing/2017/decorative" val="1"/>
              </a:ext>
            </a:extLst>
          </p:cNvPr>
          <p:cNvSpPr/>
          <p:nvPr/>
        </p:nvSpPr>
        <p:spPr bwMode="auto">
          <a:xfrm>
            <a:off x="3858775" y="4902574"/>
            <a:ext cx="640080" cy="640080"/>
          </a:xfrm>
          <a:prstGeom prst="roundRect">
            <a:avLst>
              <a:gd name="adj" fmla="val 5334"/>
            </a:avLst>
          </a:prstGeom>
          <a:noFill/>
          <a:ln w="12700"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TextBox 10">
            <a:extLst>
              <a:ext uri="{FF2B5EF4-FFF2-40B4-BE49-F238E27FC236}">
                <a16:creationId xmlns:a16="http://schemas.microsoft.com/office/drawing/2014/main" id="{76AA4BDD-9778-802C-8976-B4694E45DEBD}"/>
              </a:ext>
            </a:extLst>
          </p:cNvPr>
          <p:cNvSpPr txBox="1"/>
          <p:nvPr/>
        </p:nvSpPr>
        <p:spPr>
          <a:xfrm>
            <a:off x="3678948" y="5516332"/>
            <a:ext cx="106368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rPr>
              <a:t>Container App</a:t>
            </a:r>
            <a:endParaRPr kumimoji="0" lang="en-CA" sz="1000" b="0" i="0" u="none" strike="noStrike" kern="1200" cap="none" spc="0" normalizeH="0" baseline="0" noProof="0" dirty="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pic>
        <p:nvPicPr>
          <p:cNvPr id="12" name="Graphic 11">
            <a:extLst>
              <a:ext uri="{FF2B5EF4-FFF2-40B4-BE49-F238E27FC236}">
                <a16:creationId xmlns:a16="http://schemas.microsoft.com/office/drawing/2014/main" id="{28705AE8-5735-6058-CF22-BB11D4C5F7B8}"/>
              </a:ext>
            </a:extLst>
          </p:cNvPr>
          <p:cNvPicPr>
            <a:picLocks/>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p:blipFill>
        <p:spPr>
          <a:xfrm>
            <a:off x="3950124" y="5020315"/>
            <a:ext cx="457200" cy="457200"/>
          </a:xfrm>
          <a:prstGeom prst="rect">
            <a:avLst/>
          </a:prstGeom>
          <a:effectLst>
            <a:outerShdw blurRad="127000" algn="ctr" rotWithShape="0">
              <a:prstClr val="black">
                <a:alpha val="20000"/>
              </a:prstClr>
            </a:outerShdw>
          </a:effectLst>
        </p:spPr>
      </p:pic>
    </p:spTree>
    <p:extLst>
      <p:ext uri="{BB962C8B-B14F-4D97-AF65-F5344CB8AC3E}">
        <p14:creationId xmlns:p14="http://schemas.microsoft.com/office/powerpoint/2010/main" val="24012054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9">
            <a:extLst>
              <a:ext uri="{FF2B5EF4-FFF2-40B4-BE49-F238E27FC236}">
                <a16:creationId xmlns:a16="http://schemas.microsoft.com/office/drawing/2014/main" id="{8F8610D6-5DAE-2910-2411-D85145217673}"/>
              </a:ext>
            </a:extLst>
          </p:cNvPr>
          <p:cNvSpPr txBox="1">
            <a:spLocks/>
          </p:cNvSpPr>
          <p:nvPr/>
        </p:nvSpPr>
        <p:spPr>
          <a:xfrm>
            <a:off x="698018" y="235697"/>
            <a:ext cx="11017250"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a:lstStyle>
          <a:p>
            <a:r>
              <a:rPr lang="en-US" altLang="zh-CN" sz="3200" dirty="0" err="1"/>
              <a:t>ChatGPT</a:t>
            </a:r>
            <a:r>
              <a:rPr lang="zh-CN" altLang="en-US" sz="3200" dirty="0"/>
              <a:t>实现企业数据</a:t>
            </a:r>
            <a:r>
              <a:rPr lang="en-US" altLang="zh-CN" sz="3200" dirty="0"/>
              <a:t>/</a:t>
            </a:r>
            <a:r>
              <a:rPr lang="zh-CN" altLang="en-US" sz="3200" dirty="0"/>
              <a:t>知识智能搜索应用</a:t>
            </a:r>
            <a:endParaRPr lang="zh-CN" altLang="en-US" dirty="0"/>
          </a:p>
        </p:txBody>
      </p:sp>
      <p:pic>
        <p:nvPicPr>
          <p:cNvPr id="1028" name="Picture 4" descr="thumbnail image 1 of blog post titled &#10;&#9;&#10;&#9;&#10;&#9; &#10;&#9;&#10;&#9;&#10;&#9;&#10;&#9;&#9;&#9;&#9;&#10;&#9;&#9;&#10;&#9;&#9;&#9;&#10;&#9;&#9;&#9;&#9;&#10;&#9;&#9;&#9;&#9;&#9;&#9;&#10;&#9;&#9;&#9;&#9;&#9;&#9;&#9;Revolutionize your Enterprise Data with ChatGPT: Next-gen Apps w/ Azure OpenAI and Cognitive Search&#10;&#9;&#9;&#9;&#9;&#9;&#9;&#9;&#10;&#9;&#9;&#9;&#9;&#9;&#9;&#10;&#9;&#9;&#9;&#9;&#9;&#10;&#9;&#9;&#9;&#10;&#9;&#9;&#10;&#9;&#10;&#9;&#9;&#9;&#10;&#9;&#10;&#9;&#10;&#9;&#10;&#9;&#10;&#9;&#10;">
            <a:extLst>
              <a:ext uri="{FF2B5EF4-FFF2-40B4-BE49-F238E27FC236}">
                <a16:creationId xmlns:a16="http://schemas.microsoft.com/office/drawing/2014/main" id="{29BD9398-9ECB-FF75-CA58-C01B667B2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20" y="1612791"/>
            <a:ext cx="9118559" cy="433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838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DB0-97B7-4C83-926F-16909150C47D}"/>
              </a:ext>
            </a:extLst>
          </p:cNvPr>
          <p:cNvSpPr>
            <a:spLocks noGrp="1"/>
          </p:cNvSpPr>
          <p:nvPr>
            <p:ph type="title"/>
          </p:nvPr>
        </p:nvSpPr>
        <p:spPr/>
        <p:txBody>
          <a:bodyPr/>
          <a:lstStyle/>
          <a:p>
            <a:r>
              <a:rPr lang="en-US" altLang="zh-CN" dirty="0"/>
              <a:t>Azure</a:t>
            </a:r>
            <a:r>
              <a:rPr lang="zh-CN" altLang="en-US" dirty="0"/>
              <a:t> </a:t>
            </a:r>
            <a:r>
              <a:rPr lang="en-US" altLang="zh-CN" dirty="0"/>
              <a:t>Cognitive Search</a:t>
            </a:r>
            <a:endParaRPr lang="en-US" dirty="0"/>
          </a:p>
        </p:txBody>
      </p:sp>
      <p:grpSp>
        <p:nvGrpSpPr>
          <p:cNvPr id="3" name="组合 2">
            <a:extLst>
              <a:ext uri="{FF2B5EF4-FFF2-40B4-BE49-F238E27FC236}">
                <a16:creationId xmlns:a16="http://schemas.microsoft.com/office/drawing/2014/main" id="{B41F60E9-E7CF-FBE7-AE19-EFEFD007D744}"/>
              </a:ext>
            </a:extLst>
          </p:cNvPr>
          <p:cNvGrpSpPr/>
          <p:nvPr/>
        </p:nvGrpSpPr>
        <p:grpSpPr>
          <a:xfrm>
            <a:off x="1619586" y="1895008"/>
            <a:ext cx="8843548" cy="4422174"/>
            <a:chOff x="1619586" y="1895008"/>
            <a:chExt cx="8843548" cy="4422174"/>
          </a:xfrm>
        </p:grpSpPr>
        <p:sp>
          <p:nvSpPr>
            <p:cNvPr id="29" name="Rectangle 28">
              <a:extLst>
                <a:ext uri="{FF2B5EF4-FFF2-40B4-BE49-F238E27FC236}">
                  <a16:creationId xmlns:a16="http://schemas.microsoft.com/office/drawing/2014/main" id="{27F40A25-C0EA-4E3C-803C-79749F522F6F}"/>
                </a:ext>
              </a:extLst>
            </p:cNvPr>
            <p:cNvSpPr/>
            <p:nvPr/>
          </p:nvSpPr>
          <p:spPr bwMode="auto">
            <a:xfrm>
              <a:off x="1619586" y="1895008"/>
              <a:ext cx="2142041" cy="661678"/>
            </a:xfrm>
            <a:prstGeom prst="rect">
              <a:avLst/>
            </a:prstGeom>
            <a:solidFill>
              <a:srgbClr val="0078D7"/>
            </a:solidFill>
            <a:ln w="19050" cap="flat" cmpd="sng" algn="ctr">
              <a:noFill/>
              <a:prstDash val="solid"/>
            </a:ln>
            <a:effectLst/>
          </p:spPr>
          <p:txBody>
            <a:bodyPr lIns="182854" rIns="182854" rtlCol="0" anchor="ctr"/>
            <a:lstStyle/>
            <a:p>
              <a:pPr lvl="0" algn="ctr" defTabSz="914049">
                <a:defRPr/>
              </a:pPr>
              <a:r>
                <a:rPr lang="zh-CN" altLang="en-US" sz="2400" kern="0" dirty="0">
                  <a:latin typeface="Segoe UI Semilight" charset="0"/>
                  <a:ea typeface="Segoe UI Semilight" charset="0"/>
                  <a:cs typeface="Segoe UI Semilight" charset="0"/>
                </a:rPr>
                <a:t>摄取</a:t>
              </a:r>
              <a:endParaRPr kumimoji="0" lang="en-US" sz="2400" b="0" i="0" u="none" strike="noStrike" kern="0" cap="none" spc="0" normalizeH="0" baseline="0" noProof="0" dirty="0">
                <a:ln>
                  <a:noFill/>
                </a:ln>
                <a:effectLst/>
                <a:uLnTx/>
                <a:uFillTx/>
                <a:latin typeface="Segoe UI Semilight" charset="0"/>
                <a:ea typeface="Segoe UI Semilight" charset="0"/>
                <a:cs typeface="Segoe UI Semilight" charset="0"/>
              </a:endParaRPr>
            </a:p>
          </p:txBody>
        </p:sp>
        <p:grpSp>
          <p:nvGrpSpPr>
            <p:cNvPr id="30" name="Group 29">
              <a:extLst>
                <a:ext uri="{FF2B5EF4-FFF2-40B4-BE49-F238E27FC236}">
                  <a16:creationId xmlns:a16="http://schemas.microsoft.com/office/drawing/2014/main" id="{E5A9C510-1C54-401E-B726-36D556D6B47A}"/>
                </a:ext>
              </a:extLst>
            </p:cNvPr>
            <p:cNvGrpSpPr/>
            <p:nvPr/>
          </p:nvGrpSpPr>
          <p:grpSpPr>
            <a:xfrm>
              <a:off x="1983533" y="3374807"/>
              <a:ext cx="1414147" cy="1884299"/>
              <a:chOff x="1982949" y="3195687"/>
              <a:chExt cx="1414348" cy="1884566"/>
            </a:xfrm>
          </p:grpSpPr>
          <p:sp>
            <p:nvSpPr>
              <p:cNvPr id="31" name="Rectangle 30">
                <a:extLst>
                  <a:ext uri="{FF2B5EF4-FFF2-40B4-BE49-F238E27FC236}">
                    <a16:creationId xmlns:a16="http://schemas.microsoft.com/office/drawing/2014/main" id="{BE42475C-D122-45A9-9B1A-7E6B2A9E384B}"/>
                  </a:ext>
                </a:extLst>
              </p:cNvPr>
              <p:cNvSpPr/>
              <p:nvPr/>
            </p:nvSpPr>
            <p:spPr>
              <a:xfrm>
                <a:off x="1982949" y="4140380"/>
                <a:ext cx="1414348" cy="939873"/>
              </a:xfrm>
              <a:prstGeom prst="rect">
                <a:avLst/>
              </a:prstGeom>
            </p:spPr>
            <p:txBody>
              <a:bodyPr wrap="square">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Segoe UI Semilight" charset="0"/>
                    <a:ea typeface="Segoe UI Semilight" charset="0"/>
                    <a:cs typeface="Segoe UI Semilight" charset="0"/>
                  </a:rPr>
                  <a:t>Data in any</a:t>
                </a: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Segoe UI Semilight" charset="0"/>
                    <a:ea typeface="Segoe UI Semilight" charset="0"/>
                    <a:cs typeface="Segoe UI Semilight" charset="0"/>
                  </a:rPr>
                  <a:t>format, any</a:t>
                </a:r>
              </a:p>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Segoe UI Semilight" charset="0"/>
                    <a:ea typeface="Segoe UI Semilight" charset="0"/>
                    <a:cs typeface="Segoe UI Semilight" charset="0"/>
                  </a:rPr>
                  <a:t>Azure store</a:t>
                </a:r>
              </a:p>
            </p:txBody>
          </p:sp>
          <p:sp>
            <p:nvSpPr>
              <p:cNvPr id="32" name="binary" title="Icon of binary code, ones and zeros">
                <a:extLst>
                  <a:ext uri="{FF2B5EF4-FFF2-40B4-BE49-F238E27FC236}">
                    <a16:creationId xmlns:a16="http://schemas.microsoft.com/office/drawing/2014/main" id="{C74FD475-3436-403F-A61D-C4BE2D268D22}"/>
                  </a:ext>
                </a:extLst>
              </p:cNvPr>
              <p:cNvSpPr>
                <a:spLocks noChangeAspect="1" noEditPoints="1"/>
              </p:cNvSpPr>
              <p:nvPr/>
            </p:nvSpPr>
            <p:spPr bwMode="auto">
              <a:xfrm>
                <a:off x="2237212" y="3195687"/>
                <a:ext cx="905822" cy="782178"/>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Segoe UI"/>
                  <a:ea typeface="+mn-ea"/>
                  <a:cs typeface="+mn-cs"/>
                </a:endParaRPr>
              </a:p>
            </p:txBody>
          </p:sp>
        </p:grpSp>
        <p:sp>
          <p:nvSpPr>
            <p:cNvPr id="33" name="Rectangle 32">
              <a:extLst>
                <a:ext uri="{FF2B5EF4-FFF2-40B4-BE49-F238E27FC236}">
                  <a16:creationId xmlns:a16="http://schemas.microsoft.com/office/drawing/2014/main" id="{55208E82-0884-4B4C-8103-9AA5EC0A7F3D}"/>
                </a:ext>
              </a:extLst>
            </p:cNvPr>
            <p:cNvSpPr/>
            <p:nvPr/>
          </p:nvSpPr>
          <p:spPr bwMode="auto">
            <a:xfrm>
              <a:off x="4906338" y="1895008"/>
              <a:ext cx="2142041" cy="661678"/>
            </a:xfrm>
            <a:prstGeom prst="rect">
              <a:avLst/>
            </a:prstGeom>
            <a:solidFill>
              <a:srgbClr val="0078D7"/>
            </a:solidFill>
            <a:ln w="19050" cap="flat" cmpd="sng" algn="ctr">
              <a:noFill/>
              <a:prstDash val="solid"/>
            </a:ln>
            <a:effectLst/>
          </p:spPr>
          <p:txBody>
            <a:bodyPr lIns="182854" rIns="182854" rtlCol="0" anchor="ctr"/>
            <a:lstStyle/>
            <a:p>
              <a:pPr lvl="0" algn="ctr" defTabSz="914049">
                <a:defRPr/>
              </a:pPr>
              <a:r>
                <a:rPr lang="zh-CN" altLang="en-US" sz="2400" kern="0" dirty="0">
                  <a:latin typeface="Segoe UI Semilight" charset="0"/>
                  <a:ea typeface="Segoe UI Semilight" charset="0"/>
                  <a:cs typeface="Segoe UI Semilight" charset="0"/>
                </a:rPr>
                <a:t>丰富</a:t>
              </a:r>
              <a:endParaRPr kumimoji="0" lang="en-US" sz="2400" b="0" i="0" u="none" strike="noStrike" kern="0" cap="none" spc="0" normalizeH="0" baseline="0" noProof="0" dirty="0">
                <a:ln>
                  <a:noFill/>
                </a:ln>
                <a:effectLst/>
                <a:uLnTx/>
                <a:uFillTx/>
                <a:latin typeface="Segoe UI Semilight" charset="0"/>
                <a:ea typeface="Segoe UI Semilight" charset="0"/>
                <a:cs typeface="Segoe UI Semilight" charset="0"/>
              </a:endParaRPr>
            </a:p>
          </p:txBody>
        </p:sp>
        <p:sp>
          <p:nvSpPr>
            <p:cNvPr id="34" name="Rectangle 33">
              <a:extLst>
                <a:ext uri="{FF2B5EF4-FFF2-40B4-BE49-F238E27FC236}">
                  <a16:creationId xmlns:a16="http://schemas.microsoft.com/office/drawing/2014/main" id="{75C0676C-BA5E-4590-84CA-C95A834BFA77}"/>
                </a:ext>
              </a:extLst>
            </p:cNvPr>
            <p:cNvSpPr/>
            <p:nvPr/>
          </p:nvSpPr>
          <p:spPr bwMode="auto">
            <a:xfrm>
              <a:off x="8321093" y="1895008"/>
              <a:ext cx="2142041" cy="661678"/>
            </a:xfrm>
            <a:prstGeom prst="rect">
              <a:avLst/>
            </a:prstGeom>
            <a:solidFill>
              <a:srgbClr val="0078D7"/>
            </a:solidFill>
            <a:ln w="19050" cap="flat" cmpd="sng" algn="ctr">
              <a:noFill/>
              <a:prstDash val="solid"/>
            </a:ln>
            <a:effectLst/>
          </p:spPr>
          <p:txBody>
            <a:bodyPr lIns="182854" rIns="182854" rtlCol="0" anchor="ctr"/>
            <a:lstStyle/>
            <a:p>
              <a:pPr lvl="0" algn="ctr" defTabSz="914049">
                <a:defRPr/>
              </a:pPr>
              <a:r>
                <a:rPr lang="zh-CN" altLang="en-US" sz="2400" kern="0" dirty="0">
                  <a:latin typeface="Segoe UI Semilight" charset="0"/>
                  <a:ea typeface="Segoe UI Semilight" charset="0"/>
                  <a:cs typeface="Segoe UI Semilight" charset="0"/>
                </a:rPr>
                <a:t>浏览</a:t>
              </a:r>
              <a:endParaRPr kumimoji="0" lang="en-US" sz="2400" b="0" i="0" u="none" strike="noStrike" kern="0" cap="none" spc="0" normalizeH="0" baseline="0" noProof="0" dirty="0">
                <a:ln>
                  <a:noFill/>
                </a:ln>
                <a:effectLst/>
                <a:uLnTx/>
                <a:uFillTx/>
                <a:latin typeface="Segoe UI Semilight" charset="0"/>
                <a:ea typeface="Segoe UI Semilight" charset="0"/>
                <a:cs typeface="Segoe UI Semilight" charset="0"/>
              </a:endParaRPr>
            </a:p>
          </p:txBody>
        </p:sp>
        <p:grpSp>
          <p:nvGrpSpPr>
            <p:cNvPr id="35" name="Group 34">
              <a:extLst>
                <a:ext uri="{FF2B5EF4-FFF2-40B4-BE49-F238E27FC236}">
                  <a16:creationId xmlns:a16="http://schemas.microsoft.com/office/drawing/2014/main" id="{D918266D-0539-4649-9BA9-36483D3ECB6B}"/>
                </a:ext>
              </a:extLst>
            </p:cNvPr>
            <p:cNvGrpSpPr/>
            <p:nvPr/>
          </p:nvGrpSpPr>
          <p:grpSpPr>
            <a:xfrm>
              <a:off x="3546788" y="2921322"/>
              <a:ext cx="3490189" cy="3395860"/>
              <a:chOff x="3546425" y="2742138"/>
              <a:chExt cx="3490685" cy="3396342"/>
            </a:xfrm>
          </p:grpSpPr>
          <p:sp>
            <p:nvSpPr>
              <p:cNvPr id="36" name="Rectangle 35">
                <a:extLst>
                  <a:ext uri="{FF2B5EF4-FFF2-40B4-BE49-F238E27FC236}">
                    <a16:creationId xmlns:a16="http://schemas.microsoft.com/office/drawing/2014/main" id="{CF36AF7A-5F24-4F35-8547-06091F9D09A2}"/>
                  </a:ext>
                </a:extLst>
              </p:cNvPr>
              <p:cNvSpPr/>
              <p:nvPr/>
            </p:nvSpPr>
            <p:spPr>
              <a:xfrm>
                <a:off x="5283883" y="5770951"/>
                <a:ext cx="1386918" cy="367529"/>
              </a:xfrm>
              <a:prstGeom prst="rect">
                <a:avLst/>
              </a:prstGeom>
            </p:spPr>
            <p:txBody>
              <a:bodyPr wrap="square">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Segoe UI Semilight" charset="0"/>
                    <a:ea typeface="Segoe UI Semilight" charset="0"/>
                    <a:cs typeface="Segoe UI Semilight" charset="0"/>
                  </a:rPr>
                  <a:t>Annotations</a:t>
                </a:r>
              </a:p>
            </p:txBody>
          </p:sp>
          <p:sp>
            <p:nvSpPr>
              <p:cNvPr id="37" name="Rectangle 36">
                <a:extLst>
                  <a:ext uri="{FF2B5EF4-FFF2-40B4-BE49-F238E27FC236}">
                    <a16:creationId xmlns:a16="http://schemas.microsoft.com/office/drawing/2014/main" id="{AF664C21-7D12-4584-984F-203BDCCF1FC0}"/>
                  </a:ext>
                </a:extLst>
              </p:cNvPr>
              <p:cNvSpPr/>
              <p:nvPr/>
            </p:nvSpPr>
            <p:spPr>
              <a:xfrm>
                <a:off x="5159426" y="2742138"/>
                <a:ext cx="1635832" cy="367529"/>
              </a:xfrm>
              <a:prstGeom prst="rect">
                <a:avLst/>
              </a:prstGeom>
            </p:spPr>
            <p:txBody>
              <a:bodyPr wrap="square">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Segoe UI Semilight" charset="0"/>
                    <a:ea typeface="Segoe UI Semilight" charset="0"/>
                    <a:cs typeface="Segoe UI Semilight" charset="0"/>
                  </a:rPr>
                  <a:t>Cognitive skills</a:t>
                </a:r>
              </a:p>
            </p:txBody>
          </p:sp>
          <p:cxnSp>
            <p:nvCxnSpPr>
              <p:cNvPr id="38" name="Straight Arrow Connector 37">
                <a:extLst>
                  <a:ext uri="{FF2B5EF4-FFF2-40B4-BE49-F238E27FC236}">
                    <a16:creationId xmlns:a16="http://schemas.microsoft.com/office/drawing/2014/main" id="{013C96BA-C1D9-4048-BD99-718E95D81650}"/>
                  </a:ext>
                </a:extLst>
              </p:cNvPr>
              <p:cNvCxnSpPr>
                <a:cxnSpLocks/>
              </p:cNvCxnSpPr>
              <p:nvPr/>
            </p:nvCxnSpPr>
            <p:spPr>
              <a:xfrm>
                <a:off x="3546425" y="3699444"/>
                <a:ext cx="1487644" cy="0"/>
              </a:xfrm>
              <a:prstGeom prst="straightConnector1">
                <a:avLst/>
              </a:prstGeom>
              <a:noFill/>
              <a:ln w="25400" cap="flat" cmpd="sng" algn="ctr">
                <a:solidFill>
                  <a:srgbClr val="505050"/>
                </a:solidFill>
                <a:prstDash val="solid"/>
                <a:tailEnd type="triangle" w="med" len="med"/>
              </a:ln>
              <a:effectLst/>
            </p:spPr>
          </p:cxnSp>
          <p:cxnSp>
            <p:nvCxnSpPr>
              <p:cNvPr id="39" name="Straight Arrow Connector 38">
                <a:extLst>
                  <a:ext uri="{FF2B5EF4-FFF2-40B4-BE49-F238E27FC236}">
                    <a16:creationId xmlns:a16="http://schemas.microsoft.com/office/drawing/2014/main" id="{649437BB-FC05-47D4-9CB6-F2141F7AE0BF}"/>
                  </a:ext>
                </a:extLst>
              </p:cNvPr>
              <p:cNvCxnSpPr>
                <a:cxnSpLocks/>
              </p:cNvCxnSpPr>
              <p:nvPr/>
            </p:nvCxnSpPr>
            <p:spPr>
              <a:xfrm>
                <a:off x="5977342" y="4158616"/>
                <a:ext cx="0" cy="610280"/>
              </a:xfrm>
              <a:prstGeom prst="straightConnector1">
                <a:avLst/>
              </a:prstGeom>
              <a:noFill/>
              <a:ln w="25400" cap="flat" cmpd="sng" algn="ctr">
                <a:solidFill>
                  <a:srgbClr val="505050"/>
                </a:solidFill>
                <a:prstDash val="solid"/>
                <a:tailEnd type="triangle" w="med" len="med"/>
              </a:ln>
              <a:effectLst/>
            </p:spPr>
          </p:cxnSp>
          <p:sp>
            <p:nvSpPr>
              <p:cNvPr id="40" name="brain_2" title="Icon of a brain with circles and connection lines inside">
                <a:extLst>
                  <a:ext uri="{FF2B5EF4-FFF2-40B4-BE49-F238E27FC236}">
                    <a16:creationId xmlns:a16="http://schemas.microsoft.com/office/drawing/2014/main" id="{3028195F-222A-44F1-A625-086A1F7A618D}"/>
                  </a:ext>
                </a:extLst>
              </p:cNvPr>
              <p:cNvSpPr>
                <a:spLocks noChangeAspect="1" noEditPoints="1"/>
              </p:cNvSpPr>
              <p:nvPr/>
            </p:nvSpPr>
            <p:spPr bwMode="auto">
              <a:xfrm>
                <a:off x="5306894" y="3176939"/>
                <a:ext cx="1340896" cy="899110"/>
              </a:xfrm>
              <a:custGeom>
                <a:avLst/>
                <a:gdLst>
                  <a:gd name="T0" fmla="*/ 379 w 440"/>
                  <a:gd name="T1" fmla="*/ 133 h 295"/>
                  <a:gd name="T2" fmla="*/ 379 w 440"/>
                  <a:gd name="T3" fmla="*/ 169 h 295"/>
                  <a:gd name="T4" fmla="*/ 259 w 440"/>
                  <a:gd name="T5" fmla="*/ 181 h 295"/>
                  <a:gd name="T6" fmla="*/ 295 w 440"/>
                  <a:gd name="T7" fmla="*/ 181 h 295"/>
                  <a:gd name="T8" fmla="*/ 259 w 440"/>
                  <a:gd name="T9" fmla="*/ 181 h 295"/>
                  <a:gd name="T10" fmla="*/ 114 w 440"/>
                  <a:gd name="T11" fmla="*/ 179 h 295"/>
                  <a:gd name="T12" fmla="*/ 78 w 440"/>
                  <a:gd name="T13" fmla="*/ 169 h 295"/>
                  <a:gd name="T14" fmla="*/ 235 w 440"/>
                  <a:gd name="T15" fmla="*/ 88 h 295"/>
                  <a:gd name="T16" fmla="*/ 192 w 440"/>
                  <a:gd name="T17" fmla="*/ 79 h 295"/>
                  <a:gd name="T18" fmla="*/ 174 w 440"/>
                  <a:gd name="T19" fmla="*/ 97 h 295"/>
                  <a:gd name="T20" fmla="*/ 174 w 440"/>
                  <a:gd name="T21" fmla="*/ 61 h 295"/>
                  <a:gd name="T22" fmla="*/ 277 w 440"/>
                  <a:gd name="T23" fmla="*/ 85 h 295"/>
                  <a:gd name="T24" fmla="*/ 313 w 440"/>
                  <a:gd name="T25" fmla="*/ 85 h 295"/>
                  <a:gd name="T26" fmla="*/ 277 w 440"/>
                  <a:gd name="T27" fmla="*/ 85 h 295"/>
                  <a:gd name="T28" fmla="*/ 168 w 440"/>
                  <a:gd name="T29" fmla="*/ 205 h 295"/>
                  <a:gd name="T30" fmla="*/ 168 w 440"/>
                  <a:gd name="T31" fmla="*/ 169 h 295"/>
                  <a:gd name="T32" fmla="*/ 42 w 440"/>
                  <a:gd name="T33" fmla="*/ 169 h 295"/>
                  <a:gd name="T34" fmla="*/ 78 w 440"/>
                  <a:gd name="T35" fmla="*/ 169 h 295"/>
                  <a:gd name="T36" fmla="*/ 42 w 440"/>
                  <a:gd name="T37" fmla="*/ 169 h 295"/>
                  <a:gd name="T38" fmla="*/ 284 w 440"/>
                  <a:gd name="T39" fmla="*/ 121 h 295"/>
                  <a:gd name="T40" fmla="*/ 295 w 440"/>
                  <a:gd name="T41" fmla="*/ 103 h 295"/>
                  <a:gd name="T42" fmla="*/ 114 w 440"/>
                  <a:gd name="T43" fmla="*/ 125 h 295"/>
                  <a:gd name="T44" fmla="*/ 143 w 440"/>
                  <a:gd name="T45" fmla="*/ 133 h 295"/>
                  <a:gd name="T46" fmla="*/ 168 w 440"/>
                  <a:gd name="T47" fmla="*/ 144 h 295"/>
                  <a:gd name="T48" fmla="*/ 361 w 440"/>
                  <a:gd name="T49" fmla="*/ 151 h 295"/>
                  <a:gd name="T50" fmla="*/ 331 w 440"/>
                  <a:gd name="T51" fmla="*/ 160 h 295"/>
                  <a:gd name="T52" fmla="*/ 331 w 440"/>
                  <a:gd name="T53" fmla="*/ 243 h 295"/>
                  <a:gd name="T54" fmla="*/ 321 w 440"/>
                  <a:gd name="T55" fmla="*/ 181 h 295"/>
                  <a:gd name="T56" fmla="*/ 358 w 440"/>
                  <a:gd name="T57" fmla="*/ 206 h 295"/>
                  <a:gd name="T58" fmla="*/ 440 w 440"/>
                  <a:gd name="T59" fmla="*/ 163 h 295"/>
                  <a:gd name="T60" fmla="*/ 388 w 440"/>
                  <a:gd name="T61" fmla="*/ 110 h 295"/>
                  <a:gd name="T62" fmla="*/ 227 w 440"/>
                  <a:gd name="T63" fmla="*/ 30 h 295"/>
                  <a:gd name="T64" fmla="*/ 68 w 440"/>
                  <a:gd name="T65" fmla="*/ 103 h 295"/>
                  <a:gd name="T66" fmla="*/ 4 w 440"/>
                  <a:gd name="T67" fmla="*/ 165 h 295"/>
                  <a:gd name="T68" fmla="*/ 164 w 440"/>
                  <a:gd name="T69" fmla="*/ 237 h 295"/>
                  <a:gd name="T70" fmla="*/ 358 w 440"/>
                  <a:gd name="T71"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295">
                    <a:moveTo>
                      <a:pt x="361" y="151"/>
                    </a:moveTo>
                    <a:cubicBezTo>
                      <a:pt x="361" y="141"/>
                      <a:pt x="369" y="133"/>
                      <a:pt x="379" y="133"/>
                    </a:cubicBezTo>
                    <a:cubicBezTo>
                      <a:pt x="389" y="133"/>
                      <a:pt x="397" y="141"/>
                      <a:pt x="397" y="151"/>
                    </a:cubicBezTo>
                    <a:cubicBezTo>
                      <a:pt x="397" y="161"/>
                      <a:pt x="389" y="169"/>
                      <a:pt x="379" y="169"/>
                    </a:cubicBezTo>
                    <a:cubicBezTo>
                      <a:pt x="369" y="169"/>
                      <a:pt x="361" y="161"/>
                      <a:pt x="361" y="151"/>
                    </a:cubicBezTo>
                    <a:close/>
                    <a:moveTo>
                      <a:pt x="259" y="181"/>
                    </a:moveTo>
                    <a:cubicBezTo>
                      <a:pt x="259" y="191"/>
                      <a:pt x="267" y="199"/>
                      <a:pt x="277" y="199"/>
                    </a:cubicBezTo>
                    <a:cubicBezTo>
                      <a:pt x="287" y="199"/>
                      <a:pt x="295" y="191"/>
                      <a:pt x="295" y="181"/>
                    </a:cubicBezTo>
                    <a:cubicBezTo>
                      <a:pt x="295" y="171"/>
                      <a:pt x="287" y="163"/>
                      <a:pt x="277" y="163"/>
                    </a:cubicBezTo>
                    <a:cubicBezTo>
                      <a:pt x="267" y="163"/>
                      <a:pt x="259" y="171"/>
                      <a:pt x="259" y="181"/>
                    </a:cubicBezTo>
                    <a:close/>
                    <a:moveTo>
                      <a:pt x="114" y="239"/>
                    </a:moveTo>
                    <a:cubicBezTo>
                      <a:pt x="114" y="179"/>
                      <a:pt x="114" y="179"/>
                      <a:pt x="114" y="179"/>
                    </a:cubicBezTo>
                    <a:cubicBezTo>
                      <a:pt x="114" y="179"/>
                      <a:pt x="109" y="169"/>
                      <a:pt x="104" y="169"/>
                    </a:cubicBezTo>
                    <a:cubicBezTo>
                      <a:pt x="104" y="169"/>
                      <a:pt x="104" y="169"/>
                      <a:pt x="78" y="169"/>
                    </a:cubicBezTo>
                    <a:moveTo>
                      <a:pt x="235" y="260"/>
                    </a:moveTo>
                    <a:cubicBezTo>
                      <a:pt x="235" y="260"/>
                      <a:pt x="235" y="260"/>
                      <a:pt x="235" y="88"/>
                    </a:cubicBezTo>
                    <a:cubicBezTo>
                      <a:pt x="235" y="82"/>
                      <a:pt x="231" y="79"/>
                      <a:pt x="225" y="79"/>
                    </a:cubicBezTo>
                    <a:cubicBezTo>
                      <a:pt x="225" y="79"/>
                      <a:pt x="225" y="79"/>
                      <a:pt x="192" y="79"/>
                    </a:cubicBezTo>
                    <a:moveTo>
                      <a:pt x="156" y="79"/>
                    </a:moveTo>
                    <a:cubicBezTo>
                      <a:pt x="156" y="89"/>
                      <a:pt x="164" y="97"/>
                      <a:pt x="174" y="97"/>
                    </a:cubicBezTo>
                    <a:cubicBezTo>
                      <a:pt x="184" y="97"/>
                      <a:pt x="192" y="89"/>
                      <a:pt x="192" y="79"/>
                    </a:cubicBezTo>
                    <a:cubicBezTo>
                      <a:pt x="192" y="69"/>
                      <a:pt x="184" y="61"/>
                      <a:pt x="174" y="61"/>
                    </a:cubicBezTo>
                    <a:cubicBezTo>
                      <a:pt x="164" y="61"/>
                      <a:pt x="156" y="69"/>
                      <a:pt x="156" y="79"/>
                    </a:cubicBezTo>
                    <a:close/>
                    <a:moveTo>
                      <a:pt x="277" y="85"/>
                    </a:moveTo>
                    <a:cubicBezTo>
                      <a:pt x="277" y="95"/>
                      <a:pt x="285" y="103"/>
                      <a:pt x="295" y="103"/>
                    </a:cubicBezTo>
                    <a:cubicBezTo>
                      <a:pt x="305" y="103"/>
                      <a:pt x="313" y="95"/>
                      <a:pt x="313" y="85"/>
                    </a:cubicBezTo>
                    <a:cubicBezTo>
                      <a:pt x="313" y="75"/>
                      <a:pt x="305" y="67"/>
                      <a:pt x="295" y="67"/>
                    </a:cubicBezTo>
                    <a:cubicBezTo>
                      <a:pt x="285" y="67"/>
                      <a:pt x="277" y="75"/>
                      <a:pt x="277" y="85"/>
                    </a:cubicBezTo>
                    <a:close/>
                    <a:moveTo>
                      <a:pt x="150" y="187"/>
                    </a:moveTo>
                    <a:cubicBezTo>
                      <a:pt x="150" y="197"/>
                      <a:pt x="158" y="205"/>
                      <a:pt x="168" y="205"/>
                    </a:cubicBezTo>
                    <a:cubicBezTo>
                      <a:pt x="178" y="205"/>
                      <a:pt x="186" y="197"/>
                      <a:pt x="186" y="187"/>
                    </a:cubicBezTo>
                    <a:cubicBezTo>
                      <a:pt x="186" y="177"/>
                      <a:pt x="178" y="169"/>
                      <a:pt x="168" y="169"/>
                    </a:cubicBezTo>
                    <a:cubicBezTo>
                      <a:pt x="158" y="169"/>
                      <a:pt x="150" y="177"/>
                      <a:pt x="150" y="187"/>
                    </a:cubicBezTo>
                    <a:close/>
                    <a:moveTo>
                      <a:pt x="42" y="169"/>
                    </a:moveTo>
                    <a:cubicBezTo>
                      <a:pt x="42" y="179"/>
                      <a:pt x="50" y="187"/>
                      <a:pt x="60" y="187"/>
                    </a:cubicBezTo>
                    <a:cubicBezTo>
                      <a:pt x="70" y="187"/>
                      <a:pt x="78" y="179"/>
                      <a:pt x="78" y="169"/>
                    </a:cubicBezTo>
                    <a:cubicBezTo>
                      <a:pt x="78" y="159"/>
                      <a:pt x="70" y="151"/>
                      <a:pt x="60" y="151"/>
                    </a:cubicBezTo>
                    <a:cubicBezTo>
                      <a:pt x="50" y="151"/>
                      <a:pt x="42" y="159"/>
                      <a:pt x="42" y="169"/>
                    </a:cubicBezTo>
                    <a:close/>
                    <a:moveTo>
                      <a:pt x="235" y="121"/>
                    </a:moveTo>
                    <a:cubicBezTo>
                      <a:pt x="235" y="121"/>
                      <a:pt x="235" y="121"/>
                      <a:pt x="284" y="121"/>
                    </a:cubicBezTo>
                    <a:cubicBezTo>
                      <a:pt x="290" y="121"/>
                      <a:pt x="295" y="117"/>
                      <a:pt x="295" y="112"/>
                    </a:cubicBezTo>
                    <a:cubicBezTo>
                      <a:pt x="295" y="112"/>
                      <a:pt x="295" y="112"/>
                      <a:pt x="295" y="103"/>
                    </a:cubicBezTo>
                    <a:moveTo>
                      <a:pt x="114" y="49"/>
                    </a:moveTo>
                    <a:cubicBezTo>
                      <a:pt x="114" y="49"/>
                      <a:pt x="114" y="51"/>
                      <a:pt x="114" y="125"/>
                    </a:cubicBezTo>
                    <a:cubicBezTo>
                      <a:pt x="114" y="130"/>
                      <a:pt x="118" y="133"/>
                      <a:pt x="123" y="133"/>
                    </a:cubicBezTo>
                    <a:cubicBezTo>
                      <a:pt x="123" y="133"/>
                      <a:pt x="123" y="133"/>
                      <a:pt x="143" y="133"/>
                    </a:cubicBezTo>
                    <a:cubicBezTo>
                      <a:pt x="143" y="133"/>
                      <a:pt x="143" y="133"/>
                      <a:pt x="158" y="133"/>
                    </a:cubicBezTo>
                    <a:cubicBezTo>
                      <a:pt x="163" y="133"/>
                      <a:pt x="168" y="139"/>
                      <a:pt x="168" y="144"/>
                    </a:cubicBezTo>
                    <a:cubicBezTo>
                      <a:pt x="168" y="144"/>
                      <a:pt x="168" y="144"/>
                      <a:pt x="168" y="169"/>
                    </a:cubicBezTo>
                    <a:moveTo>
                      <a:pt x="361" y="151"/>
                    </a:moveTo>
                    <a:cubicBezTo>
                      <a:pt x="361" y="151"/>
                      <a:pt x="361" y="151"/>
                      <a:pt x="340" y="151"/>
                    </a:cubicBezTo>
                    <a:cubicBezTo>
                      <a:pt x="335" y="151"/>
                      <a:pt x="331" y="155"/>
                      <a:pt x="331" y="160"/>
                    </a:cubicBezTo>
                    <a:cubicBezTo>
                      <a:pt x="331" y="160"/>
                      <a:pt x="331" y="160"/>
                      <a:pt x="331" y="205"/>
                    </a:cubicBezTo>
                    <a:moveTo>
                      <a:pt x="331" y="243"/>
                    </a:moveTo>
                    <a:cubicBezTo>
                      <a:pt x="331" y="243"/>
                      <a:pt x="331" y="243"/>
                      <a:pt x="331" y="190"/>
                    </a:cubicBezTo>
                    <a:cubicBezTo>
                      <a:pt x="331" y="185"/>
                      <a:pt x="327" y="181"/>
                      <a:pt x="321" y="181"/>
                    </a:cubicBezTo>
                    <a:cubicBezTo>
                      <a:pt x="321" y="181"/>
                      <a:pt x="321" y="181"/>
                      <a:pt x="295" y="181"/>
                    </a:cubicBezTo>
                    <a:moveTo>
                      <a:pt x="358" y="206"/>
                    </a:moveTo>
                    <a:cubicBezTo>
                      <a:pt x="367" y="212"/>
                      <a:pt x="377" y="215"/>
                      <a:pt x="388" y="215"/>
                    </a:cubicBezTo>
                    <a:cubicBezTo>
                      <a:pt x="417" y="215"/>
                      <a:pt x="440" y="192"/>
                      <a:pt x="440" y="163"/>
                    </a:cubicBezTo>
                    <a:cubicBezTo>
                      <a:pt x="440" y="134"/>
                      <a:pt x="417" y="111"/>
                      <a:pt x="388" y="111"/>
                    </a:cubicBezTo>
                    <a:cubicBezTo>
                      <a:pt x="388" y="110"/>
                      <a:pt x="388" y="110"/>
                      <a:pt x="388" y="110"/>
                    </a:cubicBezTo>
                    <a:cubicBezTo>
                      <a:pt x="388" y="110"/>
                      <a:pt x="379" y="38"/>
                      <a:pt x="310" y="41"/>
                    </a:cubicBezTo>
                    <a:cubicBezTo>
                      <a:pt x="310" y="41"/>
                      <a:pt x="275" y="4"/>
                      <a:pt x="227" y="30"/>
                    </a:cubicBezTo>
                    <a:cubicBezTo>
                      <a:pt x="227" y="30"/>
                      <a:pt x="183" y="0"/>
                      <a:pt x="146" y="53"/>
                    </a:cubicBezTo>
                    <a:cubicBezTo>
                      <a:pt x="146" y="53"/>
                      <a:pt x="79" y="26"/>
                      <a:pt x="68" y="103"/>
                    </a:cubicBezTo>
                    <a:cubicBezTo>
                      <a:pt x="68" y="103"/>
                      <a:pt x="68" y="103"/>
                      <a:pt x="68" y="103"/>
                    </a:cubicBezTo>
                    <a:cubicBezTo>
                      <a:pt x="68" y="103"/>
                      <a:pt x="7" y="116"/>
                      <a:pt x="4" y="165"/>
                    </a:cubicBezTo>
                    <a:cubicBezTo>
                      <a:pt x="0" y="213"/>
                      <a:pt x="42" y="247"/>
                      <a:pt x="87" y="215"/>
                    </a:cubicBezTo>
                    <a:cubicBezTo>
                      <a:pt x="87" y="215"/>
                      <a:pt x="120" y="263"/>
                      <a:pt x="164" y="237"/>
                    </a:cubicBezTo>
                    <a:cubicBezTo>
                      <a:pt x="164" y="237"/>
                      <a:pt x="222" y="295"/>
                      <a:pt x="270" y="235"/>
                    </a:cubicBezTo>
                    <a:cubicBezTo>
                      <a:pt x="270" y="235"/>
                      <a:pt x="329" y="282"/>
                      <a:pt x="358" y="206"/>
                    </a:cubicBezTo>
                    <a:close/>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Segoe UI"/>
                  <a:ea typeface="+mn-ea"/>
                  <a:cs typeface="+mn-cs"/>
                </a:endParaRPr>
              </a:p>
            </p:txBody>
          </p:sp>
          <p:grpSp>
            <p:nvGrpSpPr>
              <p:cNvPr id="41" name="Group 40">
                <a:extLst>
                  <a:ext uri="{FF2B5EF4-FFF2-40B4-BE49-F238E27FC236}">
                    <a16:creationId xmlns:a16="http://schemas.microsoft.com/office/drawing/2014/main" id="{A13659B9-5B38-4326-91E7-CAFD497965A0}"/>
                  </a:ext>
                </a:extLst>
              </p:cNvPr>
              <p:cNvGrpSpPr/>
              <p:nvPr/>
            </p:nvGrpSpPr>
            <p:grpSpPr>
              <a:xfrm>
                <a:off x="4917574" y="4952144"/>
                <a:ext cx="2119536" cy="554816"/>
                <a:chOff x="4875154" y="5225520"/>
                <a:chExt cx="2119536" cy="554816"/>
              </a:xfrm>
            </p:grpSpPr>
            <p:sp>
              <p:nvSpPr>
                <p:cNvPr id="42" name="BarChartVertical_E9EC" title="Icon of a vertical bar graph">
                  <a:extLst>
                    <a:ext uri="{FF2B5EF4-FFF2-40B4-BE49-F238E27FC236}">
                      <a16:creationId xmlns:a16="http://schemas.microsoft.com/office/drawing/2014/main" id="{9D748094-CF20-40C7-B31C-7C1B3749D021}"/>
                    </a:ext>
                  </a:extLst>
                </p:cNvPr>
                <p:cNvSpPr>
                  <a:spLocks noChangeAspect="1" noEditPoints="1"/>
                </p:cNvSpPr>
                <p:nvPr/>
              </p:nvSpPr>
              <p:spPr bwMode="auto">
                <a:xfrm>
                  <a:off x="4875154" y="5225520"/>
                  <a:ext cx="554686" cy="554816"/>
                </a:xfrm>
                <a:custGeom>
                  <a:avLst/>
                  <a:gdLst>
                    <a:gd name="T0" fmla="*/ 630 w 4250"/>
                    <a:gd name="T1" fmla="*/ 3622 h 4251"/>
                    <a:gd name="T2" fmla="*/ 630 w 4250"/>
                    <a:gd name="T3" fmla="*/ 1102 h 4251"/>
                    <a:gd name="T4" fmla="*/ 1259 w 4250"/>
                    <a:gd name="T5" fmla="*/ 1102 h 4251"/>
                    <a:gd name="T6" fmla="*/ 1259 w 4250"/>
                    <a:gd name="T7" fmla="*/ 3622 h 4251"/>
                    <a:gd name="T8" fmla="*/ 630 w 4250"/>
                    <a:gd name="T9" fmla="*/ 3622 h 4251"/>
                    <a:gd name="T10" fmla="*/ 2519 w 4250"/>
                    <a:gd name="T11" fmla="*/ 3622 h 4251"/>
                    <a:gd name="T12" fmla="*/ 2519 w 4250"/>
                    <a:gd name="T13" fmla="*/ 1732 h 4251"/>
                    <a:gd name="T14" fmla="*/ 1889 w 4250"/>
                    <a:gd name="T15" fmla="*/ 1732 h 4251"/>
                    <a:gd name="T16" fmla="*/ 1889 w 4250"/>
                    <a:gd name="T17" fmla="*/ 3622 h 4251"/>
                    <a:gd name="T18" fmla="*/ 2519 w 4250"/>
                    <a:gd name="T19" fmla="*/ 3622 h 4251"/>
                    <a:gd name="T20" fmla="*/ 3778 w 4250"/>
                    <a:gd name="T21" fmla="*/ 3622 h 4251"/>
                    <a:gd name="T22" fmla="*/ 3778 w 4250"/>
                    <a:gd name="T23" fmla="*/ 472 h 4251"/>
                    <a:gd name="T24" fmla="*/ 3149 w 4250"/>
                    <a:gd name="T25" fmla="*/ 472 h 4251"/>
                    <a:gd name="T26" fmla="*/ 3149 w 4250"/>
                    <a:gd name="T27" fmla="*/ 3622 h 4251"/>
                    <a:gd name="T28" fmla="*/ 3778 w 4250"/>
                    <a:gd name="T29" fmla="*/ 3622 h 4251"/>
                    <a:gd name="T30" fmla="*/ 0 w 4250"/>
                    <a:gd name="T31" fmla="*/ 0 h 4251"/>
                    <a:gd name="T32" fmla="*/ 0 w 4250"/>
                    <a:gd name="T33" fmla="*/ 4251 h 4251"/>
                    <a:gd name="T34" fmla="*/ 4250 w 4250"/>
                    <a:gd name="T35" fmla="*/ 4251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0" h="4251">
                      <a:moveTo>
                        <a:pt x="630" y="3622"/>
                      </a:moveTo>
                      <a:lnTo>
                        <a:pt x="630" y="1102"/>
                      </a:lnTo>
                      <a:lnTo>
                        <a:pt x="1259" y="1102"/>
                      </a:lnTo>
                      <a:lnTo>
                        <a:pt x="1259" y="3622"/>
                      </a:lnTo>
                      <a:lnTo>
                        <a:pt x="630" y="3622"/>
                      </a:lnTo>
                      <a:moveTo>
                        <a:pt x="2519" y="3622"/>
                      </a:moveTo>
                      <a:lnTo>
                        <a:pt x="2519" y="1732"/>
                      </a:lnTo>
                      <a:lnTo>
                        <a:pt x="1889" y="1732"/>
                      </a:lnTo>
                      <a:lnTo>
                        <a:pt x="1889" y="3622"/>
                      </a:lnTo>
                      <a:lnTo>
                        <a:pt x="2519" y="3622"/>
                      </a:lnTo>
                      <a:moveTo>
                        <a:pt x="3778" y="3622"/>
                      </a:moveTo>
                      <a:lnTo>
                        <a:pt x="3778" y="472"/>
                      </a:lnTo>
                      <a:lnTo>
                        <a:pt x="3149" y="472"/>
                      </a:lnTo>
                      <a:lnTo>
                        <a:pt x="3149" y="3622"/>
                      </a:lnTo>
                      <a:lnTo>
                        <a:pt x="3778" y="3622"/>
                      </a:lnTo>
                      <a:moveTo>
                        <a:pt x="0" y="0"/>
                      </a:moveTo>
                      <a:lnTo>
                        <a:pt x="0" y="4251"/>
                      </a:lnTo>
                      <a:lnTo>
                        <a:pt x="4250" y="4251"/>
                      </a:lnTo>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effectLst/>
                    <a:uLnTx/>
                    <a:uFillTx/>
                    <a:latin typeface="Segoe UI"/>
                    <a:ea typeface="+mn-ea"/>
                    <a:cs typeface="+mn-cs"/>
                  </a:endParaRPr>
                </a:p>
              </p:txBody>
            </p:sp>
            <p:sp>
              <p:nvSpPr>
                <p:cNvPr id="43" name="Embed_ECCE" title="Icon of two chevron brackets around a backslash">
                  <a:extLst>
                    <a:ext uri="{FF2B5EF4-FFF2-40B4-BE49-F238E27FC236}">
                      <a16:creationId xmlns:a16="http://schemas.microsoft.com/office/drawing/2014/main" id="{398FE5CB-3373-4CF7-8F89-60FA855B87DA}"/>
                    </a:ext>
                  </a:extLst>
                </p:cNvPr>
                <p:cNvSpPr>
                  <a:spLocks noChangeAspect="1" noEditPoints="1"/>
                </p:cNvSpPr>
                <p:nvPr/>
              </p:nvSpPr>
              <p:spPr bwMode="auto">
                <a:xfrm>
                  <a:off x="5623793" y="5244677"/>
                  <a:ext cx="602364" cy="516503"/>
                </a:xfrm>
                <a:custGeom>
                  <a:avLst/>
                  <a:gdLst>
                    <a:gd name="T0" fmla="*/ 672 w 3136"/>
                    <a:gd name="T1" fmla="*/ 2017 h 2689"/>
                    <a:gd name="T2" fmla="*/ 0 w 3136"/>
                    <a:gd name="T3" fmla="*/ 1345 h 2689"/>
                    <a:gd name="T4" fmla="*/ 672 w 3136"/>
                    <a:gd name="T5" fmla="*/ 672 h 2689"/>
                    <a:gd name="T6" fmla="*/ 2464 w 3136"/>
                    <a:gd name="T7" fmla="*/ 2017 h 2689"/>
                    <a:gd name="T8" fmla="*/ 3136 w 3136"/>
                    <a:gd name="T9" fmla="*/ 1345 h 2689"/>
                    <a:gd name="T10" fmla="*/ 2464 w 3136"/>
                    <a:gd name="T11" fmla="*/ 672 h 2689"/>
                    <a:gd name="T12" fmla="*/ 1121 w 3136"/>
                    <a:gd name="T13" fmla="*/ 2689 h 2689"/>
                    <a:gd name="T14" fmla="*/ 2017 w 3136"/>
                    <a:gd name="T15" fmla="*/ 0 h 2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36" h="2689">
                      <a:moveTo>
                        <a:pt x="672" y="2017"/>
                      </a:moveTo>
                      <a:lnTo>
                        <a:pt x="0" y="1345"/>
                      </a:lnTo>
                      <a:lnTo>
                        <a:pt x="672" y="672"/>
                      </a:lnTo>
                      <a:moveTo>
                        <a:pt x="2464" y="2017"/>
                      </a:moveTo>
                      <a:lnTo>
                        <a:pt x="3136" y="1345"/>
                      </a:lnTo>
                      <a:lnTo>
                        <a:pt x="2464" y="672"/>
                      </a:lnTo>
                      <a:moveTo>
                        <a:pt x="1121" y="2689"/>
                      </a:moveTo>
                      <a:lnTo>
                        <a:pt x="2017" y="0"/>
                      </a:lnTo>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Segoe UI"/>
                    <a:ea typeface="+mn-ea"/>
                    <a:cs typeface="+mn-cs"/>
                  </a:endParaRPr>
                </a:p>
              </p:txBody>
            </p:sp>
            <p:sp>
              <p:nvSpPr>
                <p:cNvPr id="44" name="Relationship_F003" title="Icon of three boxes connected by lines">
                  <a:extLst>
                    <a:ext uri="{FF2B5EF4-FFF2-40B4-BE49-F238E27FC236}">
                      <a16:creationId xmlns:a16="http://schemas.microsoft.com/office/drawing/2014/main" id="{B998DE6D-01E7-4B5A-BC9E-C7FAD434C994}"/>
                    </a:ext>
                  </a:extLst>
                </p:cNvPr>
                <p:cNvSpPr>
                  <a:spLocks noChangeAspect="1" noEditPoints="1"/>
                </p:cNvSpPr>
                <p:nvPr/>
              </p:nvSpPr>
              <p:spPr bwMode="auto">
                <a:xfrm>
                  <a:off x="6420110" y="5234222"/>
                  <a:ext cx="574580" cy="537412"/>
                </a:xfrm>
                <a:custGeom>
                  <a:avLst/>
                  <a:gdLst>
                    <a:gd name="T0" fmla="*/ 3230 w 4406"/>
                    <a:gd name="T1" fmla="*/ 0 h 4121"/>
                    <a:gd name="T2" fmla="*/ 4406 w 4406"/>
                    <a:gd name="T3" fmla="*/ 0 h 4121"/>
                    <a:gd name="T4" fmla="*/ 4406 w 4406"/>
                    <a:gd name="T5" fmla="*/ 1176 h 4121"/>
                    <a:gd name="T6" fmla="*/ 3230 w 4406"/>
                    <a:gd name="T7" fmla="*/ 1176 h 4121"/>
                    <a:gd name="T8" fmla="*/ 3230 w 4406"/>
                    <a:gd name="T9" fmla="*/ 0 h 4121"/>
                    <a:gd name="T10" fmla="*/ 3230 w 4406"/>
                    <a:gd name="T11" fmla="*/ 4121 h 4121"/>
                    <a:gd name="T12" fmla="*/ 4406 w 4406"/>
                    <a:gd name="T13" fmla="*/ 4121 h 4121"/>
                    <a:gd name="T14" fmla="*/ 4406 w 4406"/>
                    <a:gd name="T15" fmla="*/ 2945 h 4121"/>
                    <a:gd name="T16" fmla="*/ 3230 w 4406"/>
                    <a:gd name="T17" fmla="*/ 2945 h 4121"/>
                    <a:gd name="T18" fmla="*/ 3230 w 4406"/>
                    <a:gd name="T19" fmla="*/ 4121 h 4121"/>
                    <a:gd name="T20" fmla="*/ 0 w 4406"/>
                    <a:gd name="T21" fmla="*/ 2653 h 4121"/>
                    <a:gd name="T22" fmla="*/ 1175 w 4406"/>
                    <a:gd name="T23" fmla="*/ 2653 h 4121"/>
                    <a:gd name="T24" fmla="*/ 1175 w 4406"/>
                    <a:gd name="T25" fmla="*/ 1477 h 4121"/>
                    <a:gd name="T26" fmla="*/ 0 w 4406"/>
                    <a:gd name="T27" fmla="*/ 1477 h 4121"/>
                    <a:gd name="T28" fmla="*/ 0 w 4406"/>
                    <a:gd name="T29" fmla="*/ 2653 h 4121"/>
                    <a:gd name="T30" fmla="*/ 1176 w 4406"/>
                    <a:gd name="T31" fmla="*/ 2062 h 4121"/>
                    <a:gd name="T32" fmla="*/ 3230 w 4406"/>
                    <a:gd name="T33" fmla="*/ 690 h 4121"/>
                    <a:gd name="T34" fmla="*/ 3230 w 4406"/>
                    <a:gd name="T35" fmla="*/ 3434 h 4121"/>
                    <a:gd name="T36" fmla="*/ 1181 w 4406"/>
                    <a:gd name="T37" fmla="*/ 2064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06" h="4121">
                      <a:moveTo>
                        <a:pt x="3230" y="0"/>
                      </a:moveTo>
                      <a:lnTo>
                        <a:pt x="4406" y="0"/>
                      </a:lnTo>
                      <a:lnTo>
                        <a:pt x="4406" y="1176"/>
                      </a:lnTo>
                      <a:lnTo>
                        <a:pt x="3230" y="1176"/>
                      </a:lnTo>
                      <a:lnTo>
                        <a:pt x="3230" y="0"/>
                      </a:lnTo>
                      <a:moveTo>
                        <a:pt x="3230" y="4121"/>
                      </a:moveTo>
                      <a:lnTo>
                        <a:pt x="4406" y="4121"/>
                      </a:lnTo>
                      <a:lnTo>
                        <a:pt x="4406" y="2945"/>
                      </a:lnTo>
                      <a:lnTo>
                        <a:pt x="3230" y="2945"/>
                      </a:lnTo>
                      <a:lnTo>
                        <a:pt x="3230" y="4121"/>
                      </a:lnTo>
                      <a:moveTo>
                        <a:pt x="0" y="2653"/>
                      </a:moveTo>
                      <a:lnTo>
                        <a:pt x="1175" y="2653"/>
                      </a:lnTo>
                      <a:lnTo>
                        <a:pt x="1175" y="1477"/>
                      </a:lnTo>
                      <a:lnTo>
                        <a:pt x="0" y="1477"/>
                      </a:lnTo>
                      <a:lnTo>
                        <a:pt x="0" y="2653"/>
                      </a:lnTo>
                      <a:moveTo>
                        <a:pt x="1176" y="2062"/>
                      </a:moveTo>
                      <a:lnTo>
                        <a:pt x="3230" y="690"/>
                      </a:lnTo>
                      <a:moveTo>
                        <a:pt x="3230" y="3434"/>
                      </a:moveTo>
                      <a:lnTo>
                        <a:pt x="1181" y="2064"/>
                      </a:lnTo>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effectLst/>
                    <a:uLnTx/>
                    <a:uFillTx/>
                    <a:latin typeface="Segoe UI"/>
                    <a:ea typeface="+mn-ea"/>
                    <a:cs typeface="+mn-cs"/>
                  </a:endParaRPr>
                </a:p>
              </p:txBody>
            </p:sp>
          </p:grpSp>
        </p:grpSp>
        <p:sp>
          <p:nvSpPr>
            <p:cNvPr id="46" name="Rectangle 45">
              <a:extLst>
                <a:ext uri="{FF2B5EF4-FFF2-40B4-BE49-F238E27FC236}">
                  <a16:creationId xmlns:a16="http://schemas.microsoft.com/office/drawing/2014/main" id="{4DA911F9-EEA1-4B4D-B086-78E9AF57FFE4}"/>
                </a:ext>
              </a:extLst>
            </p:cNvPr>
            <p:cNvSpPr/>
            <p:nvPr/>
          </p:nvSpPr>
          <p:spPr>
            <a:xfrm>
              <a:off x="8970328" y="4319367"/>
              <a:ext cx="843573" cy="367477"/>
            </a:xfrm>
            <a:prstGeom prst="rect">
              <a:avLst/>
            </a:prstGeom>
          </p:spPr>
          <p:txBody>
            <a:bodyPr wrap="square">
              <a:sp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Segoe UI Semilight" charset="0"/>
                  <a:ea typeface="Segoe UI Semilight" charset="0"/>
                  <a:cs typeface="Segoe UI Semilight" charset="0"/>
                </a:rPr>
                <a:t>Search</a:t>
              </a:r>
            </a:p>
          </p:txBody>
        </p:sp>
        <p:cxnSp>
          <p:nvCxnSpPr>
            <p:cNvPr id="47" name="Straight Arrow Connector 46">
              <a:extLst>
                <a:ext uri="{FF2B5EF4-FFF2-40B4-BE49-F238E27FC236}">
                  <a16:creationId xmlns:a16="http://schemas.microsoft.com/office/drawing/2014/main" id="{B4C71B6E-0F72-46C8-B076-52C3D3FDDECF}"/>
                </a:ext>
              </a:extLst>
            </p:cNvPr>
            <p:cNvCxnSpPr>
              <a:cxnSpLocks/>
            </p:cNvCxnSpPr>
            <p:nvPr/>
          </p:nvCxnSpPr>
          <p:spPr>
            <a:xfrm>
              <a:off x="6929918" y="3866887"/>
              <a:ext cx="1487433" cy="0"/>
            </a:xfrm>
            <a:prstGeom prst="straightConnector1">
              <a:avLst/>
            </a:prstGeom>
            <a:noFill/>
            <a:ln w="25400" cap="flat" cmpd="sng" algn="ctr">
              <a:solidFill>
                <a:srgbClr val="505050"/>
              </a:solidFill>
              <a:prstDash val="solid"/>
              <a:tailEnd type="triangle" w="med" len="med"/>
            </a:ln>
            <a:effectLst/>
          </p:spPr>
        </p:cxnSp>
        <p:grpSp>
          <p:nvGrpSpPr>
            <p:cNvPr id="48" name="Group 47">
              <a:extLst>
                <a:ext uri="{FF2B5EF4-FFF2-40B4-BE49-F238E27FC236}">
                  <a16:creationId xmlns:a16="http://schemas.microsoft.com/office/drawing/2014/main" id="{4C1A6109-A270-4DEC-A30D-2DA00B995D80}"/>
                </a:ext>
              </a:extLst>
            </p:cNvPr>
            <p:cNvGrpSpPr/>
            <p:nvPr/>
          </p:nvGrpSpPr>
          <p:grpSpPr>
            <a:xfrm>
              <a:off x="8724810" y="3374808"/>
              <a:ext cx="1334609" cy="859141"/>
              <a:chOff x="8725181" y="3195687"/>
              <a:chExt cx="1334798" cy="859263"/>
            </a:xfrm>
          </p:grpSpPr>
          <p:sp>
            <p:nvSpPr>
              <p:cNvPr id="52" name="Freeform 13" title="Icon of a cloud">
                <a:extLst>
                  <a:ext uri="{FF2B5EF4-FFF2-40B4-BE49-F238E27FC236}">
                    <a16:creationId xmlns:a16="http://schemas.microsoft.com/office/drawing/2014/main" id="{7E86229A-8366-4912-80A8-573E5710CE4D}"/>
                  </a:ext>
                </a:extLst>
              </p:cNvPr>
              <p:cNvSpPr>
                <a:spLocks noChangeAspect="1"/>
              </p:cNvSpPr>
              <p:nvPr/>
            </p:nvSpPr>
            <p:spPr bwMode="auto">
              <a:xfrm>
                <a:off x="8725181" y="3195687"/>
                <a:ext cx="1334798" cy="732216"/>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Segoe UI"/>
                  <a:ea typeface="+mn-ea"/>
                  <a:cs typeface="+mn-cs"/>
                </a:endParaRPr>
              </a:p>
            </p:txBody>
          </p:sp>
          <p:sp>
            <p:nvSpPr>
              <p:cNvPr id="53" name="magnify" title="Icon of a magnifying glass">
                <a:extLst>
                  <a:ext uri="{FF2B5EF4-FFF2-40B4-BE49-F238E27FC236}">
                    <a16:creationId xmlns:a16="http://schemas.microsoft.com/office/drawing/2014/main" id="{82E8C79B-CCB3-4D75-81C0-520B4DB6124A}"/>
                  </a:ext>
                </a:extLst>
              </p:cNvPr>
              <p:cNvSpPr>
                <a:spLocks noChangeAspect="1" noEditPoints="1"/>
              </p:cNvSpPr>
              <p:nvPr/>
            </p:nvSpPr>
            <p:spPr bwMode="auto">
              <a:xfrm flipH="1">
                <a:off x="9053743" y="3390228"/>
                <a:ext cx="677674" cy="664722"/>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22225" cap="sq">
                <a:solidFill>
                  <a:srgbClr val="0078D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Segoe UI"/>
                  <a:ea typeface="+mn-ea"/>
                  <a:cs typeface="+mn-cs"/>
                </a:endParaRPr>
              </a:p>
            </p:txBody>
          </p:sp>
        </p:grpSp>
      </p:grpSp>
    </p:spTree>
    <p:extLst>
      <p:ext uri="{BB962C8B-B14F-4D97-AF65-F5344CB8AC3E}">
        <p14:creationId xmlns:p14="http://schemas.microsoft.com/office/powerpoint/2010/main" val="357688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DB0-97B7-4C83-926F-16909150C47D}"/>
              </a:ext>
            </a:extLst>
          </p:cNvPr>
          <p:cNvSpPr>
            <a:spLocks noGrp="1"/>
          </p:cNvSpPr>
          <p:nvPr>
            <p:ph type="title"/>
          </p:nvPr>
        </p:nvSpPr>
        <p:spPr/>
        <p:txBody>
          <a:bodyPr/>
          <a:lstStyle/>
          <a:p>
            <a:r>
              <a:rPr lang="en-US" dirty="0"/>
              <a:t>Cognitive Search </a:t>
            </a:r>
            <a:r>
              <a:rPr lang="en-US" dirty="0" err="1"/>
              <a:t>架构</a:t>
            </a:r>
            <a:endParaRPr lang="en-US" dirty="0"/>
          </a:p>
        </p:txBody>
      </p:sp>
      <p:sp>
        <p:nvSpPr>
          <p:cNvPr id="135" name="Arrow: Pentagon 134">
            <a:extLst>
              <a:ext uri="{FF2B5EF4-FFF2-40B4-BE49-F238E27FC236}">
                <a16:creationId xmlns:a16="http://schemas.microsoft.com/office/drawing/2014/main" id="{440A2E41-E241-486B-9619-BD7CADEE51D9}"/>
              </a:ext>
            </a:extLst>
          </p:cNvPr>
          <p:cNvSpPr/>
          <p:nvPr/>
        </p:nvSpPr>
        <p:spPr bwMode="auto">
          <a:xfrm>
            <a:off x="3549317" y="2566161"/>
            <a:ext cx="3824620" cy="1120531"/>
          </a:xfrm>
          <a:prstGeom prst="homePlat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896425" tIns="143428" rIns="179285" bIns="143428" numCol="1" spcCol="0" rtlCol="0" fromWordArt="0" anchor="ctr"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effectLst/>
                <a:uLnTx/>
                <a:uFillTx/>
                <a:latin typeface="Segoe UI"/>
                <a:ea typeface="Segoe UI" pitchFamily="34" charset="0"/>
                <a:cs typeface="Segoe UI" pitchFamily="34" charset="0"/>
              </a:rPr>
              <a:t>    Skillset: </a:t>
            </a:r>
          </a:p>
          <a:p>
            <a:pPr lvl="0" defTabSz="914102" fontAlgn="base">
              <a:lnSpc>
                <a:spcPct val="90000"/>
              </a:lnSpc>
              <a:spcBef>
                <a:spcPct val="0"/>
              </a:spcBef>
              <a:spcAft>
                <a:spcPct val="0"/>
              </a:spcAft>
              <a:defRPr/>
            </a:pPr>
            <a:r>
              <a:rPr lang="zh-CN" altLang="en-US" kern="0" dirty="0">
                <a:ea typeface="Segoe UI" pitchFamily="34" charset="0"/>
                <a:cs typeface="Segoe UI" pitchFamily="34" charset="0"/>
              </a:rPr>
              <a:t>可扩展扩充
管道
</a:t>
            </a:r>
            <a:endParaRPr kumimoji="0" lang="en-US" sz="1800" b="0" i="0" u="none" strike="noStrike" kern="0" cap="none" spc="0" normalizeH="0" baseline="0" noProof="0" dirty="0">
              <a:ln>
                <a:noFill/>
              </a:ln>
              <a:effectLst/>
              <a:uLnTx/>
              <a:uFillTx/>
              <a:latin typeface="Segoe UI"/>
              <a:ea typeface="Segoe UI" pitchFamily="34" charset="0"/>
              <a:cs typeface="Segoe UI" pitchFamily="34" charset="0"/>
            </a:endParaRPr>
          </a:p>
        </p:txBody>
      </p:sp>
      <p:sp>
        <p:nvSpPr>
          <p:cNvPr id="136" name="Cylinder 135">
            <a:extLst>
              <a:ext uri="{FF2B5EF4-FFF2-40B4-BE49-F238E27FC236}">
                <a16:creationId xmlns:a16="http://schemas.microsoft.com/office/drawing/2014/main" id="{0C1162C9-C690-4B74-B53A-C1460424BD88}"/>
              </a:ext>
            </a:extLst>
          </p:cNvPr>
          <p:cNvSpPr/>
          <p:nvPr/>
        </p:nvSpPr>
        <p:spPr bwMode="auto">
          <a:xfrm>
            <a:off x="514042" y="3308931"/>
            <a:ext cx="896425" cy="373510"/>
          </a:xfrm>
          <a:prstGeom prst="ca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effectLst/>
              <a:uLnTx/>
              <a:uFillTx/>
              <a:latin typeface="Segoe UI"/>
              <a:ea typeface="Segoe UI" pitchFamily="34" charset="0"/>
              <a:cs typeface="Segoe UI" pitchFamily="34" charset="0"/>
            </a:endParaRPr>
          </a:p>
        </p:txBody>
      </p:sp>
      <p:pic>
        <p:nvPicPr>
          <p:cNvPr id="137" name="Picture 136">
            <a:extLst>
              <a:ext uri="{FF2B5EF4-FFF2-40B4-BE49-F238E27FC236}">
                <a16:creationId xmlns:a16="http://schemas.microsoft.com/office/drawing/2014/main" id="{E6B22997-DB65-46FB-AFA5-F7B29092C51C}"/>
              </a:ext>
            </a:extLst>
          </p:cNvPr>
          <p:cNvPicPr>
            <a:picLocks noChangeAspect="1"/>
          </p:cNvPicPr>
          <p:nvPr/>
        </p:nvPicPr>
        <p:blipFill>
          <a:blip r:embed="rId3"/>
          <a:stretch>
            <a:fillRect/>
          </a:stretch>
        </p:blipFill>
        <p:spPr>
          <a:xfrm>
            <a:off x="7963553" y="2566161"/>
            <a:ext cx="1051046" cy="939462"/>
          </a:xfrm>
          <a:prstGeom prst="rect">
            <a:avLst/>
          </a:prstGeom>
        </p:spPr>
      </p:pic>
      <p:sp>
        <p:nvSpPr>
          <p:cNvPr id="138" name="Arrow: Pentagon 137">
            <a:extLst>
              <a:ext uri="{FF2B5EF4-FFF2-40B4-BE49-F238E27FC236}">
                <a16:creationId xmlns:a16="http://schemas.microsoft.com/office/drawing/2014/main" id="{0E48AB0F-621F-4E44-B9FD-0DF28B32889F}"/>
              </a:ext>
            </a:extLst>
          </p:cNvPr>
          <p:cNvSpPr/>
          <p:nvPr/>
        </p:nvSpPr>
        <p:spPr bwMode="auto">
          <a:xfrm>
            <a:off x="9134205" y="2566161"/>
            <a:ext cx="1570114" cy="1120531"/>
          </a:xfrm>
          <a:prstGeom prst="homePlate">
            <a:avLst/>
          </a:prstGeom>
          <a:solidFill>
            <a:srgbClr val="004B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lvl="0" algn="ctr" defTabSz="914102" fontAlgn="base">
              <a:lnSpc>
                <a:spcPct val="90000"/>
              </a:lnSpc>
              <a:spcBef>
                <a:spcPct val="0"/>
              </a:spcBef>
              <a:spcAft>
                <a:spcPct val="0"/>
              </a:spcAft>
              <a:defRPr/>
            </a:pPr>
            <a:r>
              <a:rPr lang="zh-CN" altLang="en-US" kern="0" dirty="0">
                <a:ea typeface="Segoe UI" pitchFamily="34" charset="0"/>
                <a:cs typeface="Segoe UI" pitchFamily="34" charset="0"/>
              </a:rPr>
              <a:t>搜索索引
</a:t>
            </a:r>
            <a:endParaRPr kumimoji="0" lang="en-US" sz="1800" b="0" i="0" u="none" strike="noStrike" kern="0" cap="none" spc="0" normalizeH="0" baseline="0" noProof="0" dirty="0">
              <a:ln>
                <a:noFill/>
              </a:ln>
              <a:effectLst/>
              <a:uLnTx/>
              <a:uFillTx/>
              <a:latin typeface="Segoe UI"/>
              <a:ea typeface="Segoe UI" pitchFamily="34" charset="0"/>
              <a:cs typeface="Segoe UI" pitchFamily="34" charset="0"/>
            </a:endParaRPr>
          </a:p>
        </p:txBody>
      </p:sp>
      <p:sp>
        <p:nvSpPr>
          <p:cNvPr id="139" name="Cylinder 138">
            <a:extLst>
              <a:ext uri="{FF2B5EF4-FFF2-40B4-BE49-F238E27FC236}">
                <a16:creationId xmlns:a16="http://schemas.microsoft.com/office/drawing/2014/main" id="{C225E152-7F9A-4F15-B567-42E01FD10467}"/>
              </a:ext>
            </a:extLst>
          </p:cNvPr>
          <p:cNvSpPr/>
          <p:nvPr/>
        </p:nvSpPr>
        <p:spPr bwMode="auto">
          <a:xfrm>
            <a:off x="514042" y="3004719"/>
            <a:ext cx="896425" cy="373510"/>
          </a:xfrm>
          <a:prstGeom prst="ca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effectLst/>
              <a:uLnTx/>
              <a:uFillTx/>
              <a:latin typeface="Segoe UI"/>
              <a:ea typeface="Segoe UI" pitchFamily="34" charset="0"/>
              <a:cs typeface="Segoe UI" pitchFamily="34" charset="0"/>
            </a:endParaRPr>
          </a:p>
        </p:txBody>
      </p:sp>
      <p:sp>
        <p:nvSpPr>
          <p:cNvPr id="140" name="Arrow: Pentagon 139">
            <a:extLst>
              <a:ext uri="{FF2B5EF4-FFF2-40B4-BE49-F238E27FC236}">
                <a16:creationId xmlns:a16="http://schemas.microsoft.com/office/drawing/2014/main" id="{BBE8B544-5DD7-4051-8FE2-89A2A2DC923A}"/>
              </a:ext>
            </a:extLst>
          </p:cNvPr>
          <p:cNvSpPr/>
          <p:nvPr/>
        </p:nvSpPr>
        <p:spPr bwMode="auto">
          <a:xfrm>
            <a:off x="1688579" y="2566161"/>
            <a:ext cx="2539870" cy="1120531"/>
          </a:xfrm>
          <a:prstGeom prst="homePlate">
            <a:avLst/>
          </a:prstGeom>
          <a:solidFill>
            <a:srgbClr val="004B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lvl="0" algn="ctr" defTabSz="914102" fontAlgn="base">
              <a:lnSpc>
                <a:spcPct val="90000"/>
              </a:lnSpc>
              <a:spcBef>
                <a:spcPct val="0"/>
              </a:spcBef>
              <a:spcAft>
                <a:spcPct val="0"/>
              </a:spcAft>
              <a:defRPr/>
            </a:pPr>
            <a:r>
              <a:rPr lang="zh-CN" altLang="en-US" kern="0" dirty="0">
                <a:ea typeface="Segoe UI" pitchFamily="34" charset="0"/>
                <a:cs typeface="Segoe UI" pitchFamily="34" charset="0"/>
              </a:rPr>
              <a:t>文档破解
</a:t>
            </a:r>
            <a:endParaRPr kumimoji="0" lang="en-US" sz="1800" b="0" i="0" u="none" strike="noStrike" kern="0" cap="none" spc="0" normalizeH="0" baseline="0" noProof="0" dirty="0">
              <a:ln>
                <a:noFill/>
              </a:ln>
              <a:effectLst/>
              <a:uLnTx/>
              <a:uFillTx/>
              <a:latin typeface="Segoe UI"/>
              <a:ea typeface="Segoe UI" pitchFamily="34" charset="0"/>
              <a:cs typeface="Segoe UI" pitchFamily="34" charset="0"/>
            </a:endParaRPr>
          </a:p>
        </p:txBody>
      </p:sp>
      <p:sp>
        <p:nvSpPr>
          <p:cNvPr id="141" name="Text Placeholder 1">
            <a:extLst>
              <a:ext uri="{FF2B5EF4-FFF2-40B4-BE49-F238E27FC236}">
                <a16:creationId xmlns:a16="http://schemas.microsoft.com/office/drawing/2014/main" id="{E2F214B0-6513-4852-8F62-EA22A2D977D3}"/>
              </a:ext>
            </a:extLst>
          </p:cNvPr>
          <p:cNvSpPr txBox="1">
            <a:spLocks/>
          </p:cNvSpPr>
          <p:nvPr/>
        </p:nvSpPr>
        <p:spPr>
          <a:xfrm>
            <a:off x="7007423" y="3731885"/>
            <a:ext cx="2205721" cy="755166"/>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ct val="20000"/>
              </a:spcBef>
              <a:spcAft>
                <a:spcPts val="0"/>
              </a:spcAft>
              <a:buClrTx/>
              <a:buSzPct val="90000"/>
              <a:buFont typeface="Arial" pitchFamily="34" charset="0"/>
              <a:buNone/>
              <a:tabLst/>
              <a:defRPr/>
            </a:pPr>
            <a: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t>Annotated</a:t>
            </a:r>
            <a:b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br>
            <a: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t>Documents</a:t>
            </a:r>
          </a:p>
        </p:txBody>
      </p:sp>
      <p:pic>
        <p:nvPicPr>
          <p:cNvPr id="142" name="Picture 141">
            <a:extLst>
              <a:ext uri="{FF2B5EF4-FFF2-40B4-BE49-F238E27FC236}">
                <a16:creationId xmlns:a16="http://schemas.microsoft.com/office/drawing/2014/main" id="{F2786B36-7B83-4B3D-A9F9-F982A13E1A25}"/>
              </a:ext>
            </a:extLst>
          </p:cNvPr>
          <p:cNvPicPr>
            <a:picLocks noChangeAspect="1"/>
          </p:cNvPicPr>
          <p:nvPr/>
        </p:nvPicPr>
        <p:blipFill>
          <a:blip r:embed="rId3"/>
          <a:stretch>
            <a:fillRect/>
          </a:stretch>
        </p:blipFill>
        <p:spPr>
          <a:xfrm>
            <a:off x="7730701" y="2672528"/>
            <a:ext cx="1051046" cy="939462"/>
          </a:xfrm>
          <a:prstGeom prst="rect">
            <a:avLst/>
          </a:prstGeom>
        </p:spPr>
      </p:pic>
      <p:pic>
        <p:nvPicPr>
          <p:cNvPr id="143" name="Picture 142">
            <a:extLst>
              <a:ext uri="{FF2B5EF4-FFF2-40B4-BE49-F238E27FC236}">
                <a16:creationId xmlns:a16="http://schemas.microsoft.com/office/drawing/2014/main" id="{1BCA83A3-105E-4CBD-9AC0-E90F601DEC18}"/>
              </a:ext>
            </a:extLst>
          </p:cNvPr>
          <p:cNvPicPr>
            <a:picLocks noChangeAspect="1"/>
          </p:cNvPicPr>
          <p:nvPr/>
        </p:nvPicPr>
        <p:blipFill>
          <a:blip r:embed="rId3"/>
          <a:stretch>
            <a:fillRect/>
          </a:stretch>
        </p:blipFill>
        <p:spPr>
          <a:xfrm>
            <a:off x="7485796" y="2784299"/>
            <a:ext cx="1051046" cy="939462"/>
          </a:xfrm>
          <a:prstGeom prst="rect">
            <a:avLst/>
          </a:prstGeom>
        </p:spPr>
      </p:pic>
      <p:sp>
        <p:nvSpPr>
          <p:cNvPr id="144" name="Text Placeholder 1">
            <a:extLst>
              <a:ext uri="{FF2B5EF4-FFF2-40B4-BE49-F238E27FC236}">
                <a16:creationId xmlns:a16="http://schemas.microsoft.com/office/drawing/2014/main" id="{C0CF0C27-BD2E-497A-A2BA-2CCFF2239360}"/>
              </a:ext>
            </a:extLst>
          </p:cNvPr>
          <p:cNvSpPr txBox="1">
            <a:spLocks/>
          </p:cNvSpPr>
          <p:nvPr/>
        </p:nvSpPr>
        <p:spPr>
          <a:xfrm>
            <a:off x="194536" y="3761395"/>
            <a:ext cx="1419340" cy="1108276"/>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defTabSz="914367">
              <a:lnSpc>
                <a:spcPct val="110000"/>
              </a:lnSpc>
              <a:buNone/>
              <a:defRPr/>
            </a:pPr>
            <a:r>
              <a:rPr lang="zh-CN" altLang="en-US" sz="1765" dirty="0">
                <a:solidFill>
                  <a:schemeClr val="tx1"/>
                </a:solidFill>
                <a:cs typeface="Segoe UI Semibold" panose="020B0702040204020203" pitchFamily="34" charset="0"/>
              </a:rPr>
              <a:t>客户</a:t>
            </a:r>
            <a:br>
              <a:rPr lang="zh-CN" altLang="en-US" sz="1765" dirty="0">
                <a:solidFill>
                  <a:schemeClr val="tx1"/>
                </a:solidFill>
                <a:cs typeface="Segoe UI Semibold" panose="020B0702040204020203" pitchFamily="34" charset="0"/>
              </a:rPr>
            </a:br>
            <a:r>
              <a:rPr lang="zh-CN" altLang="en-US" sz="1765" dirty="0">
                <a:solidFill>
                  <a:schemeClr val="tx1"/>
                </a:solidFill>
                <a:cs typeface="Segoe UI Semibold" panose="020B0702040204020203" pitchFamily="34" charset="0"/>
              </a:rPr>
              <a:t>数据
</a:t>
            </a:r>
            <a:endPar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endParaRPr>
          </a:p>
        </p:txBody>
      </p:sp>
      <p:sp>
        <p:nvSpPr>
          <p:cNvPr id="145" name="Cylinder 144">
            <a:extLst>
              <a:ext uri="{FF2B5EF4-FFF2-40B4-BE49-F238E27FC236}">
                <a16:creationId xmlns:a16="http://schemas.microsoft.com/office/drawing/2014/main" id="{B46C3594-C8CF-4311-B4A4-1A87E9F0A0D6}"/>
              </a:ext>
            </a:extLst>
          </p:cNvPr>
          <p:cNvSpPr/>
          <p:nvPr/>
        </p:nvSpPr>
        <p:spPr bwMode="auto">
          <a:xfrm>
            <a:off x="511453" y="2697735"/>
            <a:ext cx="896425" cy="373510"/>
          </a:xfrm>
          <a:prstGeom prst="can">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effectLst/>
              <a:uLnTx/>
              <a:uFillTx/>
              <a:latin typeface="Segoe UI"/>
              <a:ea typeface="Segoe UI" pitchFamily="34" charset="0"/>
              <a:cs typeface="Segoe UI" pitchFamily="34" charset="0"/>
            </a:endParaRPr>
          </a:p>
        </p:txBody>
      </p:sp>
      <p:sp>
        <p:nvSpPr>
          <p:cNvPr id="146" name="Text Placeholder 1">
            <a:extLst>
              <a:ext uri="{FF2B5EF4-FFF2-40B4-BE49-F238E27FC236}">
                <a16:creationId xmlns:a16="http://schemas.microsoft.com/office/drawing/2014/main" id="{CFD334DF-3CCA-4636-AF26-A0C83F42434E}"/>
              </a:ext>
            </a:extLst>
          </p:cNvPr>
          <p:cNvSpPr txBox="1">
            <a:spLocks/>
          </p:cNvSpPr>
          <p:nvPr/>
        </p:nvSpPr>
        <p:spPr>
          <a:xfrm>
            <a:off x="2284896" y="4391694"/>
            <a:ext cx="3130836" cy="2256411"/>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14367">
              <a:lnSpc>
                <a:spcPct val="110000"/>
              </a:lnSpc>
              <a:buNone/>
              <a:defRPr/>
            </a:pPr>
            <a:r>
              <a:rPr lang="en-US" altLang="zh-CN" sz="1765" dirty="0">
                <a:solidFill>
                  <a:schemeClr val="tx1"/>
                </a:solidFill>
                <a:cs typeface="Segoe UI Semibold" panose="020B0702040204020203" pitchFamily="34" charset="0"/>
              </a:rPr>
              <a:t>Azure</a:t>
            </a:r>
            <a:r>
              <a:rPr lang="zh-CN" altLang="en-US" sz="1765" dirty="0">
                <a:solidFill>
                  <a:schemeClr val="tx1"/>
                </a:solidFill>
                <a:cs typeface="Segoe UI Semibold" panose="020B0702040204020203" pitchFamily="34" charset="0"/>
              </a:rPr>
              <a:t>内置认知技能</a:t>
            </a:r>
            <a:b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br>
            <a:r>
              <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rPr>
              <a:t>OCR,</a:t>
            </a:r>
            <a:br>
              <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rPr>
            </a:br>
            <a:r>
              <a:rPr lang="zh-CN" altLang="en-US" sz="1372" dirty="0">
                <a:solidFill>
                  <a:schemeClr val="tx1"/>
                </a:solidFill>
                <a:latin typeface="Segoe UI"/>
                <a:cs typeface="Segoe UI Semibold" panose="020B0702040204020203" pitchFamily="34" charset="0"/>
              </a:rPr>
              <a:t>关键词提取，</a:t>
            </a:r>
            <a:br>
              <a:rPr lang="zh-CN" altLang="en-US" sz="1372" dirty="0">
                <a:solidFill>
                  <a:schemeClr val="tx1"/>
                </a:solidFill>
                <a:latin typeface="Segoe UI"/>
                <a:cs typeface="Segoe UI Semibold" panose="020B0702040204020203" pitchFamily="34" charset="0"/>
              </a:rPr>
            </a:br>
            <a:r>
              <a:rPr lang="zh-CN" altLang="en-US" sz="1372" dirty="0">
                <a:solidFill>
                  <a:schemeClr val="tx1"/>
                </a:solidFill>
                <a:latin typeface="Segoe UI"/>
                <a:cs typeface="Segoe UI Semibold" panose="020B0702040204020203" pitchFamily="34" charset="0"/>
              </a:rPr>
              <a:t>情感分析器、计算机视觉、
表单识别器，
墨迹识别器，
实体链接，
</a:t>
            </a:r>
            <a:endPar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endParaRPr>
          </a:p>
        </p:txBody>
      </p:sp>
      <p:grpSp>
        <p:nvGrpSpPr>
          <p:cNvPr id="147" name="Group 146">
            <a:extLst>
              <a:ext uri="{FF2B5EF4-FFF2-40B4-BE49-F238E27FC236}">
                <a16:creationId xmlns:a16="http://schemas.microsoft.com/office/drawing/2014/main" id="{6BFF6325-2A8C-4E18-BDBC-FA28D1F6ECF7}"/>
              </a:ext>
            </a:extLst>
          </p:cNvPr>
          <p:cNvGrpSpPr/>
          <p:nvPr/>
        </p:nvGrpSpPr>
        <p:grpSpPr>
          <a:xfrm>
            <a:off x="4695144" y="1323520"/>
            <a:ext cx="1911810" cy="1074408"/>
            <a:chOff x="4238413" y="1170179"/>
            <a:chExt cx="1950146" cy="1095952"/>
          </a:xfrm>
        </p:grpSpPr>
        <p:grpSp>
          <p:nvGrpSpPr>
            <p:cNvPr id="148" name="Group 147">
              <a:extLst>
                <a:ext uri="{FF2B5EF4-FFF2-40B4-BE49-F238E27FC236}">
                  <a16:creationId xmlns:a16="http://schemas.microsoft.com/office/drawing/2014/main" id="{BA7173E6-FFCF-4FE7-87B8-141F19DCFF2B}"/>
                </a:ext>
              </a:extLst>
            </p:cNvPr>
            <p:cNvGrpSpPr/>
            <p:nvPr/>
          </p:nvGrpSpPr>
          <p:grpSpPr>
            <a:xfrm>
              <a:off x="4512159" y="1170179"/>
              <a:ext cx="1676400" cy="890539"/>
              <a:chOff x="4160837" y="1350919"/>
              <a:chExt cx="1676400" cy="890539"/>
            </a:xfrm>
            <a:solidFill>
              <a:srgbClr val="004B50">
                <a:alpha val="62000"/>
              </a:srgbClr>
            </a:solidFill>
          </p:grpSpPr>
          <p:sp>
            <p:nvSpPr>
              <p:cNvPr id="157" name="Rectangle: Rounded Corners 156">
                <a:extLst>
                  <a:ext uri="{FF2B5EF4-FFF2-40B4-BE49-F238E27FC236}">
                    <a16:creationId xmlns:a16="http://schemas.microsoft.com/office/drawing/2014/main" id="{2E485719-A8FD-4CC2-AF67-CF95EE67C2F8}"/>
                  </a:ext>
                </a:extLst>
              </p:cNvPr>
              <p:cNvSpPr/>
              <p:nvPr/>
            </p:nvSpPr>
            <p:spPr bwMode="auto">
              <a:xfrm>
                <a:off x="4160837" y="1350919"/>
                <a:ext cx="1676400" cy="609601"/>
              </a:xfrm>
              <a:prstGeom prst="roundRect">
                <a:avLst/>
              </a:prstGeom>
              <a:grp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568" b="0" i="0" u="none" strike="noStrike" kern="0" cap="none" spc="0" normalizeH="0" baseline="0" noProof="0" err="1">
                    <a:ln>
                      <a:noFill/>
                    </a:ln>
                    <a:effectLst/>
                    <a:uLnTx/>
                    <a:uFillTx/>
                    <a:latin typeface="Segoe UI"/>
                    <a:ea typeface="Segoe UI" pitchFamily="34" charset="0"/>
                    <a:cs typeface="Segoe UI" pitchFamily="34" charset="0"/>
                  </a:rPr>
                  <a:t>IEnricher</a:t>
                </a:r>
                <a:endParaRPr kumimoji="0" lang="en-US" sz="1568" b="0" i="0" u="none" strike="noStrike" kern="0" cap="none" spc="0" normalizeH="0" baseline="0" noProof="0">
                  <a:ln>
                    <a:noFill/>
                  </a:ln>
                  <a:effectLst/>
                  <a:uLnTx/>
                  <a:uFillTx/>
                  <a:latin typeface="Segoe UI"/>
                  <a:ea typeface="Segoe UI" pitchFamily="34" charset="0"/>
                  <a:cs typeface="Segoe UI" pitchFamily="34" charset="0"/>
                </a:endParaRPr>
              </a:p>
            </p:txBody>
          </p:sp>
          <p:sp>
            <p:nvSpPr>
              <p:cNvPr id="158" name="Oval 157">
                <a:extLst>
                  <a:ext uri="{FF2B5EF4-FFF2-40B4-BE49-F238E27FC236}">
                    <a16:creationId xmlns:a16="http://schemas.microsoft.com/office/drawing/2014/main" id="{27537652-2C23-4794-93CB-063B21AC2F91}"/>
                  </a:ext>
                </a:extLst>
              </p:cNvPr>
              <p:cNvSpPr/>
              <p:nvPr/>
            </p:nvSpPr>
            <p:spPr bwMode="auto">
              <a:xfrm>
                <a:off x="4922837" y="2090463"/>
                <a:ext cx="152400" cy="150995"/>
              </a:xfrm>
              <a:prstGeom prst="ellipse">
                <a:avLst/>
              </a:prstGeom>
              <a:noFill/>
              <a:ln w="28575" cap="flat" cmpd="sng" algn="ctr">
                <a:solidFill>
                  <a:srgbClr val="004B50"/>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effectLst/>
                  <a:uLnTx/>
                  <a:uFillTx/>
                  <a:latin typeface="Segoe UI"/>
                  <a:ea typeface="Segoe UI" pitchFamily="34" charset="0"/>
                  <a:cs typeface="Segoe UI" pitchFamily="34" charset="0"/>
                </a:endParaRPr>
              </a:p>
            </p:txBody>
          </p:sp>
          <p:cxnSp>
            <p:nvCxnSpPr>
              <p:cNvPr id="159" name="Straight Connector 158">
                <a:extLst>
                  <a:ext uri="{FF2B5EF4-FFF2-40B4-BE49-F238E27FC236}">
                    <a16:creationId xmlns:a16="http://schemas.microsoft.com/office/drawing/2014/main" id="{F0609E7A-0EAF-4824-B1EF-D88A3BCF6BF0}"/>
                  </a:ext>
                </a:extLst>
              </p:cNvPr>
              <p:cNvCxnSpPr>
                <a:cxnSpLocks/>
                <a:stCxn id="158" idx="0"/>
                <a:endCxn id="157" idx="2"/>
              </p:cNvCxnSpPr>
              <p:nvPr/>
            </p:nvCxnSpPr>
            <p:spPr>
              <a:xfrm flipV="1">
                <a:off x="4999037" y="1960520"/>
                <a:ext cx="0" cy="129943"/>
              </a:xfrm>
              <a:prstGeom prst="line">
                <a:avLst/>
              </a:prstGeom>
              <a:grpFill/>
              <a:ln w="25400" cap="flat" cmpd="sng" algn="ctr">
                <a:solidFill>
                  <a:srgbClr val="0070C0"/>
                </a:solidFill>
                <a:prstDash val="solid"/>
                <a:headEnd type="none"/>
                <a:tailEnd type="none"/>
              </a:ln>
              <a:effectLst/>
            </p:spPr>
          </p:cxnSp>
        </p:grpSp>
        <p:grpSp>
          <p:nvGrpSpPr>
            <p:cNvPr id="149" name="Group 148">
              <a:extLst>
                <a:ext uri="{FF2B5EF4-FFF2-40B4-BE49-F238E27FC236}">
                  <a16:creationId xmlns:a16="http://schemas.microsoft.com/office/drawing/2014/main" id="{AD35B3B8-EF9C-4EB2-A89F-52E7DCA185CA}"/>
                </a:ext>
              </a:extLst>
            </p:cNvPr>
            <p:cNvGrpSpPr/>
            <p:nvPr/>
          </p:nvGrpSpPr>
          <p:grpSpPr>
            <a:xfrm>
              <a:off x="4375286" y="1266756"/>
              <a:ext cx="1676400" cy="890539"/>
              <a:chOff x="4160837" y="1350919"/>
              <a:chExt cx="1676400" cy="890539"/>
            </a:xfrm>
            <a:solidFill>
              <a:srgbClr val="0070C0">
                <a:alpha val="62000"/>
              </a:srgbClr>
            </a:solidFill>
          </p:grpSpPr>
          <p:sp>
            <p:nvSpPr>
              <p:cNvPr id="154" name="Rectangle: Rounded Corners 153">
                <a:extLst>
                  <a:ext uri="{FF2B5EF4-FFF2-40B4-BE49-F238E27FC236}">
                    <a16:creationId xmlns:a16="http://schemas.microsoft.com/office/drawing/2014/main" id="{BEE1972C-086C-472D-8B8E-ECEA4B5D1E40}"/>
                  </a:ext>
                </a:extLst>
              </p:cNvPr>
              <p:cNvSpPr/>
              <p:nvPr/>
            </p:nvSpPr>
            <p:spPr bwMode="auto">
              <a:xfrm>
                <a:off x="4160837" y="1350919"/>
                <a:ext cx="1676400" cy="609601"/>
              </a:xfrm>
              <a:prstGeom prst="roundRect">
                <a:avLst/>
              </a:prstGeom>
              <a:grpFill/>
              <a:ln w="9525" cap="flat" cmpd="sng" algn="ctr">
                <a:solidFill>
                  <a:srgbClr val="0070C0"/>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568" b="0" i="0" u="none" strike="noStrike" kern="0" cap="none" spc="0" normalizeH="0" baseline="0" noProof="0" err="1">
                    <a:ln>
                      <a:noFill/>
                    </a:ln>
                    <a:effectLst/>
                    <a:uLnTx/>
                    <a:uFillTx/>
                    <a:latin typeface="Segoe UI"/>
                    <a:ea typeface="Segoe UI" pitchFamily="34" charset="0"/>
                    <a:cs typeface="Segoe UI" pitchFamily="34" charset="0"/>
                  </a:rPr>
                  <a:t>IEnricher</a:t>
                </a:r>
                <a:endParaRPr kumimoji="0" lang="en-US" sz="1568" b="0" i="0" u="none" strike="noStrike" kern="0" cap="none" spc="0" normalizeH="0" baseline="0" noProof="0">
                  <a:ln>
                    <a:noFill/>
                  </a:ln>
                  <a:effectLst/>
                  <a:uLnTx/>
                  <a:uFillTx/>
                  <a:latin typeface="Segoe UI"/>
                  <a:ea typeface="Segoe UI" pitchFamily="34" charset="0"/>
                  <a:cs typeface="Segoe UI" pitchFamily="34" charset="0"/>
                </a:endParaRPr>
              </a:p>
            </p:txBody>
          </p:sp>
          <p:sp>
            <p:nvSpPr>
              <p:cNvPr id="155" name="Oval 154">
                <a:extLst>
                  <a:ext uri="{FF2B5EF4-FFF2-40B4-BE49-F238E27FC236}">
                    <a16:creationId xmlns:a16="http://schemas.microsoft.com/office/drawing/2014/main" id="{108E3A56-EEC9-4EAE-8C76-0081A9A6A454}"/>
                  </a:ext>
                </a:extLst>
              </p:cNvPr>
              <p:cNvSpPr/>
              <p:nvPr/>
            </p:nvSpPr>
            <p:spPr bwMode="auto">
              <a:xfrm>
                <a:off x="4922837" y="2090463"/>
                <a:ext cx="152400" cy="150995"/>
              </a:xfrm>
              <a:prstGeom prst="ellipse">
                <a:avLst/>
              </a:prstGeom>
              <a:noFill/>
              <a:ln w="28575" cap="flat" cmpd="sng" algn="ctr">
                <a:solidFill>
                  <a:srgbClr val="0070C0"/>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effectLst/>
                  <a:uLnTx/>
                  <a:uFillTx/>
                  <a:latin typeface="Segoe UI"/>
                  <a:ea typeface="Segoe UI" pitchFamily="34" charset="0"/>
                  <a:cs typeface="Segoe UI" pitchFamily="34" charset="0"/>
                </a:endParaRPr>
              </a:p>
            </p:txBody>
          </p:sp>
          <p:cxnSp>
            <p:nvCxnSpPr>
              <p:cNvPr id="156" name="Straight Connector 155">
                <a:extLst>
                  <a:ext uri="{FF2B5EF4-FFF2-40B4-BE49-F238E27FC236}">
                    <a16:creationId xmlns:a16="http://schemas.microsoft.com/office/drawing/2014/main" id="{B054D3A4-B6BE-413D-840F-ECCC7DE33635}"/>
                  </a:ext>
                </a:extLst>
              </p:cNvPr>
              <p:cNvCxnSpPr>
                <a:cxnSpLocks/>
                <a:stCxn id="155" idx="0"/>
                <a:endCxn id="154" idx="2"/>
              </p:cNvCxnSpPr>
              <p:nvPr/>
            </p:nvCxnSpPr>
            <p:spPr>
              <a:xfrm flipV="1">
                <a:off x="4999037" y="1960520"/>
                <a:ext cx="0" cy="129943"/>
              </a:xfrm>
              <a:prstGeom prst="line">
                <a:avLst/>
              </a:prstGeom>
              <a:grpFill/>
              <a:ln w="25400" cap="flat" cmpd="sng" algn="ctr">
                <a:solidFill>
                  <a:srgbClr val="0070C0"/>
                </a:solidFill>
                <a:prstDash val="solid"/>
                <a:headEnd type="none"/>
                <a:tailEnd type="none"/>
              </a:ln>
              <a:effectLst/>
            </p:spPr>
          </p:cxnSp>
        </p:grpSp>
        <p:grpSp>
          <p:nvGrpSpPr>
            <p:cNvPr id="150" name="Group 149">
              <a:extLst>
                <a:ext uri="{FF2B5EF4-FFF2-40B4-BE49-F238E27FC236}">
                  <a16:creationId xmlns:a16="http://schemas.microsoft.com/office/drawing/2014/main" id="{4DA16C5A-27C6-47A9-80DE-A67C01789EAD}"/>
                </a:ext>
              </a:extLst>
            </p:cNvPr>
            <p:cNvGrpSpPr/>
            <p:nvPr/>
          </p:nvGrpSpPr>
          <p:grpSpPr>
            <a:xfrm>
              <a:off x="4238413" y="1375592"/>
              <a:ext cx="1676400" cy="890539"/>
              <a:chOff x="4160837" y="1350919"/>
              <a:chExt cx="1676400" cy="890539"/>
            </a:xfrm>
          </p:grpSpPr>
          <p:sp>
            <p:nvSpPr>
              <p:cNvPr id="151" name="Rectangle: Rounded Corners 150">
                <a:extLst>
                  <a:ext uri="{FF2B5EF4-FFF2-40B4-BE49-F238E27FC236}">
                    <a16:creationId xmlns:a16="http://schemas.microsoft.com/office/drawing/2014/main" id="{6715DD24-BBA9-4164-9FCF-ABEC688864B4}"/>
                  </a:ext>
                </a:extLst>
              </p:cNvPr>
              <p:cNvSpPr/>
              <p:nvPr/>
            </p:nvSpPr>
            <p:spPr bwMode="auto">
              <a:xfrm>
                <a:off x="4160837" y="1350919"/>
                <a:ext cx="1676400" cy="609601"/>
              </a:xfrm>
              <a:prstGeom prst="round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568" b="0" i="0" u="none" strike="noStrike" kern="0" cap="none" spc="0" normalizeH="0" baseline="0" noProof="0" dirty="0">
                    <a:ln>
                      <a:noFill/>
                    </a:ln>
                    <a:effectLst/>
                    <a:uLnTx/>
                    <a:uFillTx/>
                    <a:latin typeface="Segoe UI"/>
                    <a:ea typeface="Segoe UI" pitchFamily="34" charset="0"/>
                    <a:cs typeface="Segoe UI" pitchFamily="34" charset="0"/>
                  </a:rPr>
                  <a:t>Cognitive Skill</a:t>
                </a:r>
              </a:p>
            </p:txBody>
          </p:sp>
          <p:sp>
            <p:nvSpPr>
              <p:cNvPr id="152" name="Oval 151">
                <a:extLst>
                  <a:ext uri="{FF2B5EF4-FFF2-40B4-BE49-F238E27FC236}">
                    <a16:creationId xmlns:a16="http://schemas.microsoft.com/office/drawing/2014/main" id="{ADBDEF48-6B16-499B-A66E-D53877406D62}"/>
                  </a:ext>
                </a:extLst>
              </p:cNvPr>
              <p:cNvSpPr/>
              <p:nvPr/>
            </p:nvSpPr>
            <p:spPr bwMode="auto">
              <a:xfrm>
                <a:off x="4922837" y="2090463"/>
                <a:ext cx="152400" cy="150995"/>
              </a:xfrm>
              <a:prstGeom prst="ellipse">
                <a:avLst/>
              </a:prstGeom>
              <a:noFill/>
              <a:ln w="28575" cap="flat" cmpd="sng" algn="ctr">
                <a:solidFill>
                  <a:srgbClr val="002050"/>
                </a:solid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effectLst/>
                  <a:uLnTx/>
                  <a:uFillTx/>
                  <a:latin typeface="Segoe UI"/>
                  <a:ea typeface="Segoe UI" pitchFamily="34" charset="0"/>
                  <a:cs typeface="Segoe UI" pitchFamily="34" charset="0"/>
                </a:endParaRPr>
              </a:p>
            </p:txBody>
          </p:sp>
          <p:cxnSp>
            <p:nvCxnSpPr>
              <p:cNvPr id="153" name="Straight Connector 152">
                <a:extLst>
                  <a:ext uri="{FF2B5EF4-FFF2-40B4-BE49-F238E27FC236}">
                    <a16:creationId xmlns:a16="http://schemas.microsoft.com/office/drawing/2014/main" id="{63ABBB12-3677-40C6-A76F-9B5FB0C450DD}"/>
                  </a:ext>
                </a:extLst>
              </p:cNvPr>
              <p:cNvCxnSpPr>
                <a:cxnSpLocks/>
                <a:stCxn id="152" idx="0"/>
                <a:endCxn id="151" idx="2"/>
              </p:cNvCxnSpPr>
              <p:nvPr/>
            </p:nvCxnSpPr>
            <p:spPr>
              <a:xfrm flipV="1">
                <a:off x="4999037" y="1960520"/>
                <a:ext cx="0" cy="129943"/>
              </a:xfrm>
              <a:prstGeom prst="line">
                <a:avLst/>
              </a:prstGeom>
              <a:noFill/>
              <a:ln w="25400" cap="flat" cmpd="sng" algn="ctr">
                <a:solidFill>
                  <a:srgbClr val="002050"/>
                </a:solidFill>
                <a:prstDash val="solid"/>
                <a:headEnd type="none"/>
                <a:tailEnd type="none"/>
              </a:ln>
              <a:effectLst/>
            </p:spPr>
          </p:cxnSp>
        </p:grpSp>
      </p:grpSp>
      <p:grpSp>
        <p:nvGrpSpPr>
          <p:cNvPr id="160" name="Group 159">
            <a:extLst>
              <a:ext uri="{FF2B5EF4-FFF2-40B4-BE49-F238E27FC236}">
                <a16:creationId xmlns:a16="http://schemas.microsoft.com/office/drawing/2014/main" id="{CF5C9FCF-D8DD-4ED7-B6E6-3704133F8EED}"/>
              </a:ext>
            </a:extLst>
          </p:cNvPr>
          <p:cNvGrpSpPr/>
          <p:nvPr/>
        </p:nvGrpSpPr>
        <p:grpSpPr>
          <a:xfrm>
            <a:off x="10226562" y="2566161"/>
            <a:ext cx="2320538" cy="1875698"/>
            <a:chOff x="2512468" y="3116262"/>
            <a:chExt cx="2367070" cy="1913309"/>
          </a:xfrm>
        </p:grpSpPr>
        <p:pic>
          <p:nvPicPr>
            <p:cNvPr id="161" name="Picture 160">
              <a:extLst>
                <a:ext uri="{FF2B5EF4-FFF2-40B4-BE49-F238E27FC236}">
                  <a16:creationId xmlns:a16="http://schemas.microsoft.com/office/drawing/2014/main" id="{FD2EA76F-D3FF-4865-9FF3-5F31198B107F}"/>
                </a:ext>
              </a:extLst>
            </p:cNvPr>
            <p:cNvPicPr>
              <a:picLocks noChangeAspect="1"/>
            </p:cNvPicPr>
            <p:nvPr/>
          </p:nvPicPr>
          <p:blipFill>
            <a:blip r:embed="rId4"/>
            <a:stretch>
              <a:fillRect/>
            </a:stretch>
          </p:blipFill>
          <p:spPr>
            <a:xfrm>
              <a:off x="3121809" y="3116262"/>
              <a:ext cx="1148072" cy="1140828"/>
            </a:xfrm>
            <a:prstGeom prst="rect">
              <a:avLst/>
            </a:prstGeom>
            <a:noFill/>
          </p:spPr>
        </p:pic>
        <p:sp>
          <p:nvSpPr>
            <p:cNvPr id="162" name="Text Placeholder 1">
              <a:extLst>
                <a:ext uri="{FF2B5EF4-FFF2-40B4-BE49-F238E27FC236}">
                  <a16:creationId xmlns:a16="http://schemas.microsoft.com/office/drawing/2014/main" id="{E1D9C2E4-2561-4325-B112-1713A17DDDED}"/>
                </a:ext>
              </a:extLst>
            </p:cNvPr>
            <p:cNvSpPr txBox="1">
              <a:spLocks/>
            </p:cNvSpPr>
            <p:nvPr/>
          </p:nvSpPr>
          <p:spPr>
            <a:xfrm>
              <a:off x="2512468" y="4259262"/>
              <a:ext cx="2367070" cy="770309"/>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ct val="20000"/>
                </a:spcBef>
                <a:spcAft>
                  <a:spcPts val="0"/>
                </a:spcAft>
                <a:buClrTx/>
                <a:buSzPct val="90000"/>
                <a:buFont typeface="Arial" pitchFamily="34" charset="0"/>
                <a:buNone/>
                <a:tabLst/>
                <a:defRPr/>
              </a:pPr>
              <a: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t>Search</a:t>
              </a:r>
              <a:b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br>
              <a: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t>Index</a:t>
              </a:r>
            </a:p>
          </p:txBody>
        </p:sp>
      </p:grpSp>
      <p:sp>
        <p:nvSpPr>
          <p:cNvPr id="163" name="Text Placeholder 1">
            <a:extLst>
              <a:ext uri="{FF2B5EF4-FFF2-40B4-BE49-F238E27FC236}">
                <a16:creationId xmlns:a16="http://schemas.microsoft.com/office/drawing/2014/main" id="{2C3F5996-47E6-4268-B219-5963044D0969}"/>
              </a:ext>
            </a:extLst>
          </p:cNvPr>
          <p:cNvSpPr txBox="1">
            <a:spLocks/>
          </p:cNvSpPr>
          <p:nvPr/>
        </p:nvSpPr>
        <p:spPr>
          <a:xfrm>
            <a:off x="194536" y="4435270"/>
            <a:ext cx="1494043" cy="1218849"/>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110000"/>
              </a:lnSpc>
              <a:spcBef>
                <a:spcPct val="20000"/>
              </a:spcBef>
              <a:spcAft>
                <a:spcPts val="0"/>
              </a:spcAft>
              <a:buClrTx/>
              <a:buSzPct val="90000"/>
              <a:buFont typeface="Arial" pitchFamily="34" charset="0"/>
              <a:buNone/>
              <a:tabLst/>
              <a:defRPr/>
            </a:pPr>
            <a:r>
              <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rPr>
              <a:t>.pdf</a:t>
            </a:r>
          </a:p>
          <a:p>
            <a:pPr marL="0" marR="0" lvl="0" indent="0" algn="l" defTabSz="914367" rtl="0" eaLnBrk="1" fontAlgn="auto" latinLnBrk="0" hangingPunct="1">
              <a:lnSpc>
                <a:spcPct val="110000"/>
              </a:lnSpc>
              <a:spcBef>
                <a:spcPct val="20000"/>
              </a:spcBef>
              <a:spcAft>
                <a:spcPts val="0"/>
              </a:spcAft>
              <a:buClrTx/>
              <a:buSzPct val="90000"/>
              <a:buFont typeface="Arial" pitchFamily="34" charset="0"/>
              <a:buNone/>
              <a:tabLst/>
              <a:defRPr/>
            </a:pPr>
            <a:r>
              <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rPr>
              <a:t>.doc</a:t>
            </a:r>
          </a:p>
          <a:p>
            <a:pPr marL="0" marR="0" lvl="0" indent="0" algn="l" defTabSz="914367" rtl="0" eaLnBrk="1" fontAlgn="auto" latinLnBrk="0" hangingPunct="1">
              <a:lnSpc>
                <a:spcPct val="110000"/>
              </a:lnSpc>
              <a:spcBef>
                <a:spcPct val="20000"/>
              </a:spcBef>
              <a:spcAft>
                <a:spcPts val="0"/>
              </a:spcAft>
              <a:buClrTx/>
              <a:buSzPct val="90000"/>
              <a:buFont typeface="Arial" pitchFamily="34" charset="0"/>
              <a:buNone/>
              <a:tabLst/>
              <a:defRPr/>
            </a:pPr>
            <a:r>
              <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rPr>
              <a:t>.jpeg</a:t>
            </a:r>
          </a:p>
          <a:p>
            <a:pPr marL="0" marR="0" lvl="0" indent="0" algn="l" defTabSz="914367" rtl="0" eaLnBrk="1" fontAlgn="auto" latinLnBrk="0" hangingPunct="1">
              <a:lnSpc>
                <a:spcPct val="110000"/>
              </a:lnSpc>
              <a:spcBef>
                <a:spcPct val="20000"/>
              </a:spcBef>
              <a:spcAft>
                <a:spcPts val="0"/>
              </a:spcAft>
              <a:buClrTx/>
              <a:buSzPct val="90000"/>
              <a:buFont typeface="Arial" pitchFamily="34" charset="0"/>
              <a:buNone/>
              <a:tabLst/>
              <a:defRPr/>
            </a:pPr>
            <a:r>
              <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rPr>
              <a:t>…</a:t>
            </a:r>
          </a:p>
        </p:txBody>
      </p:sp>
      <p:sp>
        <p:nvSpPr>
          <p:cNvPr id="164" name="Text Placeholder 1">
            <a:extLst>
              <a:ext uri="{FF2B5EF4-FFF2-40B4-BE49-F238E27FC236}">
                <a16:creationId xmlns:a16="http://schemas.microsoft.com/office/drawing/2014/main" id="{C6FA1043-D3E2-4B68-B8CC-1EE1C35E416D}"/>
              </a:ext>
            </a:extLst>
          </p:cNvPr>
          <p:cNvSpPr txBox="1">
            <a:spLocks/>
          </p:cNvSpPr>
          <p:nvPr/>
        </p:nvSpPr>
        <p:spPr>
          <a:xfrm>
            <a:off x="5859933" y="4387059"/>
            <a:ext cx="2856173" cy="1475172"/>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14367">
              <a:lnSpc>
                <a:spcPct val="110000"/>
              </a:lnSpc>
              <a:buNone/>
              <a:defRPr/>
            </a:pPr>
            <a: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t>Third Party Enrichers</a:t>
            </a:r>
            <a:br>
              <a:rPr kumimoji="0" lang="en-US" sz="1765" b="0" i="0" u="none" strike="noStrike" kern="1200" cap="none" spc="0" normalizeH="0" baseline="0" noProof="0" dirty="0">
                <a:ln>
                  <a:noFill/>
                </a:ln>
                <a:solidFill>
                  <a:schemeClr val="tx1"/>
                </a:solidFill>
                <a:effectLst/>
                <a:uLnTx/>
                <a:uFillTx/>
                <a:latin typeface="Segoe UI Semibold"/>
                <a:ea typeface="+mn-ea"/>
                <a:cs typeface="Segoe UI Semibold" panose="020B0702040204020203" pitchFamily="34" charset="0"/>
              </a:rPr>
            </a:br>
            <a:r>
              <a:rPr lang="zh-CN" altLang="en-US" sz="1372" dirty="0">
                <a:solidFill>
                  <a:schemeClr val="tx1"/>
                </a:solidFill>
                <a:latin typeface="Segoe UI"/>
                <a:cs typeface="Segoe UI Semibold" panose="020B0702040204020203" pitchFamily="34" charset="0"/>
              </a:rPr>
              <a:t>自定义分类模型，</a:t>
            </a:r>
            <a:br>
              <a:rPr lang="zh-CN" altLang="en-US" sz="1372" dirty="0">
                <a:solidFill>
                  <a:schemeClr val="tx1"/>
                </a:solidFill>
                <a:latin typeface="Segoe UI"/>
                <a:cs typeface="Segoe UI Semibold" panose="020B0702040204020203" pitchFamily="34" charset="0"/>
              </a:rPr>
            </a:br>
            <a:r>
              <a:rPr lang="zh-CN" altLang="en-US" sz="1372" dirty="0">
                <a:solidFill>
                  <a:schemeClr val="tx1"/>
                </a:solidFill>
                <a:latin typeface="Segoe UI"/>
                <a:cs typeface="Segoe UI Semibold" panose="020B0702040204020203" pitchFamily="34" charset="0"/>
              </a:rPr>
              <a:t>自定义实体提取，
等。
</a:t>
            </a:r>
            <a:endPar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endParaRPr>
          </a:p>
        </p:txBody>
      </p:sp>
      <p:pic>
        <p:nvPicPr>
          <p:cNvPr id="165" name="Picture 164">
            <a:extLst>
              <a:ext uri="{FF2B5EF4-FFF2-40B4-BE49-F238E27FC236}">
                <a16:creationId xmlns:a16="http://schemas.microsoft.com/office/drawing/2014/main" id="{5CB6113D-AA33-49BE-A24E-1710033C2A19}"/>
              </a:ext>
            </a:extLst>
          </p:cNvPr>
          <p:cNvPicPr>
            <a:picLocks noChangeAspect="1"/>
          </p:cNvPicPr>
          <p:nvPr/>
        </p:nvPicPr>
        <p:blipFill>
          <a:blip r:embed="rId5"/>
          <a:stretch>
            <a:fillRect/>
          </a:stretch>
        </p:blipFill>
        <p:spPr>
          <a:xfrm>
            <a:off x="5619289" y="5833061"/>
            <a:ext cx="578941" cy="625630"/>
          </a:xfrm>
          <a:prstGeom prst="rect">
            <a:avLst/>
          </a:prstGeom>
        </p:spPr>
      </p:pic>
      <p:sp>
        <p:nvSpPr>
          <p:cNvPr id="166" name="Rectangle 165">
            <a:extLst>
              <a:ext uri="{FF2B5EF4-FFF2-40B4-BE49-F238E27FC236}">
                <a16:creationId xmlns:a16="http://schemas.microsoft.com/office/drawing/2014/main" id="{F32F0ED6-4EC8-44E0-A744-133D9D82BD57}"/>
              </a:ext>
            </a:extLst>
          </p:cNvPr>
          <p:cNvSpPr/>
          <p:nvPr/>
        </p:nvSpPr>
        <p:spPr>
          <a:xfrm>
            <a:off x="6250069" y="5887624"/>
            <a:ext cx="782587" cy="428259"/>
          </a:xfrm>
          <a:prstGeom prst="rect">
            <a:avLst/>
          </a:prstGeom>
        </p:spPr>
        <p:txBody>
          <a:bodyPr wrap="none">
            <a:spAutoFit/>
          </a:bodyPr>
          <a:lstStyle/>
          <a:p>
            <a:pPr lvl="0" algn="ctr" defTabSz="914367">
              <a:lnSpc>
                <a:spcPct val="110000"/>
              </a:lnSpc>
              <a:defRPr/>
            </a:pPr>
            <a:r>
              <a:rPr kumimoji="0" lang="en-US" sz="1029" b="0" i="0" u="none" strike="noStrike" kern="1200" cap="none" spc="0" normalizeH="0" baseline="0" noProof="0" dirty="0">
                <a:ln>
                  <a:noFill/>
                </a:ln>
                <a:effectLst/>
                <a:uLnTx/>
                <a:uFillTx/>
                <a:latin typeface="Segoe UI"/>
                <a:ea typeface="+mn-ea"/>
                <a:cs typeface="Segoe UI Semibold" panose="020B0702040204020203" pitchFamily="34" charset="0"/>
              </a:rPr>
              <a:t>Azure</a:t>
            </a:r>
            <a:r>
              <a:rPr lang="zh-CN" altLang="en-US" sz="1029" dirty="0">
                <a:cs typeface="Segoe UI Semibold" panose="020B0702040204020203" pitchFamily="34" charset="0"/>
              </a:rPr>
              <a:t>机器</a:t>
            </a:r>
            <a:br>
              <a:rPr lang="zh-CN" altLang="en-US" sz="1029" dirty="0">
                <a:cs typeface="Segoe UI Semibold" panose="020B0702040204020203" pitchFamily="34" charset="0"/>
              </a:rPr>
            </a:br>
            <a:r>
              <a:rPr lang="zh-CN" altLang="en-US" sz="1029" dirty="0">
                <a:cs typeface="Segoe UI Semibold" panose="020B0702040204020203" pitchFamily="34" charset="0"/>
              </a:rPr>
              <a:t>学习</a:t>
            </a:r>
            <a:endParaRPr kumimoji="0" lang="en-US" sz="1029" b="0" i="0" u="none" strike="noStrike" kern="1200" cap="none" spc="0" normalizeH="0" baseline="0" noProof="0" dirty="0">
              <a:ln>
                <a:noFill/>
              </a:ln>
              <a:effectLst/>
              <a:uLnTx/>
              <a:uFillTx/>
              <a:latin typeface="Segoe UI"/>
              <a:ea typeface="+mn-ea"/>
              <a:cs typeface="Segoe UI Semibold" panose="020B0702040204020203" pitchFamily="34" charset="0"/>
            </a:endParaRPr>
          </a:p>
        </p:txBody>
      </p:sp>
      <p:grpSp>
        <p:nvGrpSpPr>
          <p:cNvPr id="35" name="Group 264">
            <a:extLst>
              <a:ext uri="{FF2B5EF4-FFF2-40B4-BE49-F238E27FC236}">
                <a16:creationId xmlns:a16="http://schemas.microsoft.com/office/drawing/2014/main" id="{709D14D7-4C2B-4F09-91C1-890367EAD209}"/>
              </a:ext>
            </a:extLst>
          </p:cNvPr>
          <p:cNvGrpSpPr/>
          <p:nvPr/>
        </p:nvGrpSpPr>
        <p:grpSpPr>
          <a:xfrm>
            <a:off x="10978979" y="4967366"/>
            <a:ext cx="970449" cy="1517110"/>
            <a:chOff x="10907036" y="3393201"/>
            <a:chExt cx="986869" cy="1542780"/>
          </a:xfrm>
        </p:grpSpPr>
        <p:sp>
          <p:nvSpPr>
            <p:cNvPr id="38" name="Rectangle 351">
              <a:extLst>
                <a:ext uri="{FF2B5EF4-FFF2-40B4-BE49-F238E27FC236}">
                  <a16:creationId xmlns:a16="http://schemas.microsoft.com/office/drawing/2014/main" id="{B6D7F4A8-E78B-4030-A272-B590D09C987C}"/>
                </a:ext>
              </a:extLst>
            </p:cNvPr>
            <p:cNvSpPr/>
            <p:nvPr/>
          </p:nvSpPr>
          <p:spPr bwMode="auto">
            <a:xfrm>
              <a:off x="10907036" y="3393201"/>
              <a:ext cx="986869" cy="1542780"/>
            </a:xfrm>
            <a:prstGeom prst="rect">
              <a:avLst/>
            </a:prstGeom>
            <a:noFill/>
            <a:ln w="9525" cap="flat" cmpd="sng" algn="ctr">
              <a:solidFill>
                <a:srgbClr val="FFFFFF">
                  <a:lumMod val="65000"/>
                </a:srgbClr>
              </a:solidFill>
              <a:prstDash val="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effectLst/>
                <a:uLnTx/>
                <a:uFillTx/>
                <a:latin typeface="Segoe UI Semilight"/>
                <a:ea typeface="Segoe UI" pitchFamily="34" charset="0"/>
                <a:cs typeface="Segoe UI" pitchFamily="34" charset="0"/>
              </a:endParaRPr>
            </a:p>
          </p:txBody>
        </p:sp>
        <p:grpSp>
          <p:nvGrpSpPr>
            <p:cNvPr id="39" name="Group 352">
              <a:extLst>
                <a:ext uri="{FF2B5EF4-FFF2-40B4-BE49-F238E27FC236}">
                  <a16:creationId xmlns:a16="http://schemas.microsoft.com/office/drawing/2014/main" id="{136584CE-4E9A-4EB2-9F26-CE1B4F333E0D}"/>
                </a:ext>
              </a:extLst>
            </p:cNvPr>
            <p:cNvGrpSpPr/>
            <p:nvPr/>
          </p:nvGrpSpPr>
          <p:grpSpPr>
            <a:xfrm>
              <a:off x="10991631" y="3514068"/>
              <a:ext cx="809559" cy="911731"/>
              <a:chOff x="10957073" y="3338495"/>
              <a:chExt cx="809559" cy="911731"/>
            </a:xfrm>
          </p:grpSpPr>
          <p:sp>
            <p:nvSpPr>
              <p:cNvPr id="41" name="TextBox 354">
                <a:extLst>
                  <a:ext uri="{FF2B5EF4-FFF2-40B4-BE49-F238E27FC236}">
                    <a16:creationId xmlns:a16="http://schemas.microsoft.com/office/drawing/2014/main" id="{97818E37-A8A2-4827-9D88-029D9DF5C025}"/>
                  </a:ext>
                </a:extLst>
              </p:cNvPr>
              <p:cNvSpPr txBox="1"/>
              <p:nvPr/>
            </p:nvSpPr>
            <p:spPr>
              <a:xfrm>
                <a:off x="11293243" y="3340109"/>
                <a:ext cx="473389" cy="164317"/>
              </a:xfrm>
              <a:prstGeom prst="rect">
                <a:avLst/>
              </a:prstGeom>
              <a:noFill/>
            </p:spPr>
            <p:txBody>
              <a:bodyPr wrap="square" lIns="0" tIns="0" rIns="0" bIns="0" rtlCol="0">
                <a:spAutoFit/>
              </a:bodyPr>
              <a:lstStyle/>
              <a:p>
                <a:pPr marL="0" marR="0" lvl="0" indent="0" algn="l" defTabSz="932563" rtl="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a:ln>
                      <a:noFill/>
                    </a:ln>
                    <a:effectLst/>
                    <a:uLnTx/>
                    <a:uFillTx/>
                    <a:latin typeface="Segoe UI Semilight"/>
                    <a:ea typeface="+mn-ea"/>
                    <a:cs typeface="Segoe UI Semilight" panose="020B0402040204020203" pitchFamily="34" charset="0"/>
                  </a:rPr>
                  <a:t>Web</a:t>
                </a:r>
              </a:p>
            </p:txBody>
          </p:sp>
          <p:sp>
            <p:nvSpPr>
              <p:cNvPr id="42" name="TextBox 355">
                <a:extLst>
                  <a:ext uri="{FF2B5EF4-FFF2-40B4-BE49-F238E27FC236}">
                    <a16:creationId xmlns:a16="http://schemas.microsoft.com/office/drawing/2014/main" id="{E74EBA52-034B-41CD-B138-F41405294541}"/>
                  </a:ext>
                </a:extLst>
              </p:cNvPr>
              <p:cNvSpPr txBox="1"/>
              <p:nvPr/>
            </p:nvSpPr>
            <p:spPr>
              <a:xfrm>
                <a:off x="11293243" y="3725641"/>
                <a:ext cx="473389" cy="164317"/>
              </a:xfrm>
              <a:prstGeom prst="rect">
                <a:avLst/>
              </a:prstGeom>
              <a:noFill/>
            </p:spPr>
            <p:txBody>
              <a:bodyPr wrap="square" lIns="0" tIns="0" rIns="0" bIns="0" rtlCol="0">
                <a:spAutoFit/>
              </a:bodyPr>
              <a:lstStyle/>
              <a:p>
                <a:pPr marL="0" marR="0" lvl="0" indent="0" algn="l" defTabSz="932563" rtl="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a:ln>
                      <a:noFill/>
                    </a:ln>
                    <a:effectLst/>
                    <a:uLnTx/>
                    <a:uFillTx/>
                    <a:latin typeface="Segoe UI Semilight"/>
                    <a:ea typeface="+mn-ea"/>
                    <a:cs typeface="Segoe UI Semilight" panose="020B0402040204020203" pitchFamily="34" charset="0"/>
                  </a:rPr>
                  <a:t>Mobile</a:t>
                </a:r>
              </a:p>
            </p:txBody>
          </p:sp>
          <p:sp>
            <p:nvSpPr>
              <p:cNvPr id="43" name="TextBox 356">
                <a:extLst>
                  <a:ext uri="{FF2B5EF4-FFF2-40B4-BE49-F238E27FC236}">
                    <a16:creationId xmlns:a16="http://schemas.microsoft.com/office/drawing/2014/main" id="{7576D8B7-1D79-49AB-B9FC-082FDD1FD630}"/>
                  </a:ext>
                </a:extLst>
              </p:cNvPr>
              <p:cNvSpPr txBox="1"/>
              <p:nvPr/>
            </p:nvSpPr>
            <p:spPr>
              <a:xfrm>
                <a:off x="11293243" y="4085909"/>
                <a:ext cx="473389" cy="164317"/>
              </a:xfrm>
              <a:prstGeom prst="rect">
                <a:avLst/>
              </a:prstGeom>
              <a:noFill/>
            </p:spPr>
            <p:txBody>
              <a:bodyPr wrap="square" lIns="0" tIns="0" rIns="0" bIns="0" rtlCol="0">
                <a:spAutoFit/>
              </a:bodyPr>
              <a:lstStyle/>
              <a:p>
                <a:pPr marL="0" marR="0" lvl="0" indent="0" algn="l" defTabSz="932563" rtl="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a:ln>
                      <a:noFill/>
                    </a:ln>
                    <a:effectLst/>
                    <a:uLnTx/>
                    <a:uFillTx/>
                    <a:latin typeface="Segoe UI Semilight"/>
                    <a:ea typeface="+mn-ea"/>
                    <a:cs typeface="Segoe UI Semilight" panose="020B0402040204020203" pitchFamily="34" charset="0"/>
                  </a:rPr>
                  <a:t>Bots</a:t>
                </a:r>
              </a:p>
            </p:txBody>
          </p:sp>
          <p:sp>
            <p:nvSpPr>
              <p:cNvPr id="44" name="Freeform 396">
                <a:extLst>
                  <a:ext uri="{FF2B5EF4-FFF2-40B4-BE49-F238E27FC236}">
                    <a16:creationId xmlns:a16="http://schemas.microsoft.com/office/drawing/2014/main" id="{E47D7B21-A737-411E-886A-CBF5F7833AA2}"/>
                  </a:ext>
                </a:extLst>
              </p:cNvPr>
              <p:cNvSpPr>
                <a:spLocks noChangeArrowheads="1"/>
              </p:cNvSpPr>
              <p:nvPr/>
            </p:nvSpPr>
            <p:spPr bwMode="auto">
              <a:xfrm>
                <a:off x="10988216" y="3338495"/>
                <a:ext cx="187689" cy="187689"/>
              </a:xfrm>
              <a:custGeom>
                <a:avLst/>
                <a:gdLst>
                  <a:gd name="connsiteX0" fmla="*/ 2240514 w 3214688"/>
                  <a:gd name="connsiteY0" fmla="*/ 2452692 h 3214688"/>
                  <a:gd name="connsiteX1" fmla="*/ 2164154 w 3214688"/>
                  <a:gd name="connsiteY1" fmla="*/ 2577661 h 3214688"/>
                  <a:gd name="connsiteX2" fmla="*/ 2066550 w 3214688"/>
                  <a:gd name="connsiteY2" fmla="*/ 2716118 h 3214688"/>
                  <a:gd name="connsiteX3" fmla="*/ 1754615 w 3214688"/>
                  <a:gd name="connsiteY3" fmla="*/ 3074168 h 3214688"/>
                  <a:gd name="connsiteX4" fmla="*/ 1740871 w 3214688"/>
                  <a:gd name="connsiteY4" fmla="*/ 3087292 h 3214688"/>
                  <a:gd name="connsiteX5" fmla="*/ 1759187 w 3214688"/>
                  <a:gd name="connsiteY5" fmla="*/ 3086367 h 3214688"/>
                  <a:gd name="connsiteX6" fmla="*/ 2552008 w 3214688"/>
                  <a:gd name="connsiteY6" fmla="*/ 2754731 h 3214688"/>
                  <a:gd name="connsiteX7" fmla="*/ 2647815 w 3214688"/>
                  <a:gd name="connsiteY7" fmla="*/ 2667609 h 3214688"/>
                  <a:gd name="connsiteX8" fmla="*/ 2533366 w 3214688"/>
                  <a:gd name="connsiteY8" fmla="*/ 2587696 h 3214688"/>
                  <a:gd name="connsiteX9" fmla="*/ 2342448 w 3214688"/>
                  <a:gd name="connsiteY9" fmla="*/ 2491033 h 3214688"/>
                  <a:gd name="connsiteX10" fmla="*/ 974642 w 3214688"/>
                  <a:gd name="connsiteY10" fmla="*/ 2452516 h 3214688"/>
                  <a:gd name="connsiteX11" fmla="*/ 872242 w 3214688"/>
                  <a:gd name="connsiteY11" fmla="*/ 2491033 h 3214688"/>
                  <a:gd name="connsiteX12" fmla="*/ 681324 w 3214688"/>
                  <a:gd name="connsiteY12" fmla="*/ 2587696 h 3214688"/>
                  <a:gd name="connsiteX13" fmla="*/ 566873 w 3214688"/>
                  <a:gd name="connsiteY13" fmla="*/ 2667611 h 3214688"/>
                  <a:gd name="connsiteX14" fmla="*/ 662678 w 3214688"/>
                  <a:gd name="connsiteY14" fmla="*/ 2754731 h 3214688"/>
                  <a:gd name="connsiteX15" fmla="*/ 1455500 w 3214688"/>
                  <a:gd name="connsiteY15" fmla="*/ 3086367 h 3214688"/>
                  <a:gd name="connsiteX16" fmla="*/ 1473960 w 3214688"/>
                  <a:gd name="connsiteY16" fmla="*/ 3087299 h 3214688"/>
                  <a:gd name="connsiteX17" fmla="*/ 1460208 w 3214688"/>
                  <a:gd name="connsiteY17" fmla="*/ 3074168 h 3214688"/>
                  <a:gd name="connsiteX18" fmla="*/ 1148273 w 3214688"/>
                  <a:gd name="connsiteY18" fmla="*/ 2716118 h 3214688"/>
                  <a:gd name="connsiteX19" fmla="*/ 1050800 w 3214688"/>
                  <a:gd name="connsiteY19" fmla="*/ 2577661 h 3214688"/>
                  <a:gd name="connsiteX20" fmla="*/ 1668463 w 3214688"/>
                  <a:gd name="connsiteY20" fmla="*/ 2349078 h 3214688"/>
                  <a:gd name="connsiteX21" fmla="*/ 1668463 w 3214688"/>
                  <a:gd name="connsiteY21" fmla="*/ 2987045 h 3214688"/>
                  <a:gd name="connsiteX22" fmla="*/ 1686282 w 3214688"/>
                  <a:gd name="connsiteY22" fmla="*/ 2969732 h 3214688"/>
                  <a:gd name="connsiteX23" fmla="*/ 2047573 w 3214688"/>
                  <a:gd name="connsiteY23" fmla="*/ 2532767 h 3214688"/>
                  <a:gd name="connsiteX24" fmla="*/ 2118389 w 3214688"/>
                  <a:gd name="connsiteY24" fmla="*/ 2414793 h 3214688"/>
                  <a:gd name="connsiteX25" fmla="*/ 2062644 w 3214688"/>
                  <a:gd name="connsiteY25" fmla="*/ 2398957 h 3214688"/>
                  <a:gd name="connsiteX26" fmla="*/ 1838838 w 3214688"/>
                  <a:gd name="connsiteY26" fmla="*/ 2359062 h 3214688"/>
                  <a:gd name="connsiteX27" fmla="*/ 1546226 w 3214688"/>
                  <a:gd name="connsiteY27" fmla="*/ 2349078 h 3214688"/>
                  <a:gd name="connsiteX28" fmla="*/ 1375851 w 3214688"/>
                  <a:gd name="connsiteY28" fmla="*/ 2359062 h 3214688"/>
                  <a:gd name="connsiteX29" fmla="*/ 1152046 w 3214688"/>
                  <a:gd name="connsiteY29" fmla="*/ 2398957 h 3214688"/>
                  <a:gd name="connsiteX30" fmla="*/ 1097994 w 3214688"/>
                  <a:gd name="connsiteY30" fmla="*/ 2414312 h 3214688"/>
                  <a:gd name="connsiteX31" fmla="*/ 1168773 w 3214688"/>
                  <a:gd name="connsiteY31" fmla="*/ 2532767 h 3214688"/>
                  <a:gd name="connsiteX32" fmla="*/ 1528675 w 3214688"/>
                  <a:gd name="connsiteY32" fmla="*/ 2969732 h 3214688"/>
                  <a:gd name="connsiteX33" fmla="*/ 1546226 w 3214688"/>
                  <a:gd name="connsiteY33" fmla="*/ 2986822 h 3214688"/>
                  <a:gd name="connsiteX34" fmla="*/ 2486262 w 3214688"/>
                  <a:gd name="connsiteY34" fmla="*/ 1668463 h 3214688"/>
                  <a:gd name="connsiteX35" fmla="*/ 2482389 w 3214688"/>
                  <a:gd name="connsiteY35" fmla="*/ 1744921 h 3214688"/>
                  <a:gd name="connsiteX36" fmla="*/ 2321876 w 3214688"/>
                  <a:gd name="connsiteY36" fmla="*/ 2298467 h 3214688"/>
                  <a:gd name="connsiteX37" fmla="*/ 2297383 w 3214688"/>
                  <a:gd name="connsiteY37" fmla="*/ 2345664 h 3214688"/>
                  <a:gd name="connsiteX38" fmla="*/ 2392218 w 3214688"/>
                  <a:gd name="connsiteY38" fmla="*/ 2381629 h 3214688"/>
                  <a:gd name="connsiteX39" fmla="*/ 2596737 w 3214688"/>
                  <a:gd name="connsiteY39" fmla="*/ 2485449 h 3214688"/>
                  <a:gd name="connsiteX40" fmla="*/ 2730520 w 3214688"/>
                  <a:gd name="connsiteY40" fmla="*/ 2578412 h 3214688"/>
                  <a:gd name="connsiteX41" fmla="*/ 2753323 w 3214688"/>
                  <a:gd name="connsiteY41" fmla="*/ 2553309 h 3214688"/>
                  <a:gd name="connsiteX42" fmla="*/ 3084782 w 3214688"/>
                  <a:gd name="connsiteY42" fmla="*/ 1760063 h 3214688"/>
                  <a:gd name="connsiteX43" fmla="*/ 3089405 w 3214688"/>
                  <a:gd name="connsiteY43" fmla="*/ 1668463 h 3214688"/>
                  <a:gd name="connsiteX44" fmla="*/ 1668463 w 3214688"/>
                  <a:gd name="connsiteY44" fmla="*/ 1668463 h 3214688"/>
                  <a:gd name="connsiteX45" fmla="*/ 1668463 w 3214688"/>
                  <a:gd name="connsiteY45" fmla="*/ 2227749 h 3214688"/>
                  <a:gd name="connsiteX46" fmla="*/ 1854174 w 3214688"/>
                  <a:gd name="connsiteY46" fmla="*/ 2238874 h 3214688"/>
                  <a:gd name="connsiteX47" fmla="*/ 2093075 w 3214688"/>
                  <a:gd name="connsiteY47" fmla="*/ 2282190 h 3214688"/>
                  <a:gd name="connsiteX48" fmla="*/ 2180461 w 3214688"/>
                  <a:gd name="connsiteY48" fmla="*/ 2307322 h 3214688"/>
                  <a:gd name="connsiteX49" fmla="*/ 2223231 w 3214688"/>
                  <a:gd name="connsiteY49" fmla="*/ 2220775 h 3214688"/>
                  <a:gd name="connsiteX50" fmla="*/ 2360202 w 3214688"/>
                  <a:gd name="connsiteY50" fmla="*/ 1739141 h 3214688"/>
                  <a:gd name="connsiteX51" fmla="*/ 2363915 w 3214688"/>
                  <a:gd name="connsiteY51" fmla="*/ 1668463 h 3214688"/>
                  <a:gd name="connsiteX52" fmla="*/ 853934 w 3214688"/>
                  <a:gd name="connsiteY52" fmla="*/ 1668463 h 3214688"/>
                  <a:gd name="connsiteX53" fmla="*/ 857628 w 3214688"/>
                  <a:gd name="connsiteY53" fmla="*/ 1739141 h 3214688"/>
                  <a:gd name="connsiteX54" fmla="*/ 993929 w 3214688"/>
                  <a:gd name="connsiteY54" fmla="*/ 2220775 h 3214688"/>
                  <a:gd name="connsiteX55" fmla="*/ 1036215 w 3214688"/>
                  <a:gd name="connsiteY55" fmla="*/ 2306750 h 3214688"/>
                  <a:gd name="connsiteX56" fmla="*/ 1121614 w 3214688"/>
                  <a:gd name="connsiteY56" fmla="*/ 2282190 h 3214688"/>
                  <a:gd name="connsiteX57" fmla="*/ 1360516 w 3214688"/>
                  <a:gd name="connsiteY57" fmla="*/ 2238874 h 3214688"/>
                  <a:gd name="connsiteX58" fmla="*/ 1546226 w 3214688"/>
                  <a:gd name="connsiteY58" fmla="*/ 2227749 h 3214688"/>
                  <a:gd name="connsiteX59" fmla="*/ 1546226 w 3214688"/>
                  <a:gd name="connsiteY59" fmla="*/ 1668463 h 3214688"/>
                  <a:gd name="connsiteX60" fmla="*/ 125282 w 3214688"/>
                  <a:gd name="connsiteY60" fmla="*/ 1668463 h 3214688"/>
                  <a:gd name="connsiteX61" fmla="*/ 129905 w 3214688"/>
                  <a:gd name="connsiteY61" fmla="*/ 1760063 h 3214688"/>
                  <a:gd name="connsiteX62" fmla="*/ 461363 w 3214688"/>
                  <a:gd name="connsiteY62" fmla="*/ 2553309 h 3214688"/>
                  <a:gd name="connsiteX63" fmla="*/ 484168 w 3214688"/>
                  <a:gd name="connsiteY63" fmla="*/ 2578414 h 3214688"/>
                  <a:gd name="connsiteX64" fmla="*/ 617953 w 3214688"/>
                  <a:gd name="connsiteY64" fmla="*/ 2485449 h 3214688"/>
                  <a:gd name="connsiteX65" fmla="*/ 822472 w 3214688"/>
                  <a:gd name="connsiteY65" fmla="*/ 2381629 h 3214688"/>
                  <a:gd name="connsiteX66" fmla="*/ 918086 w 3214688"/>
                  <a:gd name="connsiteY66" fmla="*/ 2345368 h 3214688"/>
                  <a:gd name="connsiteX67" fmla="*/ 893910 w 3214688"/>
                  <a:gd name="connsiteY67" fmla="*/ 2298467 h 3214688"/>
                  <a:gd name="connsiteX68" fmla="*/ 735344 w 3214688"/>
                  <a:gd name="connsiteY68" fmla="*/ 1744921 h 3214688"/>
                  <a:gd name="connsiteX69" fmla="*/ 731546 w 3214688"/>
                  <a:gd name="connsiteY69" fmla="*/ 1668463 h 3214688"/>
                  <a:gd name="connsiteX70" fmla="*/ 1036436 w 3214688"/>
                  <a:gd name="connsiteY70" fmla="*/ 911460 h 3214688"/>
                  <a:gd name="connsiteX71" fmla="*/ 993929 w 3214688"/>
                  <a:gd name="connsiteY71" fmla="*/ 998077 h 3214688"/>
                  <a:gd name="connsiteX72" fmla="*/ 857628 w 3214688"/>
                  <a:gd name="connsiteY72" fmla="*/ 1481228 h 3214688"/>
                  <a:gd name="connsiteX73" fmla="*/ 854245 w 3214688"/>
                  <a:gd name="connsiteY73" fmla="*/ 1546225 h 3214688"/>
                  <a:gd name="connsiteX74" fmla="*/ 1546226 w 3214688"/>
                  <a:gd name="connsiteY74" fmla="*/ 1546225 h 3214688"/>
                  <a:gd name="connsiteX75" fmla="*/ 1546226 w 3214688"/>
                  <a:gd name="connsiteY75" fmla="*/ 990118 h 3214688"/>
                  <a:gd name="connsiteX76" fmla="*/ 1360255 w 3214688"/>
                  <a:gd name="connsiteY76" fmla="*/ 978989 h 3214688"/>
                  <a:gd name="connsiteX77" fmla="*/ 1120814 w 3214688"/>
                  <a:gd name="connsiteY77" fmla="*/ 935673 h 3214688"/>
                  <a:gd name="connsiteX78" fmla="*/ 2180241 w 3214688"/>
                  <a:gd name="connsiteY78" fmla="*/ 910890 h 3214688"/>
                  <a:gd name="connsiteX79" fmla="*/ 2093876 w 3214688"/>
                  <a:gd name="connsiteY79" fmla="*/ 935673 h 3214688"/>
                  <a:gd name="connsiteX80" fmla="*/ 1854434 w 3214688"/>
                  <a:gd name="connsiteY80" fmla="*/ 978989 h 3214688"/>
                  <a:gd name="connsiteX81" fmla="*/ 1668463 w 3214688"/>
                  <a:gd name="connsiteY81" fmla="*/ 990118 h 3214688"/>
                  <a:gd name="connsiteX82" fmla="*/ 1668463 w 3214688"/>
                  <a:gd name="connsiteY82" fmla="*/ 1546225 h 3214688"/>
                  <a:gd name="connsiteX83" fmla="*/ 2363603 w 3214688"/>
                  <a:gd name="connsiteY83" fmla="*/ 1546225 h 3214688"/>
                  <a:gd name="connsiteX84" fmla="*/ 2360202 w 3214688"/>
                  <a:gd name="connsiteY84" fmla="*/ 1481228 h 3214688"/>
                  <a:gd name="connsiteX85" fmla="*/ 2223231 w 3214688"/>
                  <a:gd name="connsiteY85" fmla="*/ 998077 h 3214688"/>
                  <a:gd name="connsiteX86" fmla="*/ 2731519 w 3214688"/>
                  <a:gd name="connsiteY86" fmla="*/ 638964 h 3214688"/>
                  <a:gd name="connsiteX87" fmla="*/ 2597865 w 3214688"/>
                  <a:gd name="connsiteY87" fmla="*/ 732415 h 3214688"/>
                  <a:gd name="connsiteX88" fmla="*/ 2393553 w 3214688"/>
                  <a:gd name="connsiteY88" fmla="*/ 836234 h 3214688"/>
                  <a:gd name="connsiteX89" fmla="*/ 2297528 w 3214688"/>
                  <a:gd name="connsiteY89" fmla="*/ 872602 h 3214688"/>
                  <a:gd name="connsiteX90" fmla="*/ 2321876 w 3214688"/>
                  <a:gd name="connsiteY90" fmla="*/ 919557 h 3214688"/>
                  <a:gd name="connsiteX91" fmla="*/ 2482389 w 3214688"/>
                  <a:gd name="connsiteY91" fmla="*/ 1474977 h 3214688"/>
                  <a:gd name="connsiteX92" fmla="*/ 2485971 w 3214688"/>
                  <a:gd name="connsiteY92" fmla="*/ 1546225 h 3214688"/>
                  <a:gd name="connsiteX93" fmla="*/ 3089325 w 3214688"/>
                  <a:gd name="connsiteY93" fmla="*/ 1546225 h 3214688"/>
                  <a:gd name="connsiteX94" fmla="*/ 3084782 w 3214688"/>
                  <a:gd name="connsiteY94" fmla="*/ 1456213 h 3214688"/>
                  <a:gd name="connsiteX95" fmla="*/ 2753323 w 3214688"/>
                  <a:gd name="connsiteY95" fmla="*/ 662968 h 3214688"/>
                  <a:gd name="connsiteX96" fmla="*/ 483169 w 3214688"/>
                  <a:gd name="connsiteY96" fmla="*/ 638963 h 3214688"/>
                  <a:gd name="connsiteX97" fmla="*/ 461363 w 3214688"/>
                  <a:gd name="connsiteY97" fmla="*/ 662968 h 3214688"/>
                  <a:gd name="connsiteX98" fmla="*/ 129905 w 3214688"/>
                  <a:gd name="connsiteY98" fmla="*/ 1456213 h 3214688"/>
                  <a:gd name="connsiteX99" fmla="*/ 125362 w 3214688"/>
                  <a:gd name="connsiteY99" fmla="*/ 1546225 h 3214688"/>
                  <a:gd name="connsiteX100" fmla="*/ 731831 w 3214688"/>
                  <a:gd name="connsiteY100" fmla="*/ 1546225 h 3214688"/>
                  <a:gd name="connsiteX101" fmla="*/ 735344 w 3214688"/>
                  <a:gd name="connsiteY101" fmla="*/ 1474977 h 3214688"/>
                  <a:gd name="connsiteX102" fmla="*/ 893910 w 3214688"/>
                  <a:gd name="connsiteY102" fmla="*/ 919557 h 3214688"/>
                  <a:gd name="connsiteX103" fmla="*/ 917942 w 3214688"/>
                  <a:gd name="connsiteY103" fmla="*/ 872897 h 3214688"/>
                  <a:gd name="connsiteX104" fmla="*/ 821137 w 3214688"/>
                  <a:gd name="connsiteY104" fmla="*/ 836234 h 3214688"/>
                  <a:gd name="connsiteX105" fmla="*/ 616825 w 3214688"/>
                  <a:gd name="connsiteY105" fmla="*/ 732415 h 3214688"/>
                  <a:gd name="connsiteX106" fmla="*/ 1546226 w 3214688"/>
                  <a:gd name="connsiteY106" fmla="*/ 231046 h 3214688"/>
                  <a:gd name="connsiteX107" fmla="*/ 1528675 w 3214688"/>
                  <a:gd name="connsiteY107" fmla="*/ 248139 h 3214688"/>
                  <a:gd name="connsiteX108" fmla="*/ 1168773 w 3214688"/>
                  <a:gd name="connsiteY108" fmla="*/ 685478 h 3214688"/>
                  <a:gd name="connsiteX109" fmla="*/ 1098769 w 3214688"/>
                  <a:gd name="connsiteY109" fmla="*/ 802845 h 3214688"/>
                  <a:gd name="connsiteX110" fmla="*/ 1152046 w 3214688"/>
                  <a:gd name="connsiteY110" fmla="*/ 818106 h 3214688"/>
                  <a:gd name="connsiteX111" fmla="*/ 1375851 w 3214688"/>
                  <a:gd name="connsiteY111" fmla="*/ 858541 h 3214688"/>
                  <a:gd name="connsiteX112" fmla="*/ 1546226 w 3214688"/>
                  <a:gd name="connsiteY112" fmla="*/ 868716 h 3214688"/>
                  <a:gd name="connsiteX113" fmla="*/ 1668463 w 3214688"/>
                  <a:gd name="connsiteY113" fmla="*/ 230823 h 3214688"/>
                  <a:gd name="connsiteX114" fmla="*/ 1668463 w 3214688"/>
                  <a:gd name="connsiteY114" fmla="*/ 868716 h 3214688"/>
                  <a:gd name="connsiteX115" fmla="*/ 1838838 w 3214688"/>
                  <a:gd name="connsiteY115" fmla="*/ 858541 h 3214688"/>
                  <a:gd name="connsiteX116" fmla="*/ 2062644 w 3214688"/>
                  <a:gd name="connsiteY116" fmla="*/ 818106 h 3214688"/>
                  <a:gd name="connsiteX117" fmla="*/ 2117610 w 3214688"/>
                  <a:gd name="connsiteY117" fmla="*/ 802362 h 3214688"/>
                  <a:gd name="connsiteX118" fmla="*/ 2047573 w 3214688"/>
                  <a:gd name="connsiteY118" fmla="*/ 685478 h 3214688"/>
                  <a:gd name="connsiteX119" fmla="*/ 1686282 w 3214688"/>
                  <a:gd name="connsiteY119" fmla="*/ 248139 h 3214688"/>
                  <a:gd name="connsiteX120" fmla="*/ 1739116 w 3214688"/>
                  <a:gd name="connsiteY120" fmla="*/ 128896 h 3214688"/>
                  <a:gd name="connsiteX121" fmla="*/ 1754615 w 3214688"/>
                  <a:gd name="connsiteY121" fmla="*/ 143696 h 3214688"/>
                  <a:gd name="connsiteX122" fmla="*/ 2066550 w 3214688"/>
                  <a:gd name="connsiteY122" fmla="*/ 501745 h 3214688"/>
                  <a:gd name="connsiteX123" fmla="*/ 2164154 w 3214688"/>
                  <a:gd name="connsiteY123" fmla="*/ 640209 h 3214688"/>
                  <a:gd name="connsiteX124" fmla="*/ 2239903 w 3214688"/>
                  <a:gd name="connsiteY124" fmla="*/ 764214 h 3214688"/>
                  <a:gd name="connsiteX125" fmla="*/ 2342448 w 3214688"/>
                  <a:gd name="connsiteY125" fmla="*/ 725496 h 3214688"/>
                  <a:gd name="connsiteX126" fmla="*/ 2533366 w 3214688"/>
                  <a:gd name="connsiteY126" fmla="*/ 629040 h 3214688"/>
                  <a:gd name="connsiteX127" fmla="*/ 2648575 w 3214688"/>
                  <a:gd name="connsiteY127" fmla="*/ 549358 h 3214688"/>
                  <a:gd name="connsiteX128" fmla="*/ 2552008 w 3214688"/>
                  <a:gd name="connsiteY128" fmla="*/ 461545 h 3214688"/>
                  <a:gd name="connsiteX129" fmla="*/ 1759187 w 3214688"/>
                  <a:gd name="connsiteY129" fmla="*/ 129910 h 3214688"/>
                  <a:gd name="connsiteX130" fmla="*/ 1475715 w 3214688"/>
                  <a:gd name="connsiteY130" fmla="*/ 128888 h 3214688"/>
                  <a:gd name="connsiteX131" fmla="*/ 1455500 w 3214688"/>
                  <a:gd name="connsiteY131" fmla="*/ 129910 h 3214688"/>
                  <a:gd name="connsiteX132" fmla="*/ 662678 w 3214688"/>
                  <a:gd name="connsiteY132" fmla="*/ 461545 h 3214688"/>
                  <a:gd name="connsiteX133" fmla="*/ 566113 w 3214688"/>
                  <a:gd name="connsiteY133" fmla="*/ 549357 h 3214688"/>
                  <a:gd name="connsiteX134" fmla="*/ 681324 w 3214688"/>
                  <a:gd name="connsiteY134" fmla="*/ 629040 h 3214688"/>
                  <a:gd name="connsiteX135" fmla="*/ 872242 w 3214688"/>
                  <a:gd name="connsiteY135" fmla="*/ 725496 h 3214688"/>
                  <a:gd name="connsiteX136" fmla="*/ 975251 w 3214688"/>
                  <a:gd name="connsiteY136" fmla="*/ 764389 h 3214688"/>
                  <a:gd name="connsiteX137" fmla="*/ 1050800 w 3214688"/>
                  <a:gd name="connsiteY137" fmla="*/ 640209 h 3214688"/>
                  <a:gd name="connsiteX138" fmla="*/ 1148273 w 3214688"/>
                  <a:gd name="connsiteY138" fmla="*/ 501745 h 3214688"/>
                  <a:gd name="connsiteX139" fmla="*/ 1460208 w 3214688"/>
                  <a:gd name="connsiteY139" fmla="*/ 143696 h 3214688"/>
                  <a:gd name="connsiteX140" fmla="*/ 1607344 w 3214688"/>
                  <a:gd name="connsiteY140" fmla="*/ 0 h 3214688"/>
                  <a:gd name="connsiteX141" fmla="*/ 3214688 w 3214688"/>
                  <a:gd name="connsiteY141" fmla="*/ 1607344 h 3214688"/>
                  <a:gd name="connsiteX142" fmla="*/ 1607344 w 3214688"/>
                  <a:gd name="connsiteY142" fmla="*/ 3214688 h 3214688"/>
                  <a:gd name="connsiteX143" fmla="*/ 0 w 3214688"/>
                  <a:gd name="connsiteY143" fmla="*/ 1607344 h 3214688"/>
                  <a:gd name="connsiteX144" fmla="*/ 1607344 w 3214688"/>
                  <a:gd name="connsiteY144" fmla="*/ 0 h 3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214688" h="3214688">
                    <a:moveTo>
                      <a:pt x="2240514" y="2452692"/>
                    </a:moveTo>
                    <a:lnTo>
                      <a:pt x="2164154" y="2577661"/>
                    </a:lnTo>
                    <a:cubicBezTo>
                      <a:pt x="2133682" y="2623995"/>
                      <a:pt x="2101138" y="2670175"/>
                      <a:pt x="2066550" y="2716118"/>
                    </a:cubicBezTo>
                    <a:cubicBezTo>
                      <a:pt x="1950245" y="2873312"/>
                      <a:pt x="1834903" y="2995905"/>
                      <a:pt x="1754615" y="3074168"/>
                    </a:cubicBezTo>
                    <a:lnTo>
                      <a:pt x="1740871" y="3087292"/>
                    </a:lnTo>
                    <a:lnTo>
                      <a:pt x="1759187" y="3086367"/>
                    </a:lnTo>
                    <a:cubicBezTo>
                      <a:pt x="2058736" y="3055930"/>
                      <a:pt x="2331968" y="2936422"/>
                      <a:pt x="2552008" y="2754731"/>
                    </a:cubicBezTo>
                    <a:lnTo>
                      <a:pt x="2647815" y="2667609"/>
                    </a:lnTo>
                    <a:lnTo>
                      <a:pt x="2533366" y="2587696"/>
                    </a:lnTo>
                    <a:cubicBezTo>
                      <a:pt x="2472930" y="2551687"/>
                      <a:pt x="2409077" y="2519400"/>
                      <a:pt x="2342448" y="2491033"/>
                    </a:cubicBezTo>
                    <a:close/>
                    <a:moveTo>
                      <a:pt x="974642" y="2452516"/>
                    </a:moveTo>
                    <a:lnTo>
                      <a:pt x="872242" y="2491033"/>
                    </a:lnTo>
                    <a:cubicBezTo>
                      <a:pt x="805613" y="2519400"/>
                      <a:pt x="741760" y="2551687"/>
                      <a:pt x="681324" y="2587696"/>
                    </a:cubicBezTo>
                    <a:lnTo>
                      <a:pt x="566873" y="2667611"/>
                    </a:lnTo>
                    <a:lnTo>
                      <a:pt x="662678" y="2754731"/>
                    </a:lnTo>
                    <a:cubicBezTo>
                      <a:pt x="882719" y="2936422"/>
                      <a:pt x="1155951" y="3055930"/>
                      <a:pt x="1455500" y="3086367"/>
                    </a:cubicBezTo>
                    <a:lnTo>
                      <a:pt x="1473960" y="3087299"/>
                    </a:lnTo>
                    <a:lnTo>
                      <a:pt x="1460208" y="3074168"/>
                    </a:lnTo>
                    <a:cubicBezTo>
                      <a:pt x="1379921" y="2995905"/>
                      <a:pt x="1264578" y="2873312"/>
                      <a:pt x="1148273" y="2716118"/>
                    </a:cubicBezTo>
                    <a:cubicBezTo>
                      <a:pt x="1113686" y="2670175"/>
                      <a:pt x="1081189" y="2623995"/>
                      <a:pt x="1050800" y="2577661"/>
                    </a:cubicBezTo>
                    <a:close/>
                    <a:moveTo>
                      <a:pt x="1668463" y="2349078"/>
                    </a:moveTo>
                    <a:lnTo>
                      <a:pt x="1668463" y="2987045"/>
                    </a:lnTo>
                    <a:lnTo>
                      <a:pt x="1686282" y="2969732"/>
                    </a:lnTo>
                    <a:cubicBezTo>
                      <a:pt x="1781612" y="2874931"/>
                      <a:pt x="1920253" y="2723080"/>
                      <a:pt x="2047573" y="2532767"/>
                    </a:cubicBezTo>
                    <a:lnTo>
                      <a:pt x="2118389" y="2414793"/>
                    </a:lnTo>
                    <a:lnTo>
                      <a:pt x="2062644" y="2398957"/>
                    </a:lnTo>
                    <a:cubicBezTo>
                      <a:pt x="1989750" y="2381404"/>
                      <a:pt x="1914935" y="2368039"/>
                      <a:pt x="1838838" y="2359062"/>
                    </a:cubicBezTo>
                    <a:close/>
                    <a:moveTo>
                      <a:pt x="1546226" y="2349078"/>
                    </a:moveTo>
                    <a:lnTo>
                      <a:pt x="1375851" y="2359062"/>
                    </a:lnTo>
                    <a:cubicBezTo>
                      <a:pt x="1299755" y="2368039"/>
                      <a:pt x="1224940" y="2381404"/>
                      <a:pt x="1152046" y="2398957"/>
                    </a:cubicBezTo>
                    <a:lnTo>
                      <a:pt x="1097994" y="2414312"/>
                    </a:lnTo>
                    <a:lnTo>
                      <a:pt x="1168773" y="2532767"/>
                    </a:lnTo>
                    <a:cubicBezTo>
                      <a:pt x="1295523" y="2723080"/>
                      <a:pt x="1433595" y="2874931"/>
                      <a:pt x="1528675" y="2969732"/>
                    </a:cubicBezTo>
                    <a:lnTo>
                      <a:pt x="1546226" y="2986822"/>
                    </a:lnTo>
                    <a:close/>
                    <a:moveTo>
                      <a:pt x="2486262" y="1668463"/>
                    </a:moveTo>
                    <a:lnTo>
                      <a:pt x="2482389" y="1744921"/>
                    </a:lnTo>
                    <a:cubicBezTo>
                      <a:pt x="2464263" y="1925703"/>
                      <a:pt x="2410126" y="2111990"/>
                      <a:pt x="2321876" y="2298467"/>
                    </a:cubicBezTo>
                    <a:lnTo>
                      <a:pt x="2297383" y="2345664"/>
                    </a:lnTo>
                    <a:lnTo>
                      <a:pt x="2392218" y="2381629"/>
                    </a:lnTo>
                    <a:cubicBezTo>
                      <a:pt x="2463528" y="2412174"/>
                      <a:pt x="2531927" y="2446867"/>
                      <a:pt x="2596737" y="2485449"/>
                    </a:cubicBezTo>
                    <a:lnTo>
                      <a:pt x="2730520" y="2578412"/>
                    </a:lnTo>
                    <a:lnTo>
                      <a:pt x="2753323" y="2553309"/>
                    </a:lnTo>
                    <a:cubicBezTo>
                      <a:pt x="2934917" y="2333150"/>
                      <a:pt x="3054361" y="2059772"/>
                      <a:pt x="3084782" y="1760063"/>
                    </a:cubicBezTo>
                    <a:lnTo>
                      <a:pt x="3089405" y="1668463"/>
                    </a:lnTo>
                    <a:close/>
                    <a:moveTo>
                      <a:pt x="1668463" y="1668463"/>
                    </a:moveTo>
                    <a:lnTo>
                      <a:pt x="1668463" y="2227749"/>
                    </a:lnTo>
                    <a:lnTo>
                      <a:pt x="1854174" y="2238874"/>
                    </a:lnTo>
                    <a:cubicBezTo>
                      <a:pt x="1935356" y="2248644"/>
                      <a:pt x="2015217" y="2263170"/>
                      <a:pt x="2093075" y="2282190"/>
                    </a:cubicBezTo>
                    <a:lnTo>
                      <a:pt x="2180461" y="2307322"/>
                    </a:lnTo>
                    <a:lnTo>
                      <a:pt x="2223231" y="2220775"/>
                    </a:lnTo>
                    <a:cubicBezTo>
                      <a:pt x="2291457" y="2071357"/>
                      <a:pt x="2342510" y="1908976"/>
                      <a:pt x="2360202" y="1739141"/>
                    </a:cubicBezTo>
                    <a:lnTo>
                      <a:pt x="2363915" y="1668463"/>
                    </a:lnTo>
                    <a:close/>
                    <a:moveTo>
                      <a:pt x="853934" y="1668463"/>
                    </a:moveTo>
                    <a:lnTo>
                      <a:pt x="857628" y="1739141"/>
                    </a:lnTo>
                    <a:cubicBezTo>
                      <a:pt x="875231" y="1908976"/>
                      <a:pt x="926029" y="2071357"/>
                      <a:pt x="993929" y="2220775"/>
                    </a:cubicBezTo>
                    <a:lnTo>
                      <a:pt x="1036215" y="2306750"/>
                    </a:lnTo>
                    <a:lnTo>
                      <a:pt x="1121614" y="2282190"/>
                    </a:lnTo>
                    <a:cubicBezTo>
                      <a:pt x="1199473" y="2263170"/>
                      <a:pt x="1279334" y="2248644"/>
                      <a:pt x="1360516" y="2238874"/>
                    </a:cubicBezTo>
                    <a:lnTo>
                      <a:pt x="1546226" y="2227749"/>
                    </a:lnTo>
                    <a:lnTo>
                      <a:pt x="1546226" y="1668463"/>
                    </a:lnTo>
                    <a:close/>
                    <a:moveTo>
                      <a:pt x="125282" y="1668463"/>
                    </a:moveTo>
                    <a:lnTo>
                      <a:pt x="129905" y="1760063"/>
                    </a:lnTo>
                    <a:cubicBezTo>
                      <a:pt x="160326" y="2059772"/>
                      <a:pt x="279770" y="2333150"/>
                      <a:pt x="461363" y="2553309"/>
                    </a:cubicBezTo>
                    <a:lnTo>
                      <a:pt x="484168" y="2578414"/>
                    </a:lnTo>
                    <a:lnTo>
                      <a:pt x="617953" y="2485449"/>
                    </a:lnTo>
                    <a:cubicBezTo>
                      <a:pt x="682763" y="2446867"/>
                      <a:pt x="751163" y="2412174"/>
                      <a:pt x="822472" y="2381629"/>
                    </a:cubicBezTo>
                    <a:lnTo>
                      <a:pt x="918086" y="2345368"/>
                    </a:lnTo>
                    <a:lnTo>
                      <a:pt x="893910" y="2298467"/>
                    </a:lnTo>
                    <a:cubicBezTo>
                      <a:pt x="806372" y="2111990"/>
                      <a:pt x="753137" y="1925703"/>
                      <a:pt x="735344" y="1744921"/>
                    </a:cubicBezTo>
                    <a:lnTo>
                      <a:pt x="731546" y="1668463"/>
                    </a:lnTo>
                    <a:close/>
                    <a:moveTo>
                      <a:pt x="1036436" y="911460"/>
                    </a:moveTo>
                    <a:lnTo>
                      <a:pt x="993929" y="998077"/>
                    </a:lnTo>
                    <a:cubicBezTo>
                      <a:pt x="926029" y="1147854"/>
                      <a:pt x="875231" y="1310725"/>
                      <a:pt x="857628" y="1481228"/>
                    </a:cubicBezTo>
                    <a:lnTo>
                      <a:pt x="854245" y="1546225"/>
                    </a:lnTo>
                    <a:lnTo>
                      <a:pt x="1546226" y="1546225"/>
                    </a:lnTo>
                    <a:lnTo>
                      <a:pt x="1546226" y="990118"/>
                    </a:lnTo>
                    <a:lnTo>
                      <a:pt x="1360255" y="978989"/>
                    </a:lnTo>
                    <a:cubicBezTo>
                      <a:pt x="1278920" y="969219"/>
                      <a:pt x="1198859" y="954694"/>
                      <a:pt x="1120814" y="935673"/>
                    </a:cubicBezTo>
                    <a:close/>
                    <a:moveTo>
                      <a:pt x="2180241" y="910890"/>
                    </a:moveTo>
                    <a:lnTo>
                      <a:pt x="2093876" y="935673"/>
                    </a:lnTo>
                    <a:cubicBezTo>
                      <a:pt x="2015831" y="954694"/>
                      <a:pt x="1935770" y="969219"/>
                      <a:pt x="1854434" y="978989"/>
                    </a:cubicBezTo>
                    <a:lnTo>
                      <a:pt x="1668463" y="990118"/>
                    </a:lnTo>
                    <a:lnTo>
                      <a:pt x="1668463" y="1546225"/>
                    </a:lnTo>
                    <a:lnTo>
                      <a:pt x="2363603" y="1546225"/>
                    </a:lnTo>
                    <a:lnTo>
                      <a:pt x="2360202" y="1481228"/>
                    </a:lnTo>
                    <a:cubicBezTo>
                      <a:pt x="2342510" y="1310725"/>
                      <a:pt x="2291457" y="1147854"/>
                      <a:pt x="2223231" y="998077"/>
                    </a:cubicBezTo>
                    <a:close/>
                    <a:moveTo>
                      <a:pt x="2731519" y="638964"/>
                    </a:moveTo>
                    <a:lnTo>
                      <a:pt x="2597865" y="732415"/>
                    </a:lnTo>
                    <a:cubicBezTo>
                      <a:pt x="2533258" y="770996"/>
                      <a:pt x="2464907" y="805689"/>
                      <a:pt x="2393553" y="836234"/>
                    </a:cubicBezTo>
                    <a:lnTo>
                      <a:pt x="2297528" y="872602"/>
                    </a:lnTo>
                    <a:lnTo>
                      <a:pt x="2321876" y="919557"/>
                    </a:lnTo>
                    <a:cubicBezTo>
                      <a:pt x="2410126" y="1106247"/>
                      <a:pt x="2464263" y="1293033"/>
                      <a:pt x="2482389" y="1474977"/>
                    </a:cubicBezTo>
                    <a:lnTo>
                      <a:pt x="2485971" y="1546225"/>
                    </a:lnTo>
                    <a:lnTo>
                      <a:pt x="3089325" y="1546225"/>
                    </a:lnTo>
                    <a:lnTo>
                      <a:pt x="3084782" y="1456213"/>
                    </a:lnTo>
                    <a:cubicBezTo>
                      <a:pt x="3054361" y="1156504"/>
                      <a:pt x="2934917" y="883126"/>
                      <a:pt x="2753323" y="662968"/>
                    </a:cubicBezTo>
                    <a:close/>
                    <a:moveTo>
                      <a:pt x="483169" y="638963"/>
                    </a:moveTo>
                    <a:lnTo>
                      <a:pt x="461363" y="662968"/>
                    </a:lnTo>
                    <a:cubicBezTo>
                      <a:pt x="279770" y="883126"/>
                      <a:pt x="160326" y="1156504"/>
                      <a:pt x="129905" y="1456213"/>
                    </a:cubicBezTo>
                    <a:lnTo>
                      <a:pt x="125362" y="1546225"/>
                    </a:lnTo>
                    <a:lnTo>
                      <a:pt x="731831" y="1546225"/>
                    </a:lnTo>
                    <a:lnTo>
                      <a:pt x="735344" y="1474977"/>
                    </a:lnTo>
                    <a:cubicBezTo>
                      <a:pt x="753137" y="1293033"/>
                      <a:pt x="806372" y="1106247"/>
                      <a:pt x="893910" y="919557"/>
                    </a:cubicBezTo>
                    <a:lnTo>
                      <a:pt x="917942" y="872897"/>
                    </a:lnTo>
                    <a:lnTo>
                      <a:pt x="821137" y="836234"/>
                    </a:lnTo>
                    <a:cubicBezTo>
                      <a:pt x="749783" y="805689"/>
                      <a:pt x="681432" y="770996"/>
                      <a:pt x="616825" y="732415"/>
                    </a:cubicBezTo>
                    <a:close/>
                    <a:moveTo>
                      <a:pt x="1546226" y="231046"/>
                    </a:moveTo>
                    <a:lnTo>
                      <a:pt x="1528675" y="248139"/>
                    </a:lnTo>
                    <a:cubicBezTo>
                      <a:pt x="1433595" y="342957"/>
                      <a:pt x="1295523" y="494880"/>
                      <a:pt x="1168773" y="685478"/>
                    </a:cubicBezTo>
                    <a:lnTo>
                      <a:pt x="1098769" y="802845"/>
                    </a:lnTo>
                    <a:lnTo>
                      <a:pt x="1152046" y="818106"/>
                    </a:lnTo>
                    <a:cubicBezTo>
                      <a:pt x="1224940" y="835846"/>
                      <a:pt x="1299755" y="849411"/>
                      <a:pt x="1375851" y="858541"/>
                    </a:cubicBezTo>
                    <a:lnTo>
                      <a:pt x="1546226" y="868716"/>
                    </a:lnTo>
                    <a:close/>
                    <a:moveTo>
                      <a:pt x="1668463" y="230823"/>
                    </a:moveTo>
                    <a:lnTo>
                      <a:pt x="1668463" y="868716"/>
                    </a:lnTo>
                    <a:lnTo>
                      <a:pt x="1838838" y="858541"/>
                    </a:lnTo>
                    <a:cubicBezTo>
                      <a:pt x="1914935" y="849411"/>
                      <a:pt x="1989750" y="835846"/>
                      <a:pt x="2062644" y="818106"/>
                    </a:cubicBezTo>
                    <a:lnTo>
                      <a:pt x="2117610" y="802362"/>
                    </a:lnTo>
                    <a:lnTo>
                      <a:pt x="2047573" y="685478"/>
                    </a:lnTo>
                    <a:cubicBezTo>
                      <a:pt x="1920253" y="494880"/>
                      <a:pt x="1781612" y="342957"/>
                      <a:pt x="1686282" y="248139"/>
                    </a:cubicBezTo>
                    <a:close/>
                    <a:moveTo>
                      <a:pt x="1739116" y="128896"/>
                    </a:moveTo>
                    <a:lnTo>
                      <a:pt x="1754615" y="143696"/>
                    </a:lnTo>
                    <a:cubicBezTo>
                      <a:pt x="1834903" y="221959"/>
                      <a:pt x="1950245" y="344552"/>
                      <a:pt x="2066550" y="501745"/>
                    </a:cubicBezTo>
                    <a:cubicBezTo>
                      <a:pt x="2101138" y="547688"/>
                      <a:pt x="2133682" y="593868"/>
                      <a:pt x="2164154" y="640209"/>
                    </a:cubicBezTo>
                    <a:lnTo>
                      <a:pt x="2239903" y="764214"/>
                    </a:lnTo>
                    <a:lnTo>
                      <a:pt x="2342448" y="725496"/>
                    </a:lnTo>
                    <a:cubicBezTo>
                      <a:pt x="2409077" y="697086"/>
                      <a:pt x="2472930" y="664847"/>
                      <a:pt x="2533366" y="629040"/>
                    </a:cubicBezTo>
                    <a:lnTo>
                      <a:pt x="2648575" y="549358"/>
                    </a:lnTo>
                    <a:lnTo>
                      <a:pt x="2552008" y="461545"/>
                    </a:lnTo>
                    <a:cubicBezTo>
                      <a:pt x="2331968" y="279855"/>
                      <a:pt x="2058736" y="160347"/>
                      <a:pt x="1759187" y="129910"/>
                    </a:cubicBezTo>
                    <a:close/>
                    <a:moveTo>
                      <a:pt x="1475715" y="128888"/>
                    </a:moveTo>
                    <a:lnTo>
                      <a:pt x="1455500" y="129910"/>
                    </a:lnTo>
                    <a:cubicBezTo>
                      <a:pt x="1155951" y="160347"/>
                      <a:pt x="882719" y="279855"/>
                      <a:pt x="662678" y="461545"/>
                    </a:cubicBezTo>
                    <a:lnTo>
                      <a:pt x="566113" y="549357"/>
                    </a:lnTo>
                    <a:lnTo>
                      <a:pt x="681324" y="629040"/>
                    </a:lnTo>
                    <a:cubicBezTo>
                      <a:pt x="741760" y="664847"/>
                      <a:pt x="805613" y="697086"/>
                      <a:pt x="872242" y="725496"/>
                    </a:cubicBezTo>
                    <a:lnTo>
                      <a:pt x="975251" y="764389"/>
                    </a:lnTo>
                    <a:lnTo>
                      <a:pt x="1050800" y="640209"/>
                    </a:lnTo>
                    <a:cubicBezTo>
                      <a:pt x="1081189" y="593868"/>
                      <a:pt x="1113686" y="547688"/>
                      <a:pt x="1148273" y="501745"/>
                    </a:cubicBezTo>
                    <a:cubicBezTo>
                      <a:pt x="1264578" y="344552"/>
                      <a:pt x="1379921" y="221959"/>
                      <a:pt x="1460208" y="143696"/>
                    </a:cubicBezTo>
                    <a:close/>
                    <a:moveTo>
                      <a:pt x="1607344" y="0"/>
                    </a:moveTo>
                    <a:cubicBezTo>
                      <a:pt x="2495056" y="0"/>
                      <a:pt x="3214688" y="719632"/>
                      <a:pt x="3214688" y="1607344"/>
                    </a:cubicBezTo>
                    <a:cubicBezTo>
                      <a:pt x="3214688" y="2495056"/>
                      <a:pt x="2495056" y="3214688"/>
                      <a:pt x="1607344" y="3214688"/>
                    </a:cubicBezTo>
                    <a:cubicBezTo>
                      <a:pt x="719632" y="3214688"/>
                      <a:pt x="0" y="2495056"/>
                      <a:pt x="0" y="1607344"/>
                    </a:cubicBezTo>
                    <a:cubicBezTo>
                      <a:pt x="0" y="719632"/>
                      <a:pt x="719632" y="0"/>
                      <a:pt x="1607344" y="0"/>
                    </a:cubicBezTo>
                    <a:close/>
                  </a:path>
                </a:pathLst>
              </a:custGeom>
              <a:solidFill>
                <a:srgbClr val="0078D7"/>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Segoe UI Semilight"/>
                  <a:ea typeface="+mn-ea"/>
                  <a:cs typeface="+mn-cs"/>
                </a:endParaRPr>
              </a:p>
            </p:txBody>
          </p:sp>
          <p:sp>
            <p:nvSpPr>
              <p:cNvPr id="45" name="Freeform 397">
                <a:extLst>
                  <a:ext uri="{FF2B5EF4-FFF2-40B4-BE49-F238E27FC236}">
                    <a16:creationId xmlns:a16="http://schemas.microsoft.com/office/drawing/2014/main" id="{9BDBDE89-2BCB-4EE4-B520-AD3119D9F6BE}"/>
                  </a:ext>
                </a:extLst>
              </p:cNvPr>
              <p:cNvSpPr>
                <a:spLocks/>
              </p:cNvSpPr>
              <p:nvPr/>
            </p:nvSpPr>
            <p:spPr bwMode="auto">
              <a:xfrm>
                <a:off x="11015676" y="3694042"/>
                <a:ext cx="131222" cy="235796"/>
              </a:xfrm>
              <a:custGeom>
                <a:avLst/>
                <a:gdLst>
                  <a:gd name="connsiteX0" fmla="*/ 930274 w 1860550"/>
                  <a:gd name="connsiteY0" fmla="*/ 2997199 h 3343276"/>
                  <a:gd name="connsiteX1" fmla="*/ 898524 w 1860550"/>
                  <a:gd name="connsiteY1" fmla="*/ 3030537 h 3343276"/>
                  <a:gd name="connsiteX2" fmla="*/ 930274 w 1860550"/>
                  <a:gd name="connsiteY2" fmla="*/ 3063875 h 3343276"/>
                  <a:gd name="connsiteX3" fmla="*/ 962024 w 1860550"/>
                  <a:gd name="connsiteY3" fmla="*/ 3030537 h 3343276"/>
                  <a:gd name="connsiteX4" fmla="*/ 930274 w 1860550"/>
                  <a:gd name="connsiteY4" fmla="*/ 2997199 h 3343276"/>
                  <a:gd name="connsiteX5" fmla="*/ 930275 w 1860550"/>
                  <a:gd name="connsiteY5" fmla="*/ 2874962 h 3343276"/>
                  <a:gd name="connsiteX6" fmla="*/ 1084263 w 1860550"/>
                  <a:gd name="connsiteY6" fmla="*/ 3029744 h 3343276"/>
                  <a:gd name="connsiteX7" fmla="*/ 930275 w 1860550"/>
                  <a:gd name="connsiteY7" fmla="*/ 3184526 h 3343276"/>
                  <a:gd name="connsiteX8" fmla="*/ 776287 w 1860550"/>
                  <a:gd name="connsiteY8" fmla="*/ 3029744 h 3343276"/>
                  <a:gd name="connsiteX9" fmla="*/ 930275 w 1860550"/>
                  <a:gd name="connsiteY9" fmla="*/ 2874962 h 3343276"/>
                  <a:gd name="connsiteX10" fmla="*/ 122238 w 1860550"/>
                  <a:gd name="connsiteY10" fmla="*/ 2844800 h 3343276"/>
                  <a:gd name="connsiteX11" fmla="*/ 122238 w 1860550"/>
                  <a:gd name="connsiteY11" fmla="*/ 2858922 h 3343276"/>
                  <a:gd name="connsiteX12" fmla="*/ 122238 w 1860550"/>
                  <a:gd name="connsiteY12" fmla="*/ 2919914 h 3343276"/>
                  <a:gd name="connsiteX13" fmla="*/ 122238 w 1860550"/>
                  <a:gd name="connsiteY13" fmla="*/ 2937881 h 3343276"/>
                  <a:gd name="connsiteX14" fmla="*/ 122238 w 1860550"/>
                  <a:gd name="connsiteY14" fmla="*/ 2976361 h 3343276"/>
                  <a:gd name="connsiteX15" fmla="*/ 122238 w 1860550"/>
                  <a:gd name="connsiteY15" fmla="*/ 2994458 h 3343276"/>
                  <a:gd name="connsiteX16" fmla="*/ 122238 w 1860550"/>
                  <a:gd name="connsiteY16" fmla="*/ 3016807 h 3343276"/>
                  <a:gd name="connsiteX17" fmla="*/ 122238 w 1860550"/>
                  <a:gd name="connsiteY17" fmla="*/ 3032384 h 3343276"/>
                  <a:gd name="connsiteX18" fmla="*/ 122238 w 1860550"/>
                  <a:gd name="connsiteY18" fmla="*/ 3043919 h 3343276"/>
                  <a:gd name="connsiteX19" fmla="*/ 122238 w 1860550"/>
                  <a:gd name="connsiteY19" fmla="*/ 3055388 h 3343276"/>
                  <a:gd name="connsiteX20" fmla="*/ 122238 w 1860550"/>
                  <a:gd name="connsiteY20" fmla="*/ 3067200 h 3343276"/>
                  <a:gd name="connsiteX21" fmla="*/ 122238 w 1860550"/>
                  <a:gd name="connsiteY21" fmla="*/ 3068809 h 3343276"/>
                  <a:gd name="connsiteX22" fmla="*/ 122238 w 1860550"/>
                  <a:gd name="connsiteY22" fmla="*/ 3072174 h 3343276"/>
                  <a:gd name="connsiteX23" fmla="*/ 268324 w 1860550"/>
                  <a:gd name="connsiteY23" fmla="*/ 3221038 h 3343276"/>
                  <a:gd name="connsiteX24" fmla="*/ 1589184 w 1860550"/>
                  <a:gd name="connsiteY24" fmla="*/ 3221038 h 3343276"/>
                  <a:gd name="connsiteX25" fmla="*/ 1738313 w 1860550"/>
                  <a:gd name="connsiteY25" fmla="*/ 3072174 h 3343276"/>
                  <a:gd name="connsiteX26" fmla="*/ 1738313 w 1860550"/>
                  <a:gd name="connsiteY26" fmla="*/ 2997250 h 3343276"/>
                  <a:gd name="connsiteX27" fmla="*/ 1738313 w 1860550"/>
                  <a:gd name="connsiteY27" fmla="*/ 2940804 h 3343276"/>
                  <a:gd name="connsiteX28" fmla="*/ 1738313 w 1860550"/>
                  <a:gd name="connsiteY28" fmla="*/ 2900358 h 3343276"/>
                  <a:gd name="connsiteX29" fmla="*/ 1738313 w 1860550"/>
                  <a:gd name="connsiteY29" fmla="*/ 2873246 h 3343276"/>
                  <a:gd name="connsiteX30" fmla="*/ 1738313 w 1860550"/>
                  <a:gd name="connsiteY30" fmla="*/ 2848356 h 3343276"/>
                  <a:gd name="connsiteX31" fmla="*/ 1738313 w 1860550"/>
                  <a:gd name="connsiteY31" fmla="*/ 2844800 h 3343276"/>
                  <a:gd name="connsiteX32" fmla="*/ 122238 w 1860550"/>
                  <a:gd name="connsiteY32" fmla="*/ 461963 h 3343276"/>
                  <a:gd name="connsiteX33" fmla="*/ 122238 w 1860550"/>
                  <a:gd name="connsiteY33" fmla="*/ 525582 h 3343276"/>
                  <a:gd name="connsiteX34" fmla="*/ 122238 w 1860550"/>
                  <a:gd name="connsiteY34" fmla="*/ 2618936 h 3343276"/>
                  <a:gd name="connsiteX35" fmla="*/ 122238 w 1860550"/>
                  <a:gd name="connsiteY35" fmla="*/ 2722563 h 3343276"/>
                  <a:gd name="connsiteX36" fmla="*/ 169032 w 1860550"/>
                  <a:gd name="connsiteY36" fmla="*/ 2722563 h 3343276"/>
                  <a:gd name="connsiteX37" fmla="*/ 1704747 w 1860550"/>
                  <a:gd name="connsiteY37" fmla="*/ 2722563 h 3343276"/>
                  <a:gd name="connsiteX38" fmla="*/ 1738313 w 1860550"/>
                  <a:gd name="connsiteY38" fmla="*/ 2722563 h 3343276"/>
                  <a:gd name="connsiteX39" fmla="*/ 1738313 w 1860550"/>
                  <a:gd name="connsiteY39" fmla="*/ 2521894 h 3343276"/>
                  <a:gd name="connsiteX40" fmla="*/ 1738313 w 1860550"/>
                  <a:gd name="connsiteY40" fmla="*/ 505665 h 3343276"/>
                  <a:gd name="connsiteX41" fmla="*/ 1738313 w 1860550"/>
                  <a:gd name="connsiteY41" fmla="*/ 461963 h 3343276"/>
                  <a:gd name="connsiteX42" fmla="*/ 1691518 w 1860550"/>
                  <a:gd name="connsiteY42" fmla="*/ 461963 h 3343276"/>
                  <a:gd name="connsiteX43" fmla="*/ 155803 w 1860550"/>
                  <a:gd name="connsiteY43" fmla="*/ 461963 h 3343276"/>
                  <a:gd name="connsiteX44" fmla="*/ 721442 w 1860550"/>
                  <a:gd name="connsiteY44" fmla="*/ 169863 h 3343276"/>
                  <a:gd name="connsiteX45" fmla="*/ 1072433 w 1860550"/>
                  <a:gd name="connsiteY45" fmla="*/ 169863 h 3343276"/>
                  <a:gd name="connsiteX46" fmla="*/ 1133475 w 1860550"/>
                  <a:gd name="connsiteY46" fmla="*/ 230982 h 3343276"/>
                  <a:gd name="connsiteX47" fmla="*/ 1072433 w 1860550"/>
                  <a:gd name="connsiteY47" fmla="*/ 292101 h 3343276"/>
                  <a:gd name="connsiteX48" fmla="*/ 721442 w 1860550"/>
                  <a:gd name="connsiteY48" fmla="*/ 292101 h 3343276"/>
                  <a:gd name="connsiteX49" fmla="*/ 660400 w 1860550"/>
                  <a:gd name="connsiteY49" fmla="*/ 230982 h 3343276"/>
                  <a:gd name="connsiteX50" fmla="*/ 721442 w 1860550"/>
                  <a:gd name="connsiteY50" fmla="*/ 169863 h 3343276"/>
                  <a:gd name="connsiteX51" fmla="*/ 1281907 w 1860550"/>
                  <a:gd name="connsiteY51" fmla="*/ 149225 h 3343276"/>
                  <a:gd name="connsiteX52" fmla="*/ 1363664 w 1860550"/>
                  <a:gd name="connsiteY52" fmla="*/ 229394 h 3343276"/>
                  <a:gd name="connsiteX53" fmla="*/ 1281907 w 1860550"/>
                  <a:gd name="connsiteY53" fmla="*/ 309563 h 3343276"/>
                  <a:gd name="connsiteX54" fmla="*/ 1200150 w 1860550"/>
                  <a:gd name="connsiteY54" fmla="*/ 229394 h 3343276"/>
                  <a:gd name="connsiteX55" fmla="*/ 1281907 w 1860550"/>
                  <a:gd name="connsiteY55" fmla="*/ 149225 h 3343276"/>
                  <a:gd name="connsiteX56" fmla="*/ 268324 w 1860550"/>
                  <a:gd name="connsiteY56" fmla="*/ 122238 h 3343276"/>
                  <a:gd name="connsiteX57" fmla="*/ 122238 w 1860550"/>
                  <a:gd name="connsiteY57" fmla="*/ 271331 h 3343276"/>
                  <a:gd name="connsiteX58" fmla="*/ 122238 w 1860550"/>
                  <a:gd name="connsiteY58" fmla="*/ 341313 h 3343276"/>
                  <a:gd name="connsiteX59" fmla="*/ 1738313 w 1860550"/>
                  <a:gd name="connsiteY59" fmla="*/ 341313 h 3343276"/>
                  <a:gd name="connsiteX60" fmla="*/ 1738313 w 1860550"/>
                  <a:gd name="connsiteY60" fmla="*/ 314869 h 3343276"/>
                  <a:gd name="connsiteX61" fmla="*/ 1738313 w 1860550"/>
                  <a:gd name="connsiteY61" fmla="*/ 300855 h 3343276"/>
                  <a:gd name="connsiteX62" fmla="*/ 1738313 w 1860550"/>
                  <a:gd name="connsiteY62" fmla="*/ 289566 h 3343276"/>
                  <a:gd name="connsiteX63" fmla="*/ 1738313 w 1860550"/>
                  <a:gd name="connsiteY63" fmla="*/ 280079 h 3343276"/>
                  <a:gd name="connsiteX64" fmla="*/ 1738313 w 1860550"/>
                  <a:gd name="connsiteY64" fmla="*/ 276573 h 3343276"/>
                  <a:gd name="connsiteX65" fmla="*/ 1738313 w 1860550"/>
                  <a:gd name="connsiteY65" fmla="*/ 271331 h 3343276"/>
                  <a:gd name="connsiteX66" fmla="*/ 1589184 w 1860550"/>
                  <a:gd name="connsiteY66" fmla="*/ 122238 h 3343276"/>
                  <a:gd name="connsiteX67" fmla="*/ 1469183 w 1860550"/>
                  <a:gd name="connsiteY67" fmla="*/ 122238 h 3343276"/>
                  <a:gd name="connsiteX68" fmla="*/ 1356679 w 1860550"/>
                  <a:gd name="connsiteY68" fmla="*/ 122238 h 3343276"/>
                  <a:gd name="connsiteX69" fmla="*/ 1153197 w 1860550"/>
                  <a:gd name="connsiteY69" fmla="*/ 122238 h 3343276"/>
                  <a:gd name="connsiteX70" fmla="*/ 976803 w 1860550"/>
                  <a:gd name="connsiteY70" fmla="*/ 122238 h 3343276"/>
                  <a:gd name="connsiteX71" fmla="*/ 825562 w 1860550"/>
                  <a:gd name="connsiteY71" fmla="*/ 122238 h 3343276"/>
                  <a:gd name="connsiteX72" fmla="*/ 697539 w 1860550"/>
                  <a:gd name="connsiteY72" fmla="*/ 122238 h 3343276"/>
                  <a:gd name="connsiteX73" fmla="*/ 590799 w 1860550"/>
                  <a:gd name="connsiteY73" fmla="*/ 122238 h 3343276"/>
                  <a:gd name="connsiteX74" fmla="*/ 503408 w 1860550"/>
                  <a:gd name="connsiteY74" fmla="*/ 122238 h 3343276"/>
                  <a:gd name="connsiteX75" fmla="*/ 433431 w 1860550"/>
                  <a:gd name="connsiteY75" fmla="*/ 122238 h 3343276"/>
                  <a:gd name="connsiteX76" fmla="*/ 378933 w 1860550"/>
                  <a:gd name="connsiteY76" fmla="*/ 122238 h 3343276"/>
                  <a:gd name="connsiteX77" fmla="*/ 337979 w 1860550"/>
                  <a:gd name="connsiteY77" fmla="*/ 122238 h 3343276"/>
                  <a:gd name="connsiteX78" fmla="*/ 308633 w 1860550"/>
                  <a:gd name="connsiteY78" fmla="*/ 122238 h 3343276"/>
                  <a:gd name="connsiteX79" fmla="*/ 288962 w 1860550"/>
                  <a:gd name="connsiteY79" fmla="*/ 122238 h 3343276"/>
                  <a:gd name="connsiteX80" fmla="*/ 277031 w 1860550"/>
                  <a:gd name="connsiteY80" fmla="*/ 122238 h 3343276"/>
                  <a:gd name="connsiteX81" fmla="*/ 270904 w 1860550"/>
                  <a:gd name="connsiteY81" fmla="*/ 122238 h 3343276"/>
                  <a:gd name="connsiteX82" fmla="*/ 267968 w 1860550"/>
                  <a:gd name="connsiteY82" fmla="*/ 0 h 3343276"/>
                  <a:gd name="connsiteX83" fmla="*/ 1589537 w 1860550"/>
                  <a:gd name="connsiteY83" fmla="*/ 0 h 3343276"/>
                  <a:gd name="connsiteX84" fmla="*/ 1860550 w 1860550"/>
                  <a:gd name="connsiteY84" fmla="*/ 270492 h 3343276"/>
                  <a:gd name="connsiteX85" fmla="*/ 1860550 w 1860550"/>
                  <a:gd name="connsiteY85" fmla="*/ 270501 h 3343276"/>
                  <a:gd name="connsiteX86" fmla="*/ 1860550 w 1860550"/>
                  <a:gd name="connsiteY86" fmla="*/ 461963 h 3343276"/>
                  <a:gd name="connsiteX87" fmla="*/ 1860550 w 1860550"/>
                  <a:gd name="connsiteY87" fmla="*/ 525090 h 3343276"/>
                  <a:gd name="connsiteX88" fmla="*/ 1860550 w 1860550"/>
                  <a:gd name="connsiteY88" fmla="*/ 2619341 h 3343276"/>
                  <a:gd name="connsiteX89" fmla="*/ 1860550 w 1860550"/>
                  <a:gd name="connsiteY89" fmla="*/ 2722563 h 3343276"/>
                  <a:gd name="connsiteX90" fmla="*/ 1860550 w 1860550"/>
                  <a:gd name="connsiteY90" fmla="*/ 2754314 h 3343276"/>
                  <a:gd name="connsiteX91" fmla="*/ 1860550 w 1860550"/>
                  <a:gd name="connsiteY91" fmla="*/ 2838062 h 3343276"/>
                  <a:gd name="connsiteX92" fmla="*/ 1860550 w 1860550"/>
                  <a:gd name="connsiteY92" fmla="*/ 2859431 h 3343276"/>
                  <a:gd name="connsiteX93" fmla="*/ 1860550 w 1860550"/>
                  <a:gd name="connsiteY93" fmla="*/ 2924856 h 3343276"/>
                  <a:gd name="connsiteX94" fmla="*/ 1860550 w 1860550"/>
                  <a:gd name="connsiteY94" fmla="*/ 2938424 h 3343276"/>
                  <a:gd name="connsiteX95" fmla="*/ 1860550 w 1860550"/>
                  <a:gd name="connsiteY95" fmla="*/ 2987047 h 3343276"/>
                  <a:gd name="connsiteX96" fmla="*/ 1860550 w 1860550"/>
                  <a:gd name="connsiteY96" fmla="*/ 2995025 h 3343276"/>
                  <a:gd name="connsiteX97" fmla="*/ 1860550 w 1860550"/>
                  <a:gd name="connsiteY97" fmla="*/ 3028736 h 3343276"/>
                  <a:gd name="connsiteX98" fmla="*/ 1860550 w 1860550"/>
                  <a:gd name="connsiteY98" fmla="*/ 3032967 h 3343276"/>
                  <a:gd name="connsiteX99" fmla="*/ 1860550 w 1860550"/>
                  <a:gd name="connsiteY99" fmla="*/ 3054023 h 3343276"/>
                  <a:gd name="connsiteX100" fmla="*/ 1860550 w 1860550"/>
                  <a:gd name="connsiteY100" fmla="*/ 3055980 h 3343276"/>
                  <a:gd name="connsiteX101" fmla="*/ 1860550 w 1860550"/>
                  <a:gd name="connsiteY101" fmla="*/ 3067008 h 3343276"/>
                  <a:gd name="connsiteX102" fmla="*/ 1860550 w 1860550"/>
                  <a:gd name="connsiteY102" fmla="*/ 3067798 h 3343276"/>
                  <a:gd name="connsiteX103" fmla="*/ 1860550 w 1860550"/>
                  <a:gd name="connsiteY103" fmla="*/ 3072475 h 3343276"/>
                  <a:gd name="connsiteX104" fmla="*/ 1860550 w 1860550"/>
                  <a:gd name="connsiteY104" fmla="*/ 3072774 h 3343276"/>
                  <a:gd name="connsiteX105" fmla="*/ 1694831 w 1860550"/>
                  <a:gd name="connsiteY105" fmla="*/ 3321952 h 3343276"/>
                  <a:gd name="connsiteX106" fmla="*/ 1593989 w 1860550"/>
                  <a:gd name="connsiteY106" fmla="*/ 3342374 h 3343276"/>
                  <a:gd name="connsiteX107" fmla="*/ 1589537 w 1860550"/>
                  <a:gd name="connsiteY107" fmla="*/ 3343276 h 3343276"/>
                  <a:gd name="connsiteX108" fmla="*/ 267968 w 1860550"/>
                  <a:gd name="connsiteY108" fmla="*/ 3343276 h 3343276"/>
                  <a:gd name="connsiteX109" fmla="*/ 263590 w 1860550"/>
                  <a:gd name="connsiteY109" fmla="*/ 3342374 h 3343276"/>
                  <a:gd name="connsiteX110" fmla="*/ 164435 w 1860550"/>
                  <a:gd name="connsiteY110" fmla="*/ 3321952 h 3343276"/>
                  <a:gd name="connsiteX111" fmla="*/ 0 w 1860550"/>
                  <a:gd name="connsiteY111" fmla="*/ 3072774 h 3343276"/>
                  <a:gd name="connsiteX112" fmla="*/ 0 w 1860550"/>
                  <a:gd name="connsiteY112" fmla="*/ 3072475 h 3343276"/>
                  <a:gd name="connsiteX113" fmla="*/ 0 w 1860550"/>
                  <a:gd name="connsiteY113" fmla="*/ 2956977 h 3343276"/>
                  <a:gd name="connsiteX114" fmla="*/ 0 w 1860550"/>
                  <a:gd name="connsiteY114" fmla="*/ 2870182 h 3343276"/>
                  <a:gd name="connsiteX115" fmla="*/ 0 w 1860550"/>
                  <a:gd name="connsiteY115" fmla="*/ 2807991 h 3343276"/>
                  <a:gd name="connsiteX116" fmla="*/ 0 w 1860550"/>
                  <a:gd name="connsiteY116" fmla="*/ 2787491 h 3343276"/>
                  <a:gd name="connsiteX117" fmla="*/ 0 w 1860550"/>
                  <a:gd name="connsiteY117" fmla="*/ 2766302 h 3343276"/>
                  <a:gd name="connsiteX118" fmla="*/ 0 w 1860550"/>
                  <a:gd name="connsiteY118" fmla="*/ 2741016 h 3343276"/>
                  <a:gd name="connsiteX119" fmla="*/ 0 w 1860550"/>
                  <a:gd name="connsiteY119" fmla="*/ 2728031 h 3343276"/>
                  <a:gd name="connsiteX120" fmla="*/ 0 w 1860550"/>
                  <a:gd name="connsiteY120" fmla="*/ 2722563 h 3343276"/>
                  <a:gd name="connsiteX121" fmla="*/ 0 w 1860550"/>
                  <a:gd name="connsiteY121" fmla="*/ 2522258 h 3343276"/>
                  <a:gd name="connsiteX122" fmla="*/ 0 w 1860550"/>
                  <a:gd name="connsiteY122" fmla="*/ 505164 h 3343276"/>
                  <a:gd name="connsiteX123" fmla="*/ 0 w 1860550"/>
                  <a:gd name="connsiteY123" fmla="*/ 461963 h 3343276"/>
                  <a:gd name="connsiteX124" fmla="*/ 0 w 1860550"/>
                  <a:gd name="connsiteY124" fmla="*/ 418277 h 3343276"/>
                  <a:gd name="connsiteX125" fmla="*/ 0 w 1860550"/>
                  <a:gd name="connsiteY125" fmla="*/ 398763 h 3343276"/>
                  <a:gd name="connsiteX126" fmla="*/ 0 w 1860550"/>
                  <a:gd name="connsiteY126" fmla="*/ 356020 h 3343276"/>
                  <a:gd name="connsiteX127" fmla="*/ 0 w 1860550"/>
                  <a:gd name="connsiteY127" fmla="*/ 351269 h 3343276"/>
                  <a:gd name="connsiteX128" fmla="*/ 0 w 1860550"/>
                  <a:gd name="connsiteY128" fmla="*/ 314287 h 3343276"/>
                  <a:gd name="connsiteX129" fmla="*/ 0 w 1860550"/>
                  <a:gd name="connsiteY129" fmla="*/ 294426 h 3343276"/>
                  <a:gd name="connsiteX130" fmla="*/ 0 w 1860550"/>
                  <a:gd name="connsiteY130" fmla="*/ 288973 h 3343276"/>
                  <a:gd name="connsiteX131" fmla="*/ 0 w 1860550"/>
                  <a:gd name="connsiteY131" fmla="*/ 275975 h 3343276"/>
                  <a:gd name="connsiteX132" fmla="*/ 0 w 1860550"/>
                  <a:gd name="connsiteY132" fmla="*/ 273484 h 3343276"/>
                  <a:gd name="connsiteX133" fmla="*/ 0 w 1860550"/>
                  <a:gd name="connsiteY133" fmla="*/ 270501 h 3343276"/>
                  <a:gd name="connsiteX134" fmla="*/ 0 w 1860550"/>
                  <a:gd name="connsiteY134" fmla="*/ 270492 h 3343276"/>
                  <a:gd name="connsiteX135" fmla="*/ 267968 w 1860550"/>
                  <a:gd name="connsiteY135" fmla="*/ 0 h 334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860550" h="3343276">
                    <a:moveTo>
                      <a:pt x="930274" y="2997199"/>
                    </a:moveTo>
                    <a:cubicBezTo>
                      <a:pt x="912739" y="2997199"/>
                      <a:pt x="898524" y="3012125"/>
                      <a:pt x="898524" y="3030537"/>
                    </a:cubicBezTo>
                    <a:cubicBezTo>
                      <a:pt x="898524" y="3048949"/>
                      <a:pt x="912739" y="3063875"/>
                      <a:pt x="930274" y="3063875"/>
                    </a:cubicBezTo>
                    <a:cubicBezTo>
                      <a:pt x="947809" y="3063875"/>
                      <a:pt x="962024" y="3048949"/>
                      <a:pt x="962024" y="3030537"/>
                    </a:cubicBezTo>
                    <a:cubicBezTo>
                      <a:pt x="962024" y="3012125"/>
                      <a:pt x="947809" y="2997199"/>
                      <a:pt x="930274" y="2997199"/>
                    </a:cubicBezTo>
                    <a:close/>
                    <a:moveTo>
                      <a:pt x="930275" y="2874962"/>
                    </a:moveTo>
                    <a:cubicBezTo>
                      <a:pt x="1015320" y="2874962"/>
                      <a:pt x="1084263" y="2944260"/>
                      <a:pt x="1084263" y="3029744"/>
                    </a:cubicBezTo>
                    <a:cubicBezTo>
                      <a:pt x="1084263" y="3115228"/>
                      <a:pt x="1015320" y="3184526"/>
                      <a:pt x="930275" y="3184526"/>
                    </a:cubicBezTo>
                    <a:cubicBezTo>
                      <a:pt x="845230" y="3184526"/>
                      <a:pt x="776287" y="3115228"/>
                      <a:pt x="776287" y="3029744"/>
                    </a:cubicBezTo>
                    <a:cubicBezTo>
                      <a:pt x="776287" y="2944260"/>
                      <a:pt x="845230" y="2874962"/>
                      <a:pt x="930275" y="2874962"/>
                    </a:cubicBezTo>
                    <a:close/>
                    <a:moveTo>
                      <a:pt x="122238" y="2844800"/>
                    </a:moveTo>
                    <a:lnTo>
                      <a:pt x="122238" y="2858922"/>
                    </a:lnTo>
                    <a:lnTo>
                      <a:pt x="122238" y="2919914"/>
                    </a:lnTo>
                    <a:lnTo>
                      <a:pt x="122238" y="2937881"/>
                    </a:lnTo>
                    <a:lnTo>
                      <a:pt x="122238" y="2976361"/>
                    </a:lnTo>
                    <a:lnTo>
                      <a:pt x="122238" y="2994458"/>
                    </a:lnTo>
                    <a:lnTo>
                      <a:pt x="122238" y="3016807"/>
                    </a:lnTo>
                    <a:lnTo>
                      <a:pt x="122238" y="3032384"/>
                    </a:lnTo>
                    <a:lnTo>
                      <a:pt x="122238" y="3043919"/>
                    </a:lnTo>
                    <a:lnTo>
                      <a:pt x="122238" y="3055388"/>
                    </a:lnTo>
                    <a:cubicBezTo>
                      <a:pt x="122238" y="3060983"/>
                      <a:pt x="122238" y="3064714"/>
                      <a:pt x="122238" y="3067200"/>
                    </a:cubicBezTo>
                    <a:lnTo>
                      <a:pt x="122238" y="3068809"/>
                    </a:lnTo>
                    <a:lnTo>
                      <a:pt x="122238" y="3072174"/>
                    </a:lnTo>
                    <a:cubicBezTo>
                      <a:pt x="122238" y="3154201"/>
                      <a:pt x="189194" y="3221038"/>
                      <a:pt x="268324" y="3221038"/>
                    </a:cubicBezTo>
                    <a:cubicBezTo>
                      <a:pt x="1589184" y="3221038"/>
                      <a:pt x="1589184" y="3221038"/>
                      <a:pt x="1589184" y="3221038"/>
                    </a:cubicBezTo>
                    <a:cubicBezTo>
                      <a:pt x="1671357" y="3221038"/>
                      <a:pt x="1738313" y="3154201"/>
                      <a:pt x="1738313" y="3072174"/>
                    </a:cubicBezTo>
                    <a:lnTo>
                      <a:pt x="1738313" y="2997250"/>
                    </a:lnTo>
                    <a:lnTo>
                      <a:pt x="1738313" y="2940804"/>
                    </a:lnTo>
                    <a:lnTo>
                      <a:pt x="1738313" y="2900358"/>
                    </a:lnTo>
                    <a:lnTo>
                      <a:pt x="1738313" y="2873246"/>
                    </a:lnTo>
                    <a:lnTo>
                      <a:pt x="1738313" y="2848356"/>
                    </a:lnTo>
                    <a:lnTo>
                      <a:pt x="1738313" y="2844800"/>
                    </a:lnTo>
                    <a:close/>
                    <a:moveTo>
                      <a:pt x="122238" y="461963"/>
                    </a:moveTo>
                    <a:lnTo>
                      <a:pt x="122238" y="525582"/>
                    </a:lnTo>
                    <a:cubicBezTo>
                      <a:pt x="122238" y="1639716"/>
                      <a:pt x="122238" y="2266416"/>
                      <a:pt x="122238" y="2618936"/>
                    </a:cubicBezTo>
                    <a:lnTo>
                      <a:pt x="122238" y="2722563"/>
                    </a:lnTo>
                    <a:lnTo>
                      <a:pt x="169032" y="2722563"/>
                    </a:lnTo>
                    <a:cubicBezTo>
                      <a:pt x="1096639" y="2722563"/>
                      <a:pt x="1515558" y="2722563"/>
                      <a:pt x="1704747" y="2722563"/>
                    </a:cubicBezTo>
                    <a:lnTo>
                      <a:pt x="1738313" y="2722563"/>
                    </a:lnTo>
                    <a:lnTo>
                      <a:pt x="1738313" y="2521894"/>
                    </a:lnTo>
                    <a:cubicBezTo>
                      <a:pt x="1738313" y="1330298"/>
                      <a:pt x="1738313" y="769547"/>
                      <a:pt x="1738313" y="505665"/>
                    </a:cubicBezTo>
                    <a:lnTo>
                      <a:pt x="1738313" y="461963"/>
                    </a:lnTo>
                    <a:lnTo>
                      <a:pt x="1691518" y="461963"/>
                    </a:lnTo>
                    <a:cubicBezTo>
                      <a:pt x="763911" y="461963"/>
                      <a:pt x="344992" y="461963"/>
                      <a:pt x="155803" y="461963"/>
                    </a:cubicBezTo>
                    <a:close/>
                    <a:moveTo>
                      <a:pt x="721442" y="169863"/>
                    </a:moveTo>
                    <a:cubicBezTo>
                      <a:pt x="1072433" y="169863"/>
                      <a:pt x="1072433" y="169863"/>
                      <a:pt x="1072433" y="169863"/>
                    </a:cubicBezTo>
                    <a:cubicBezTo>
                      <a:pt x="1106006" y="169863"/>
                      <a:pt x="1133475" y="197367"/>
                      <a:pt x="1133475" y="230982"/>
                    </a:cubicBezTo>
                    <a:cubicBezTo>
                      <a:pt x="1133475" y="264598"/>
                      <a:pt x="1106006" y="292101"/>
                      <a:pt x="1072433" y="292101"/>
                    </a:cubicBezTo>
                    <a:cubicBezTo>
                      <a:pt x="721442" y="292101"/>
                      <a:pt x="721442" y="292101"/>
                      <a:pt x="721442" y="292101"/>
                    </a:cubicBezTo>
                    <a:cubicBezTo>
                      <a:pt x="687869" y="292101"/>
                      <a:pt x="660400" y="264598"/>
                      <a:pt x="660400" y="230982"/>
                    </a:cubicBezTo>
                    <a:cubicBezTo>
                      <a:pt x="660400" y="197367"/>
                      <a:pt x="687869" y="169863"/>
                      <a:pt x="721442" y="169863"/>
                    </a:cubicBezTo>
                    <a:close/>
                    <a:moveTo>
                      <a:pt x="1281907" y="149225"/>
                    </a:moveTo>
                    <a:cubicBezTo>
                      <a:pt x="1327060" y="149225"/>
                      <a:pt x="1363664" y="185118"/>
                      <a:pt x="1363664" y="229394"/>
                    </a:cubicBezTo>
                    <a:cubicBezTo>
                      <a:pt x="1363664" y="273670"/>
                      <a:pt x="1327060" y="309563"/>
                      <a:pt x="1281907" y="309563"/>
                    </a:cubicBezTo>
                    <a:cubicBezTo>
                      <a:pt x="1236754" y="309563"/>
                      <a:pt x="1200150" y="273670"/>
                      <a:pt x="1200150" y="229394"/>
                    </a:cubicBezTo>
                    <a:cubicBezTo>
                      <a:pt x="1200150" y="185118"/>
                      <a:pt x="1236754" y="149225"/>
                      <a:pt x="1281907" y="149225"/>
                    </a:cubicBezTo>
                    <a:close/>
                    <a:moveTo>
                      <a:pt x="268324" y="122238"/>
                    </a:moveTo>
                    <a:cubicBezTo>
                      <a:pt x="189194" y="122238"/>
                      <a:pt x="122238" y="189178"/>
                      <a:pt x="122238" y="271331"/>
                    </a:cubicBezTo>
                    <a:lnTo>
                      <a:pt x="122238" y="341313"/>
                    </a:lnTo>
                    <a:cubicBezTo>
                      <a:pt x="1738313" y="341313"/>
                      <a:pt x="1738313" y="341313"/>
                      <a:pt x="1738313" y="341313"/>
                    </a:cubicBezTo>
                    <a:lnTo>
                      <a:pt x="1738313" y="314869"/>
                    </a:lnTo>
                    <a:lnTo>
                      <a:pt x="1738313" y="300855"/>
                    </a:lnTo>
                    <a:lnTo>
                      <a:pt x="1738313" y="289566"/>
                    </a:lnTo>
                    <a:lnTo>
                      <a:pt x="1738313" y="280079"/>
                    </a:lnTo>
                    <a:lnTo>
                      <a:pt x="1738313" y="276573"/>
                    </a:lnTo>
                    <a:lnTo>
                      <a:pt x="1738313" y="271331"/>
                    </a:lnTo>
                    <a:cubicBezTo>
                      <a:pt x="1738313" y="189178"/>
                      <a:pt x="1671357" y="122238"/>
                      <a:pt x="1589184" y="122238"/>
                    </a:cubicBezTo>
                    <a:lnTo>
                      <a:pt x="1469183" y="122238"/>
                    </a:lnTo>
                    <a:lnTo>
                      <a:pt x="1356679" y="122238"/>
                    </a:lnTo>
                    <a:lnTo>
                      <a:pt x="1153197" y="122238"/>
                    </a:lnTo>
                    <a:lnTo>
                      <a:pt x="976803" y="122238"/>
                    </a:lnTo>
                    <a:lnTo>
                      <a:pt x="825562" y="122238"/>
                    </a:lnTo>
                    <a:lnTo>
                      <a:pt x="697539" y="122238"/>
                    </a:lnTo>
                    <a:lnTo>
                      <a:pt x="590799" y="122238"/>
                    </a:lnTo>
                    <a:lnTo>
                      <a:pt x="503408" y="122238"/>
                    </a:lnTo>
                    <a:lnTo>
                      <a:pt x="433431" y="122238"/>
                    </a:lnTo>
                    <a:lnTo>
                      <a:pt x="378933" y="122238"/>
                    </a:lnTo>
                    <a:lnTo>
                      <a:pt x="337979" y="122238"/>
                    </a:lnTo>
                    <a:lnTo>
                      <a:pt x="308633" y="122238"/>
                    </a:lnTo>
                    <a:lnTo>
                      <a:pt x="288962" y="122238"/>
                    </a:lnTo>
                    <a:lnTo>
                      <a:pt x="277031" y="122238"/>
                    </a:lnTo>
                    <a:lnTo>
                      <a:pt x="270904" y="122238"/>
                    </a:lnTo>
                    <a:close/>
                    <a:moveTo>
                      <a:pt x="267968" y="0"/>
                    </a:moveTo>
                    <a:cubicBezTo>
                      <a:pt x="1589537" y="0"/>
                      <a:pt x="1589537" y="0"/>
                      <a:pt x="1589537" y="0"/>
                    </a:cubicBezTo>
                    <a:cubicBezTo>
                      <a:pt x="1738747" y="0"/>
                      <a:pt x="1860550" y="121569"/>
                      <a:pt x="1860550" y="270492"/>
                    </a:cubicBezTo>
                    <a:lnTo>
                      <a:pt x="1860550" y="270501"/>
                    </a:lnTo>
                    <a:lnTo>
                      <a:pt x="1860550" y="461963"/>
                    </a:lnTo>
                    <a:lnTo>
                      <a:pt x="1860550" y="525090"/>
                    </a:lnTo>
                    <a:cubicBezTo>
                      <a:pt x="1860550" y="1639702"/>
                      <a:pt x="1860550" y="2266671"/>
                      <a:pt x="1860550" y="2619341"/>
                    </a:cubicBezTo>
                    <a:lnTo>
                      <a:pt x="1860550" y="2722563"/>
                    </a:lnTo>
                    <a:lnTo>
                      <a:pt x="1860550" y="2754314"/>
                    </a:lnTo>
                    <a:lnTo>
                      <a:pt x="1860550" y="2838062"/>
                    </a:lnTo>
                    <a:lnTo>
                      <a:pt x="1860550" y="2859431"/>
                    </a:lnTo>
                    <a:lnTo>
                      <a:pt x="1860550" y="2924856"/>
                    </a:lnTo>
                    <a:lnTo>
                      <a:pt x="1860550" y="2938424"/>
                    </a:lnTo>
                    <a:lnTo>
                      <a:pt x="1860550" y="2987047"/>
                    </a:lnTo>
                    <a:lnTo>
                      <a:pt x="1860550" y="2995025"/>
                    </a:lnTo>
                    <a:lnTo>
                      <a:pt x="1860550" y="3028736"/>
                    </a:lnTo>
                    <a:lnTo>
                      <a:pt x="1860550" y="3032967"/>
                    </a:lnTo>
                    <a:lnTo>
                      <a:pt x="1860550" y="3054023"/>
                    </a:lnTo>
                    <a:lnTo>
                      <a:pt x="1860550" y="3055980"/>
                    </a:lnTo>
                    <a:lnTo>
                      <a:pt x="1860550" y="3067008"/>
                    </a:lnTo>
                    <a:lnTo>
                      <a:pt x="1860550" y="3067798"/>
                    </a:lnTo>
                    <a:lnTo>
                      <a:pt x="1860550" y="3072475"/>
                    </a:lnTo>
                    <a:lnTo>
                      <a:pt x="1860550" y="3072774"/>
                    </a:lnTo>
                    <a:cubicBezTo>
                      <a:pt x="1860550" y="3184470"/>
                      <a:pt x="1792036" y="3280779"/>
                      <a:pt x="1694831" y="3321952"/>
                    </a:cubicBezTo>
                    <a:lnTo>
                      <a:pt x="1593989" y="3342374"/>
                    </a:lnTo>
                    <a:lnTo>
                      <a:pt x="1589537" y="3343276"/>
                    </a:lnTo>
                    <a:cubicBezTo>
                      <a:pt x="267968" y="3343276"/>
                      <a:pt x="267968" y="3343276"/>
                      <a:pt x="267968" y="3343276"/>
                    </a:cubicBezTo>
                    <a:lnTo>
                      <a:pt x="263590" y="3342374"/>
                    </a:lnTo>
                    <a:lnTo>
                      <a:pt x="164435" y="3321952"/>
                    </a:lnTo>
                    <a:cubicBezTo>
                      <a:pt x="68515" y="3280779"/>
                      <a:pt x="0" y="3184470"/>
                      <a:pt x="0" y="3072774"/>
                    </a:cubicBezTo>
                    <a:lnTo>
                      <a:pt x="0" y="3072475"/>
                    </a:lnTo>
                    <a:lnTo>
                      <a:pt x="0" y="2956977"/>
                    </a:lnTo>
                    <a:lnTo>
                      <a:pt x="0" y="2870182"/>
                    </a:lnTo>
                    <a:lnTo>
                      <a:pt x="0" y="2807991"/>
                    </a:lnTo>
                    <a:lnTo>
                      <a:pt x="0" y="2787491"/>
                    </a:lnTo>
                    <a:lnTo>
                      <a:pt x="0" y="2766302"/>
                    </a:lnTo>
                    <a:lnTo>
                      <a:pt x="0" y="2741016"/>
                    </a:lnTo>
                    <a:lnTo>
                      <a:pt x="0" y="2728031"/>
                    </a:lnTo>
                    <a:lnTo>
                      <a:pt x="0" y="2722563"/>
                    </a:lnTo>
                    <a:lnTo>
                      <a:pt x="0" y="2522258"/>
                    </a:lnTo>
                    <a:cubicBezTo>
                      <a:pt x="0" y="1330151"/>
                      <a:pt x="0" y="769160"/>
                      <a:pt x="0" y="505164"/>
                    </a:cubicBezTo>
                    <a:lnTo>
                      <a:pt x="0" y="461963"/>
                    </a:lnTo>
                    <a:lnTo>
                      <a:pt x="0" y="418277"/>
                    </a:lnTo>
                    <a:lnTo>
                      <a:pt x="0" y="398763"/>
                    </a:lnTo>
                    <a:lnTo>
                      <a:pt x="0" y="356020"/>
                    </a:lnTo>
                    <a:lnTo>
                      <a:pt x="0" y="351269"/>
                    </a:lnTo>
                    <a:lnTo>
                      <a:pt x="0" y="314287"/>
                    </a:lnTo>
                    <a:lnTo>
                      <a:pt x="0" y="294426"/>
                    </a:lnTo>
                    <a:lnTo>
                      <a:pt x="0" y="288973"/>
                    </a:lnTo>
                    <a:cubicBezTo>
                      <a:pt x="0" y="282816"/>
                      <a:pt x="0" y="278711"/>
                      <a:pt x="0" y="275975"/>
                    </a:cubicBezTo>
                    <a:lnTo>
                      <a:pt x="0" y="273484"/>
                    </a:lnTo>
                    <a:lnTo>
                      <a:pt x="0" y="270501"/>
                    </a:lnTo>
                    <a:lnTo>
                      <a:pt x="0" y="270492"/>
                    </a:lnTo>
                    <a:cubicBezTo>
                      <a:pt x="0" y="121569"/>
                      <a:pt x="121804" y="0"/>
                      <a:pt x="267968" y="0"/>
                    </a:cubicBezTo>
                    <a:close/>
                  </a:path>
                </a:pathLst>
              </a:custGeom>
              <a:solidFill>
                <a:srgbClr val="0078D7"/>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Segoe UI Semilight"/>
                  <a:ea typeface="+mn-ea"/>
                  <a:cs typeface="+mn-cs"/>
                </a:endParaRPr>
              </a:p>
            </p:txBody>
          </p:sp>
          <p:sp>
            <p:nvSpPr>
              <p:cNvPr id="46" name="Freeform 405">
                <a:extLst>
                  <a:ext uri="{FF2B5EF4-FFF2-40B4-BE49-F238E27FC236}">
                    <a16:creationId xmlns:a16="http://schemas.microsoft.com/office/drawing/2014/main" id="{1E7C3338-7354-4949-AB74-051EEAA942AC}"/>
                  </a:ext>
                </a:extLst>
              </p:cNvPr>
              <p:cNvSpPr/>
              <p:nvPr/>
            </p:nvSpPr>
            <p:spPr bwMode="auto">
              <a:xfrm>
                <a:off x="10957073" y="4097971"/>
                <a:ext cx="248428" cy="140196"/>
              </a:xfrm>
              <a:custGeom>
                <a:avLst/>
                <a:gdLst>
                  <a:gd name="connsiteX0" fmla="*/ 5333671 w 7645936"/>
                  <a:gd name="connsiteY0" fmla="*/ 2643510 h 4314825"/>
                  <a:gd name="connsiteX1" fmla="*/ 5193195 w 7645936"/>
                  <a:gd name="connsiteY1" fmla="*/ 2783986 h 4314825"/>
                  <a:gd name="connsiteX2" fmla="*/ 5193195 w 7645936"/>
                  <a:gd name="connsiteY2" fmla="*/ 3723500 h 4314825"/>
                  <a:gd name="connsiteX3" fmla="*/ 5333671 w 7645936"/>
                  <a:gd name="connsiteY3" fmla="*/ 3863976 h 4314825"/>
                  <a:gd name="connsiteX4" fmla="*/ 5421017 w 7645936"/>
                  <a:gd name="connsiteY4" fmla="*/ 3863976 h 4314825"/>
                  <a:gd name="connsiteX5" fmla="*/ 5561493 w 7645936"/>
                  <a:gd name="connsiteY5" fmla="*/ 3723500 h 4314825"/>
                  <a:gd name="connsiteX6" fmla="*/ 5561493 w 7645936"/>
                  <a:gd name="connsiteY6" fmla="*/ 2783986 h 4314825"/>
                  <a:gd name="connsiteX7" fmla="*/ 5421017 w 7645936"/>
                  <a:gd name="connsiteY7" fmla="*/ 2643510 h 4314825"/>
                  <a:gd name="connsiteX8" fmla="*/ 4527329 w 7645936"/>
                  <a:gd name="connsiteY8" fmla="*/ 2643510 h 4314825"/>
                  <a:gd name="connsiteX9" fmla="*/ 4386853 w 7645936"/>
                  <a:gd name="connsiteY9" fmla="*/ 2783986 h 4314825"/>
                  <a:gd name="connsiteX10" fmla="*/ 4386853 w 7645936"/>
                  <a:gd name="connsiteY10" fmla="*/ 3723500 h 4314825"/>
                  <a:gd name="connsiteX11" fmla="*/ 4527329 w 7645936"/>
                  <a:gd name="connsiteY11" fmla="*/ 3863976 h 4314825"/>
                  <a:gd name="connsiteX12" fmla="*/ 4614675 w 7645936"/>
                  <a:gd name="connsiteY12" fmla="*/ 3863976 h 4314825"/>
                  <a:gd name="connsiteX13" fmla="*/ 4755151 w 7645936"/>
                  <a:gd name="connsiteY13" fmla="*/ 3723500 h 4314825"/>
                  <a:gd name="connsiteX14" fmla="*/ 4755151 w 7645936"/>
                  <a:gd name="connsiteY14" fmla="*/ 2783986 h 4314825"/>
                  <a:gd name="connsiteX15" fmla="*/ 4614675 w 7645936"/>
                  <a:gd name="connsiteY15" fmla="*/ 2643510 h 4314825"/>
                  <a:gd name="connsiteX16" fmla="*/ 3720987 w 7645936"/>
                  <a:gd name="connsiteY16" fmla="*/ 2643510 h 4314825"/>
                  <a:gd name="connsiteX17" fmla="*/ 3580511 w 7645936"/>
                  <a:gd name="connsiteY17" fmla="*/ 2783986 h 4314825"/>
                  <a:gd name="connsiteX18" fmla="*/ 3580511 w 7645936"/>
                  <a:gd name="connsiteY18" fmla="*/ 3723500 h 4314825"/>
                  <a:gd name="connsiteX19" fmla="*/ 3720987 w 7645936"/>
                  <a:gd name="connsiteY19" fmla="*/ 3863976 h 4314825"/>
                  <a:gd name="connsiteX20" fmla="*/ 3808333 w 7645936"/>
                  <a:gd name="connsiteY20" fmla="*/ 3863976 h 4314825"/>
                  <a:gd name="connsiteX21" fmla="*/ 3948809 w 7645936"/>
                  <a:gd name="connsiteY21" fmla="*/ 3723500 h 4314825"/>
                  <a:gd name="connsiteX22" fmla="*/ 3948809 w 7645936"/>
                  <a:gd name="connsiteY22" fmla="*/ 2783986 h 4314825"/>
                  <a:gd name="connsiteX23" fmla="*/ 3808333 w 7645936"/>
                  <a:gd name="connsiteY23" fmla="*/ 2643510 h 4314825"/>
                  <a:gd name="connsiteX24" fmla="*/ 2914644 w 7645936"/>
                  <a:gd name="connsiteY24" fmla="*/ 2643510 h 4314825"/>
                  <a:gd name="connsiteX25" fmla="*/ 2774168 w 7645936"/>
                  <a:gd name="connsiteY25" fmla="*/ 2783986 h 4314825"/>
                  <a:gd name="connsiteX26" fmla="*/ 2774168 w 7645936"/>
                  <a:gd name="connsiteY26" fmla="*/ 3723500 h 4314825"/>
                  <a:gd name="connsiteX27" fmla="*/ 2914644 w 7645936"/>
                  <a:gd name="connsiteY27" fmla="*/ 3863976 h 4314825"/>
                  <a:gd name="connsiteX28" fmla="*/ 3001990 w 7645936"/>
                  <a:gd name="connsiteY28" fmla="*/ 3863976 h 4314825"/>
                  <a:gd name="connsiteX29" fmla="*/ 3142466 w 7645936"/>
                  <a:gd name="connsiteY29" fmla="*/ 3723500 h 4314825"/>
                  <a:gd name="connsiteX30" fmla="*/ 3142466 w 7645936"/>
                  <a:gd name="connsiteY30" fmla="*/ 2783986 h 4314825"/>
                  <a:gd name="connsiteX31" fmla="*/ 3001990 w 7645936"/>
                  <a:gd name="connsiteY31" fmla="*/ 2643510 h 4314825"/>
                  <a:gd name="connsiteX32" fmla="*/ 2108301 w 7645936"/>
                  <a:gd name="connsiteY32" fmla="*/ 2643510 h 4314825"/>
                  <a:gd name="connsiteX33" fmla="*/ 1967825 w 7645936"/>
                  <a:gd name="connsiteY33" fmla="*/ 2783986 h 4314825"/>
                  <a:gd name="connsiteX34" fmla="*/ 1967825 w 7645936"/>
                  <a:gd name="connsiteY34" fmla="*/ 3723500 h 4314825"/>
                  <a:gd name="connsiteX35" fmla="*/ 2108301 w 7645936"/>
                  <a:gd name="connsiteY35" fmla="*/ 3863976 h 4314825"/>
                  <a:gd name="connsiteX36" fmla="*/ 2195647 w 7645936"/>
                  <a:gd name="connsiteY36" fmla="*/ 3863976 h 4314825"/>
                  <a:gd name="connsiteX37" fmla="*/ 2336123 w 7645936"/>
                  <a:gd name="connsiteY37" fmla="*/ 3723500 h 4314825"/>
                  <a:gd name="connsiteX38" fmla="*/ 2336123 w 7645936"/>
                  <a:gd name="connsiteY38" fmla="*/ 2783986 h 4314825"/>
                  <a:gd name="connsiteX39" fmla="*/ 2195647 w 7645936"/>
                  <a:gd name="connsiteY39" fmla="*/ 2643510 h 4314825"/>
                  <a:gd name="connsiteX40" fmla="*/ 5312536 w 7645936"/>
                  <a:gd name="connsiteY40" fmla="*/ 2564132 h 4314825"/>
                  <a:gd name="connsiteX41" fmla="*/ 5442152 w 7645936"/>
                  <a:gd name="connsiteY41" fmla="*/ 2564132 h 4314825"/>
                  <a:gd name="connsiteX42" fmla="*/ 5650609 w 7645936"/>
                  <a:gd name="connsiteY42" fmla="*/ 2772589 h 4314825"/>
                  <a:gd name="connsiteX43" fmla="*/ 5650609 w 7645936"/>
                  <a:gd name="connsiteY43" fmla="*/ 3734896 h 4314825"/>
                  <a:gd name="connsiteX44" fmla="*/ 5442152 w 7645936"/>
                  <a:gd name="connsiteY44" fmla="*/ 3943353 h 4314825"/>
                  <a:gd name="connsiteX45" fmla="*/ 5312536 w 7645936"/>
                  <a:gd name="connsiteY45" fmla="*/ 3943353 h 4314825"/>
                  <a:gd name="connsiteX46" fmla="*/ 5104079 w 7645936"/>
                  <a:gd name="connsiteY46" fmla="*/ 3734896 h 4314825"/>
                  <a:gd name="connsiteX47" fmla="*/ 5104079 w 7645936"/>
                  <a:gd name="connsiteY47" fmla="*/ 2772589 h 4314825"/>
                  <a:gd name="connsiteX48" fmla="*/ 5312536 w 7645936"/>
                  <a:gd name="connsiteY48" fmla="*/ 2564132 h 4314825"/>
                  <a:gd name="connsiteX49" fmla="*/ 4506194 w 7645936"/>
                  <a:gd name="connsiteY49" fmla="*/ 2564132 h 4314825"/>
                  <a:gd name="connsiteX50" fmla="*/ 4635810 w 7645936"/>
                  <a:gd name="connsiteY50" fmla="*/ 2564132 h 4314825"/>
                  <a:gd name="connsiteX51" fmla="*/ 4844267 w 7645936"/>
                  <a:gd name="connsiteY51" fmla="*/ 2772589 h 4314825"/>
                  <a:gd name="connsiteX52" fmla="*/ 4844267 w 7645936"/>
                  <a:gd name="connsiteY52" fmla="*/ 3734896 h 4314825"/>
                  <a:gd name="connsiteX53" fmla="*/ 4635810 w 7645936"/>
                  <a:gd name="connsiteY53" fmla="*/ 3943353 h 4314825"/>
                  <a:gd name="connsiteX54" fmla="*/ 4506194 w 7645936"/>
                  <a:gd name="connsiteY54" fmla="*/ 3943353 h 4314825"/>
                  <a:gd name="connsiteX55" fmla="*/ 4297737 w 7645936"/>
                  <a:gd name="connsiteY55" fmla="*/ 3734896 h 4314825"/>
                  <a:gd name="connsiteX56" fmla="*/ 4297737 w 7645936"/>
                  <a:gd name="connsiteY56" fmla="*/ 2772589 h 4314825"/>
                  <a:gd name="connsiteX57" fmla="*/ 4506194 w 7645936"/>
                  <a:gd name="connsiteY57" fmla="*/ 2564132 h 4314825"/>
                  <a:gd name="connsiteX58" fmla="*/ 3699852 w 7645936"/>
                  <a:gd name="connsiteY58" fmla="*/ 2564132 h 4314825"/>
                  <a:gd name="connsiteX59" fmla="*/ 3829468 w 7645936"/>
                  <a:gd name="connsiteY59" fmla="*/ 2564132 h 4314825"/>
                  <a:gd name="connsiteX60" fmla="*/ 4037925 w 7645936"/>
                  <a:gd name="connsiteY60" fmla="*/ 2772589 h 4314825"/>
                  <a:gd name="connsiteX61" fmla="*/ 4037925 w 7645936"/>
                  <a:gd name="connsiteY61" fmla="*/ 3734896 h 4314825"/>
                  <a:gd name="connsiteX62" fmla="*/ 3829468 w 7645936"/>
                  <a:gd name="connsiteY62" fmla="*/ 3943353 h 4314825"/>
                  <a:gd name="connsiteX63" fmla="*/ 3699852 w 7645936"/>
                  <a:gd name="connsiteY63" fmla="*/ 3943353 h 4314825"/>
                  <a:gd name="connsiteX64" fmla="*/ 3491395 w 7645936"/>
                  <a:gd name="connsiteY64" fmla="*/ 3734896 h 4314825"/>
                  <a:gd name="connsiteX65" fmla="*/ 3491395 w 7645936"/>
                  <a:gd name="connsiteY65" fmla="*/ 2772589 h 4314825"/>
                  <a:gd name="connsiteX66" fmla="*/ 3699852 w 7645936"/>
                  <a:gd name="connsiteY66" fmla="*/ 2564132 h 4314825"/>
                  <a:gd name="connsiteX67" fmla="*/ 2893509 w 7645936"/>
                  <a:gd name="connsiteY67" fmla="*/ 2564132 h 4314825"/>
                  <a:gd name="connsiteX68" fmla="*/ 3023125 w 7645936"/>
                  <a:gd name="connsiteY68" fmla="*/ 2564132 h 4314825"/>
                  <a:gd name="connsiteX69" fmla="*/ 3231582 w 7645936"/>
                  <a:gd name="connsiteY69" fmla="*/ 2772589 h 4314825"/>
                  <a:gd name="connsiteX70" fmla="*/ 3231582 w 7645936"/>
                  <a:gd name="connsiteY70" fmla="*/ 3734896 h 4314825"/>
                  <a:gd name="connsiteX71" fmla="*/ 3023125 w 7645936"/>
                  <a:gd name="connsiteY71" fmla="*/ 3943353 h 4314825"/>
                  <a:gd name="connsiteX72" fmla="*/ 2893509 w 7645936"/>
                  <a:gd name="connsiteY72" fmla="*/ 3943353 h 4314825"/>
                  <a:gd name="connsiteX73" fmla="*/ 2685052 w 7645936"/>
                  <a:gd name="connsiteY73" fmla="*/ 3734896 h 4314825"/>
                  <a:gd name="connsiteX74" fmla="*/ 2685052 w 7645936"/>
                  <a:gd name="connsiteY74" fmla="*/ 2772589 h 4314825"/>
                  <a:gd name="connsiteX75" fmla="*/ 2893509 w 7645936"/>
                  <a:gd name="connsiteY75" fmla="*/ 2564132 h 4314825"/>
                  <a:gd name="connsiteX76" fmla="*/ 2087166 w 7645936"/>
                  <a:gd name="connsiteY76" fmla="*/ 2564132 h 4314825"/>
                  <a:gd name="connsiteX77" fmla="*/ 2216782 w 7645936"/>
                  <a:gd name="connsiteY77" fmla="*/ 2564132 h 4314825"/>
                  <a:gd name="connsiteX78" fmla="*/ 2425239 w 7645936"/>
                  <a:gd name="connsiteY78" fmla="*/ 2772589 h 4314825"/>
                  <a:gd name="connsiteX79" fmla="*/ 2425239 w 7645936"/>
                  <a:gd name="connsiteY79" fmla="*/ 3734896 h 4314825"/>
                  <a:gd name="connsiteX80" fmla="*/ 2216782 w 7645936"/>
                  <a:gd name="connsiteY80" fmla="*/ 3943353 h 4314825"/>
                  <a:gd name="connsiteX81" fmla="*/ 2087166 w 7645936"/>
                  <a:gd name="connsiteY81" fmla="*/ 3943353 h 4314825"/>
                  <a:gd name="connsiteX82" fmla="*/ 1878709 w 7645936"/>
                  <a:gd name="connsiteY82" fmla="*/ 3734896 h 4314825"/>
                  <a:gd name="connsiteX83" fmla="*/ 1878709 w 7645936"/>
                  <a:gd name="connsiteY83" fmla="*/ 2772589 h 4314825"/>
                  <a:gd name="connsiteX84" fmla="*/ 2087166 w 7645936"/>
                  <a:gd name="connsiteY84" fmla="*/ 2564132 h 4314825"/>
                  <a:gd name="connsiteX85" fmla="*/ 5082919 w 7645936"/>
                  <a:gd name="connsiteY85" fmla="*/ 775812 h 4314825"/>
                  <a:gd name="connsiteX86" fmla="*/ 4576665 w 7645936"/>
                  <a:gd name="connsiteY86" fmla="*/ 1282066 h 4314825"/>
                  <a:gd name="connsiteX87" fmla="*/ 5082919 w 7645936"/>
                  <a:gd name="connsiteY87" fmla="*/ 1788320 h 4314825"/>
                  <a:gd name="connsiteX88" fmla="*/ 5589173 w 7645936"/>
                  <a:gd name="connsiteY88" fmla="*/ 1282066 h 4314825"/>
                  <a:gd name="connsiteX89" fmla="*/ 5082919 w 7645936"/>
                  <a:gd name="connsiteY89" fmla="*/ 775812 h 4314825"/>
                  <a:gd name="connsiteX90" fmla="*/ 2408299 w 7645936"/>
                  <a:gd name="connsiteY90" fmla="*/ 775812 h 4314825"/>
                  <a:gd name="connsiteX91" fmla="*/ 1902046 w 7645936"/>
                  <a:gd name="connsiteY91" fmla="*/ 1282066 h 4314825"/>
                  <a:gd name="connsiteX92" fmla="*/ 2408299 w 7645936"/>
                  <a:gd name="connsiteY92" fmla="*/ 1788320 h 4314825"/>
                  <a:gd name="connsiteX93" fmla="*/ 2914553 w 7645936"/>
                  <a:gd name="connsiteY93" fmla="*/ 1282066 h 4314825"/>
                  <a:gd name="connsiteX94" fmla="*/ 2408299 w 7645936"/>
                  <a:gd name="connsiteY94" fmla="*/ 775812 h 4314825"/>
                  <a:gd name="connsiteX95" fmla="*/ 5082919 w 7645936"/>
                  <a:gd name="connsiteY95" fmla="*/ 661036 h 4314825"/>
                  <a:gd name="connsiteX96" fmla="*/ 5703949 w 7645936"/>
                  <a:gd name="connsiteY96" fmla="*/ 1282066 h 4314825"/>
                  <a:gd name="connsiteX97" fmla="*/ 5082919 w 7645936"/>
                  <a:gd name="connsiteY97" fmla="*/ 1903096 h 4314825"/>
                  <a:gd name="connsiteX98" fmla="*/ 4461889 w 7645936"/>
                  <a:gd name="connsiteY98" fmla="*/ 1282066 h 4314825"/>
                  <a:gd name="connsiteX99" fmla="*/ 5082919 w 7645936"/>
                  <a:gd name="connsiteY99" fmla="*/ 661036 h 4314825"/>
                  <a:gd name="connsiteX100" fmla="*/ 2408299 w 7645936"/>
                  <a:gd name="connsiteY100" fmla="*/ 661036 h 4314825"/>
                  <a:gd name="connsiteX101" fmla="*/ 3029329 w 7645936"/>
                  <a:gd name="connsiteY101" fmla="*/ 1282066 h 4314825"/>
                  <a:gd name="connsiteX102" fmla="*/ 2408299 w 7645936"/>
                  <a:gd name="connsiteY102" fmla="*/ 1903096 h 4314825"/>
                  <a:gd name="connsiteX103" fmla="*/ 1787269 w 7645936"/>
                  <a:gd name="connsiteY103" fmla="*/ 1282066 h 4314825"/>
                  <a:gd name="connsiteX104" fmla="*/ 2408299 w 7645936"/>
                  <a:gd name="connsiteY104" fmla="*/ 661036 h 4314825"/>
                  <a:gd name="connsiteX105" fmla="*/ 1164182 w 7645936"/>
                  <a:gd name="connsiteY105" fmla="*/ 126434 h 4314825"/>
                  <a:gd name="connsiteX106" fmla="*/ 1034158 w 7645936"/>
                  <a:gd name="connsiteY106" fmla="*/ 256457 h 4314825"/>
                  <a:gd name="connsiteX107" fmla="*/ 1034158 w 7645936"/>
                  <a:gd name="connsiteY107" fmla="*/ 1603376 h 4314825"/>
                  <a:gd name="connsiteX108" fmla="*/ 879743 w 7645936"/>
                  <a:gd name="connsiteY108" fmla="*/ 1603376 h 4314825"/>
                  <a:gd name="connsiteX109" fmla="*/ 478976 w 7645936"/>
                  <a:gd name="connsiteY109" fmla="*/ 1603376 h 4314825"/>
                  <a:gd name="connsiteX110" fmla="*/ 478976 w 7645936"/>
                  <a:gd name="connsiteY110" fmla="*/ 1286475 h 4314825"/>
                  <a:gd name="connsiteX111" fmla="*/ 89830 w 7645936"/>
                  <a:gd name="connsiteY111" fmla="*/ 1286475 h 4314825"/>
                  <a:gd name="connsiteX112" fmla="*/ 89830 w 7645936"/>
                  <a:gd name="connsiteY112" fmla="*/ 2046729 h 4314825"/>
                  <a:gd name="connsiteX113" fmla="*/ 478976 w 7645936"/>
                  <a:gd name="connsiteY113" fmla="*/ 2046729 h 4314825"/>
                  <a:gd name="connsiteX114" fmla="*/ 478976 w 7645936"/>
                  <a:gd name="connsiteY114" fmla="*/ 1724026 h 4314825"/>
                  <a:gd name="connsiteX115" fmla="*/ 879743 w 7645936"/>
                  <a:gd name="connsiteY115" fmla="*/ 1724026 h 4314825"/>
                  <a:gd name="connsiteX116" fmla="*/ 1034158 w 7645936"/>
                  <a:gd name="connsiteY116" fmla="*/ 1724026 h 4314825"/>
                  <a:gd name="connsiteX117" fmla="*/ 1034158 w 7645936"/>
                  <a:gd name="connsiteY117" fmla="*/ 4058369 h 4314825"/>
                  <a:gd name="connsiteX118" fmla="*/ 1164182 w 7645936"/>
                  <a:gd name="connsiteY118" fmla="*/ 4188392 h 4314825"/>
                  <a:gd name="connsiteX119" fmla="*/ 6481755 w 7645936"/>
                  <a:gd name="connsiteY119" fmla="*/ 4188392 h 4314825"/>
                  <a:gd name="connsiteX120" fmla="*/ 6611778 w 7645936"/>
                  <a:gd name="connsiteY120" fmla="*/ 4058369 h 4314825"/>
                  <a:gd name="connsiteX121" fmla="*/ 6611778 w 7645936"/>
                  <a:gd name="connsiteY121" fmla="*/ 1724026 h 4314825"/>
                  <a:gd name="connsiteX122" fmla="*/ 6766193 w 7645936"/>
                  <a:gd name="connsiteY122" fmla="*/ 1724026 h 4314825"/>
                  <a:gd name="connsiteX123" fmla="*/ 7166960 w 7645936"/>
                  <a:gd name="connsiteY123" fmla="*/ 1724026 h 4314825"/>
                  <a:gd name="connsiteX124" fmla="*/ 7166960 w 7645936"/>
                  <a:gd name="connsiteY124" fmla="*/ 2046729 h 4314825"/>
                  <a:gd name="connsiteX125" fmla="*/ 7556106 w 7645936"/>
                  <a:gd name="connsiteY125" fmla="*/ 2046729 h 4314825"/>
                  <a:gd name="connsiteX126" fmla="*/ 7556106 w 7645936"/>
                  <a:gd name="connsiteY126" fmla="*/ 1286475 h 4314825"/>
                  <a:gd name="connsiteX127" fmla="*/ 7166960 w 7645936"/>
                  <a:gd name="connsiteY127" fmla="*/ 1286475 h 4314825"/>
                  <a:gd name="connsiteX128" fmla="*/ 7166960 w 7645936"/>
                  <a:gd name="connsiteY128" fmla="*/ 1603376 h 4314825"/>
                  <a:gd name="connsiteX129" fmla="*/ 6766193 w 7645936"/>
                  <a:gd name="connsiteY129" fmla="*/ 1603376 h 4314825"/>
                  <a:gd name="connsiteX130" fmla="*/ 6611778 w 7645936"/>
                  <a:gd name="connsiteY130" fmla="*/ 1603376 h 4314825"/>
                  <a:gd name="connsiteX131" fmla="*/ 6611778 w 7645936"/>
                  <a:gd name="connsiteY131" fmla="*/ 256457 h 4314825"/>
                  <a:gd name="connsiteX132" fmla="*/ 6481755 w 7645936"/>
                  <a:gd name="connsiteY132" fmla="*/ 126434 h 4314825"/>
                  <a:gd name="connsiteX133" fmla="*/ 1011518 w 7645936"/>
                  <a:gd name="connsiteY133" fmla="*/ 0 h 4314825"/>
                  <a:gd name="connsiteX134" fmla="*/ 6634418 w 7645936"/>
                  <a:gd name="connsiteY134" fmla="*/ 0 h 4314825"/>
                  <a:gd name="connsiteX135" fmla="*/ 6766193 w 7645936"/>
                  <a:gd name="connsiteY135" fmla="*/ 131775 h 4314825"/>
                  <a:gd name="connsiteX136" fmla="*/ 6766193 w 7645936"/>
                  <a:gd name="connsiteY136" fmla="*/ 1485987 h 4314825"/>
                  <a:gd name="connsiteX137" fmla="*/ 7077129 w 7645936"/>
                  <a:gd name="connsiteY137" fmla="*/ 1485987 h 4314825"/>
                  <a:gd name="connsiteX138" fmla="*/ 7077129 w 7645936"/>
                  <a:gd name="connsiteY138" fmla="*/ 1193887 h 4314825"/>
                  <a:gd name="connsiteX139" fmla="*/ 7645936 w 7645936"/>
                  <a:gd name="connsiteY139" fmla="*/ 1193887 h 4314825"/>
                  <a:gd name="connsiteX140" fmla="*/ 7645936 w 7645936"/>
                  <a:gd name="connsiteY140" fmla="*/ 2139317 h 4314825"/>
                  <a:gd name="connsiteX141" fmla="*/ 7077129 w 7645936"/>
                  <a:gd name="connsiteY141" fmla="*/ 2139317 h 4314825"/>
                  <a:gd name="connsiteX142" fmla="*/ 7077129 w 7645936"/>
                  <a:gd name="connsiteY142" fmla="*/ 1840719 h 4314825"/>
                  <a:gd name="connsiteX143" fmla="*/ 6766193 w 7645936"/>
                  <a:gd name="connsiteY143" fmla="*/ 1840719 h 4314825"/>
                  <a:gd name="connsiteX144" fmla="*/ 6766193 w 7645936"/>
                  <a:gd name="connsiteY144" fmla="*/ 4183050 h 4314825"/>
                  <a:gd name="connsiteX145" fmla="*/ 6634418 w 7645936"/>
                  <a:gd name="connsiteY145" fmla="*/ 4314825 h 4314825"/>
                  <a:gd name="connsiteX146" fmla="*/ 1011518 w 7645936"/>
                  <a:gd name="connsiteY146" fmla="*/ 4314825 h 4314825"/>
                  <a:gd name="connsiteX147" fmla="*/ 879743 w 7645936"/>
                  <a:gd name="connsiteY147" fmla="*/ 4183050 h 4314825"/>
                  <a:gd name="connsiteX148" fmla="*/ 879743 w 7645936"/>
                  <a:gd name="connsiteY148" fmla="*/ 1840719 h 4314825"/>
                  <a:gd name="connsiteX149" fmla="*/ 568807 w 7645936"/>
                  <a:gd name="connsiteY149" fmla="*/ 1840719 h 4314825"/>
                  <a:gd name="connsiteX150" fmla="*/ 568807 w 7645936"/>
                  <a:gd name="connsiteY150" fmla="*/ 2139317 h 4314825"/>
                  <a:gd name="connsiteX151" fmla="*/ 0 w 7645936"/>
                  <a:gd name="connsiteY151" fmla="*/ 2139317 h 4314825"/>
                  <a:gd name="connsiteX152" fmla="*/ 0 w 7645936"/>
                  <a:gd name="connsiteY152" fmla="*/ 1193887 h 4314825"/>
                  <a:gd name="connsiteX153" fmla="*/ 568807 w 7645936"/>
                  <a:gd name="connsiteY153" fmla="*/ 1193887 h 4314825"/>
                  <a:gd name="connsiteX154" fmla="*/ 568807 w 7645936"/>
                  <a:gd name="connsiteY154" fmla="*/ 1485987 h 4314825"/>
                  <a:gd name="connsiteX155" fmla="*/ 879743 w 7645936"/>
                  <a:gd name="connsiteY155" fmla="*/ 1485987 h 4314825"/>
                  <a:gd name="connsiteX156" fmla="*/ 879743 w 7645936"/>
                  <a:gd name="connsiteY156" fmla="*/ 131775 h 4314825"/>
                  <a:gd name="connsiteX157" fmla="*/ 1011518 w 7645936"/>
                  <a:gd name="connsiteY15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7645936" h="4314825">
                    <a:moveTo>
                      <a:pt x="5333671" y="2643510"/>
                    </a:moveTo>
                    <a:cubicBezTo>
                      <a:pt x="5256088" y="2643510"/>
                      <a:pt x="5193195" y="2706403"/>
                      <a:pt x="5193195" y="2783986"/>
                    </a:cubicBezTo>
                    <a:lnTo>
                      <a:pt x="5193195" y="3723500"/>
                    </a:lnTo>
                    <a:cubicBezTo>
                      <a:pt x="5193195" y="3801083"/>
                      <a:pt x="5256088" y="3863976"/>
                      <a:pt x="5333671" y="3863976"/>
                    </a:cubicBezTo>
                    <a:lnTo>
                      <a:pt x="5421017" y="3863976"/>
                    </a:lnTo>
                    <a:cubicBezTo>
                      <a:pt x="5498600" y="3863976"/>
                      <a:pt x="5561493" y="3801083"/>
                      <a:pt x="5561493" y="3723500"/>
                    </a:cubicBezTo>
                    <a:lnTo>
                      <a:pt x="5561493" y="2783986"/>
                    </a:lnTo>
                    <a:cubicBezTo>
                      <a:pt x="5561493" y="2706403"/>
                      <a:pt x="5498600" y="2643510"/>
                      <a:pt x="5421017" y="2643510"/>
                    </a:cubicBezTo>
                    <a:close/>
                    <a:moveTo>
                      <a:pt x="4527329" y="2643510"/>
                    </a:moveTo>
                    <a:cubicBezTo>
                      <a:pt x="4449746" y="2643510"/>
                      <a:pt x="4386853" y="2706403"/>
                      <a:pt x="4386853" y="2783986"/>
                    </a:cubicBezTo>
                    <a:lnTo>
                      <a:pt x="4386853" y="3723500"/>
                    </a:lnTo>
                    <a:cubicBezTo>
                      <a:pt x="4386853" y="3801083"/>
                      <a:pt x="4449746" y="3863976"/>
                      <a:pt x="4527329" y="3863976"/>
                    </a:cubicBezTo>
                    <a:lnTo>
                      <a:pt x="4614675" y="3863976"/>
                    </a:lnTo>
                    <a:cubicBezTo>
                      <a:pt x="4692258" y="3863976"/>
                      <a:pt x="4755151" y="3801083"/>
                      <a:pt x="4755151" y="3723500"/>
                    </a:cubicBezTo>
                    <a:lnTo>
                      <a:pt x="4755151" y="2783986"/>
                    </a:lnTo>
                    <a:cubicBezTo>
                      <a:pt x="4755151" y="2706403"/>
                      <a:pt x="4692258" y="2643510"/>
                      <a:pt x="4614675" y="2643510"/>
                    </a:cubicBezTo>
                    <a:close/>
                    <a:moveTo>
                      <a:pt x="3720987" y="2643510"/>
                    </a:moveTo>
                    <a:cubicBezTo>
                      <a:pt x="3643404" y="2643510"/>
                      <a:pt x="3580511" y="2706403"/>
                      <a:pt x="3580511" y="2783986"/>
                    </a:cubicBezTo>
                    <a:lnTo>
                      <a:pt x="3580511" y="3723500"/>
                    </a:lnTo>
                    <a:cubicBezTo>
                      <a:pt x="3580511" y="3801083"/>
                      <a:pt x="3643404" y="3863976"/>
                      <a:pt x="3720987" y="3863976"/>
                    </a:cubicBezTo>
                    <a:lnTo>
                      <a:pt x="3808333" y="3863976"/>
                    </a:lnTo>
                    <a:cubicBezTo>
                      <a:pt x="3885916" y="3863976"/>
                      <a:pt x="3948809" y="3801083"/>
                      <a:pt x="3948809" y="3723500"/>
                    </a:cubicBezTo>
                    <a:lnTo>
                      <a:pt x="3948809" y="2783986"/>
                    </a:lnTo>
                    <a:cubicBezTo>
                      <a:pt x="3948809" y="2706403"/>
                      <a:pt x="3885916" y="2643510"/>
                      <a:pt x="3808333" y="2643510"/>
                    </a:cubicBezTo>
                    <a:close/>
                    <a:moveTo>
                      <a:pt x="2914644" y="2643510"/>
                    </a:moveTo>
                    <a:cubicBezTo>
                      <a:pt x="2837061" y="2643510"/>
                      <a:pt x="2774168" y="2706403"/>
                      <a:pt x="2774168" y="2783986"/>
                    </a:cubicBezTo>
                    <a:lnTo>
                      <a:pt x="2774168" y="3723500"/>
                    </a:lnTo>
                    <a:cubicBezTo>
                      <a:pt x="2774168" y="3801083"/>
                      <a:pt x="2837061" y="3863976"/>
                      <a:pt x="2914644" y="3863976"/>
                    </a:cubicBezTo>
                    <a:lnTo>
                      <a:pt x="3001990" y="3863976"/>
                    </a:lnTo>
                    <a:cubicBezTo>
                      <a:pt x="3079573" y="3863976"/>
                      <a:pt x="3142466" y="3801083"/>
                      <a:pt x="3142466" y="3723500"/>
                    </a:cubicBezTo>
                    <a:lnTo>
                      <a:pt x="3142466" y="2783986"/>
                    </a:lnTo>
                    <a:cubicBezTo>
                      <a:pt x="3142466" y="2706403"/>
                      <a:pt x="3079573" y="2643510"/>
                      <a:pt x="3001990" y="2643510"/>
                    </a:cubicBezTo>
                    <a:close/>
                    <a:moveTo>
                      <a:pt x="2108301" y="2643510"/>
                    </a:moveTo>
                    <a:cubicBezTo>
                      <a:pt x="2030718" y="2643510"/>
                      <a:pt x="1967825" y="2706403"/>
                      <a:pt x="1967825" y="2783986"/>
                    </a:cubicBezTo>
                    <a:lnTo>
                      <a:pt x="1967825" y="3723500"/>
                    </a:lnTo>
                    <a:cubicBezTo>
                      <a:pt x="1967825" y="3801083"/>
                      <a:pt x="2030718" y="3863976"/>
                      <a:pt x="2108301" y="3863976"/>
                    </a:cubicBezTo>
                    <a:lnTo>
                      <a:pt x="2195647" y="3863976"/>
                    </a:lnTo>
                    <a:cubicBezTo>
                      <a:pt x="2273230" y="3863976"/>
                      <a:pt x="2336123" y="3801083"/>
                      <a:pt x="2336123" y="3723500"/>
                    </a:cubicBezTo>
                    <a:lnTo>
                      <a:pt x="2336123" y="2783986"/>
                    </a:lnTo>
                    <a:cubicBezTo>
                      <a:pt x="2336123" y="2706403"/>
                      <a:pt x="2273230" y="2643510"/>
                      <a:pt x="2195647" y="2643510"/>
                    </a:cubicBezTo>
                    <a:close/>
                    <a:moveTo>
                      <a:pt x="5312536" y="2564132"/>
                    </a:moveTo>
                    <a:lnTo>
                      <a:pt x="5442152" y="2564132"/>
                    </a:lnTo>
                    <a:cubicBezTo>
                      <a:pt x="5557280" y="2564132"/>
                      <a:pt x="5650609" y="2657461"/>
                      <a:pt x="5650609" y="2772589"/>
                    </a:cubicBezTo>
                    <a:lnTo>
                      <a:pt x="5650609" y="3734896"/>
                    </a:lnTo>
                    <a:cubicBezTo>
                      <a:pt x="5650609" y="3850024"/>
                      <a:pt x="5557280" y="3943353"/>
                      <a:pt x="5442152" y="3943353"/>
                    </a:cubicBezTo>
                    <a:lnTo>
                      <a:pt x="5312536" y="3943353"/>
                    </a:lnTo>
                    <a:cubicBezTo>
                      <a:pt x="5197408" y="3943353"/>
                      <a:pt x="5104079" y="3850024"/>
                      <a:pt x="5104079" y="3734896"/>
                    </a:cubicBezTo>
                    <a:lnTo>
                      <a:pt x="5104079" y="2772589"/>
                    </a:lnTo>
                    <a:cubicBezTo>
                      <a:pt x="5104079" y="2657461"/>
                      <a:pt x="5197408" y="2564132"/>
                      <a:pt x="5312536" y="2564132"/>
                    </a:cubicBezTo>
                    <a:close/>
                    <a:moveTo>
                      <a:pt x="4506194" y="2564132"/>
                    </a:moveTo>
                    <a:lnTo>
                      <a:pt x="4635810" y="2564132"/>
                    </a:lnTo>
                    <a:cubicBezTo>
                      <a:pt x="4750938" y="2564132"/>
                      <a:pt x="4844267" y="2657461"/>
                      <a:pt x="4844267" y="2772589"/>
                    </a:cubicBezTo>
                    <a:lnTo>
                      <a:pt x="4844267" y="3734896"/>
                    </a:lnTo>
                    <a:cubicBezTo>
                      <a:pt x="4844267" y="3850024"/>
                      <a:pt x="4750938" y="3943353"/>
                      <a:pt x="4635810" y="3943353"/>
                    </a:cubicBezTo>
                    <a:lnTo>
                      <a:pt x="4506194" y="3943353"/>
                    </a:lnTo>
                    <a:cubicBezTo>
                      <a:pt x="4391066" y="3943353"/>
                      <a:pt x="4297737" y="3850024"/>
                      <a:pt x="4297737" y="3734896"/>
                    </a:cubicBezTo>
                    <a:lnTo>
                      <a:pt x="4297737" y="2772589"/>
                    </a:lnTo>
                    <a:cubicBezTo>
                      <a:pt x="4297737" y="2657461"/>
                      <a:pt x="4391066" y="2564132"/>
                      <a:pt x="4506194" y="2564132"/>
                    </a:cubicBezTo>
                    <a:close/>
                    <a:moveTo>
                      <a:pt x="3699852" y="2564132"/>
                    </a:moveTo>
                    <a:lnTo>
                      <a:pt x="3829468" y="2564132"/>
                    </a:lnTo>
                    <a:cubicBezTo>
                      <a:pt x="3944596" y="2564132"/>
                      <a:pt x="4037925" y="2657461"/>
                      <a:pt x="4037925" y="2772589"/>
                    </a:cubicBezTo>
                    <a:lnTo>
                      <a:pt x="4037925" y="3734896"/>
                    </a:lnTo>
                    <a:cubicBezTo>
                      <a:pt x="4037925" y="3850024"/>
                      <a:pt x="3944596" y="3943353"/>
                      <a:pt x="3829468" y="3943353"/>
                    </a:cubicBezTo>
                    <a:lnTo>
                      <a:pt x="3699852" y="3943353"/>
                    </a:lnTo>
                    <a:cubicBezTo>
                      <a:pt x="3584724" y="3943353"/>
                      <a:pt x="3491395" y="3850024"/>
                      <a:pt x="3491395" y="3734896"/>
                    </a:cubicBezTo>
                    <a:lnTo>
                      <a:pt x="3491395" y="2772589"/>
                    </a:lnTo>
                    <a:cubicBezTo>
                      <a:pt x="3491395" y="2657461"/>
                      <a:pt x="3584724" y="2564132"/>
                      <a:pt x="3699852" y="2564132"/>
                    </a:cubicBezTo>
                    <a:close/>
                    <a:moveTo>
                      <a:pt x="2893509" y="2564132"/>
                    </a:moveTo>
                    <a:lnTo>
                      <a:pt x="3023125" y="2564132"/>
                    </a:lnTo>
                    <a:cubicBezTo>
                      <a:pt x="3138253" y="2564132"/>
                      <a:pt x="3231582" y="2657461"/>
                      <a:pt x="3231582" y="2772589"/>
                    </a:cubicBezTo>
                    <a:lnTo>
                      <a:pt x="3231582" y="3734896"/>
                    </a:lnTo>
                    <a:cubicBezTo>
                      <a:pt x="3231582" y="3850024"/>
                      <a:pt x="3138253" y="3943353"/>
                      <a:pt x="3023125" y="3943353"/>
                    </a:cubicBezTo>
                    <a:lnTo>
                      <a:pt x="2893509" y="3943353"/>
                    </a:lnTo>
                    <a:cubicBezTo>
                      <a:pt x="2778381" y="3943353"/>
                      <a:pt x="2685052" y="3850024"/>
                      <a:pt x="2685052" y="3734896"/>
                    </a:cubicBezTo>
                    <a:lnTo>
                      <a:pt x="2685052" y="2772589"/>
                    </a:lnTo>
                    <a:cubicBezTo>
                      <a:pt x="2685052" y="2657461"/>
                      <a:pt x="2778381" y="2564132"/>
                      <a:pt x="2893509" y="2564132"/>
                    </a:cubicBezTo>
                    <a:close/>
                    <a:moveTo>
                      <a:pt x="2087166" y="2564132"/>
                    </a:moveTo>
                    <a:lnTo>
                      <a:pt x="2216782" y="2564132"/>
                    </a:lnTo>
                    <a:cubicBezTo>
                      <a:pt x="2331910" y="2564132"/>
                      <a:pt x="2425239" y="2657461"/>
                      <a:pt x="2425239" y="2772589"/>
                    </a:cubicBezTo>
                    <a:lnTo>
                      <a:pt x="2425239" y="3734896"/>
                    </a:lnTo>
                    <a:cubicBezTo>
                      <a:pt x="2425239" y="3850024"/>
                      <a:pt x="2331910" y="3943353"/>
                      <a:pt x="2216782" y="3943353"/>
                    </a:cubicBezTo>
                    <a:lnTo>
                      <a:pt x="2087166" y="3943353"/>
                    </a:lnTo>
                    <a:cubicBezTo>
                      <a:pt x="1972038" y="3943353"/>
                      <a:pt x="1878709" y="3850024"/>
                      <a:pt x="1878709" y="3734896"/>
                    </a:cubicBezTo>
                    <a:lnTo>
                      <a:pt x="1878709" y="2772589"/>
                    </a:lnTo>
                    <a:cubicBezTo>
                      <a:pt x="1878709" y="2657461"/>
                      <a:pt x="1972038" y="2564132"/>
                      <a:pt x="2087166" y="2564132"/>
                    </a:cubicBezTo>
                    <a:close/>
                    <a:moveTo>
                      <a:pt x="5082919" y="775812"/>
                    </a:moveTo>
                    <a:cubicBezTo>
                      <a:pt x="4803323" y="775812"/>
                      <a:pt x="4576665" y="1002470"/>
                      <a:pt x="4576665" y="1282066"/>
                    </a:cubicBezTo>
                    <a:cubicBezTo>
                      <a:pt x="4576665" y="1561662"/>
                      <a:pt x="4803323" y="1788320"/>
                      <a:pt x="5082919" y="1788320"/>
                    </a:cubicBezTo>
                    <a:cubicBezTo>
                      <a:pt x="5362515" y="1788320"/>
                      <a:pt x="5589173" y="1561662"/>
                      <a:pt x="5589173" y="1282066"/>
                    </a:cubicBezTo>
                    <a:cubicBezTo>
                      <a:pt x="5589173" y="1002470"/>
                      <a:pt x="5362515" y="775812"/>
                      <a:pt x="5082919" y="775812"/>
                    </a:cubicBezTo>
                    <a:close/>
                    <a:moveTo>
                      <a:pt x="2408299" y="775812"/>
                    </a:moveTo>
                    <a:cubicBezTo>
                      <a:pt x="2128703" y="775812"/>
                      <a:pt x="1902046" y="1002470"/>
                      <a:pt x="1902046" y="1282066"/>
                    </a:cubicBezTo>
                    <a:cubicBezTo>
                      <a:pt x="1902046" y="1561662"/>
                      <a:pt x="2128703" y="1788320"/>
                      <a:pt x="2408299" y="1788320"/>
                    </a:cubicBezTo>
                    <a:cubicBezTo>
                      <a:pt x="2687895" y="1788320"/>
                      <a:pt x="2914553" y="1561662"/>
                      <a:pt x="2914553" y="1282066"/>
                    </a:cubicBezTo>
                    <a:cubicBezTo>
                      <a:pt x="2914553" y="1002470"/>
                      <a:pt x="2687895" y="775812"/>
                      <a:pt x="2408299" y="775812"/>
                    </a:cubicBezTo>
                    <a:close/>
                    <a:moveTo>
                      <a:pt x="5082919" y="661036"/>
                    </a:moveTo>
                    <a:cubicBezTo>
                      <a:pt x="5425904" y="661036"/>
                      <a:pt x="5703949" y="939081"/>
                      <a:pt x="5703949" y="1282066"/>
                    </a:cubicBezTo>
                    <a:cubicBezTo>
                      <a:pt x="5703949" y="1625051"/>
                      <a:pt x="5425904" y="1903096"/>
                      <a:pt x="5082919" y="1903096"/>
                    </a:cubicBezTo>
                    <a:cubicBezTo>
                      <a:pt x="4739934" y="1903096"/>
                      <a:pt x="4461889" y="1625051"/>
                      <a:pt x="4461889" y="1282066"/>
                    </a:cubicBezTo>
                    <a:cubicBezTo>
                      <a:pt x="4461889" y="939081"/>
                      <a:pt x="4739934" y="661036"/>
                      <a:pt x="5082919" y="661036"/>
                    </a:cubicBezTo>
                    <a:close/>
                    <a:moveTo>
                      <a:pt x="2408299" y="661036"/>
                    </a:moveTo>
                    <a:cubicBezTo>
                      <a:pt x="2751284" y="661036"/>
                      <a:pt x="3029329" y="939081"/>
                      <a:pt x="3029329" y="1282066"/>
                    </a:cubicBezTo>
                    <a:cubicBezTo>
                      <a:pt x="3029329" y="1625051"/>
                      <a:pt x="2751284" y="1903096"/>
                      <a:pt x="2408299" y="1903096"/>
                    </a:cubicBezTo>
                    <a:cubicBezTo>
                      <a:pt x="2065314" y="1903096"/>
                      <a:pt x="1787269" y="1625051"/>
                      <a:pt x="1787269" y="1282066"/>
                    </a:cubicBezTo>
                    <a:cubicBezTo>
                      <a:pt x="1787269" y="939081"/>
                      <a:pt x="2065314" y="661036"/>
                      <a:pt x="2408299" y="661036"/>
                    </a:cubicBezTo>
                    <a:close/>
                    <a:moveTo>
                      <a:pt x="1164182" y="126434"/>
                    </a:moveTo>
                    <a:cubicBezTo>
                      <a:pt x="1092372" y="126434"/>
                      <a:pt x="1034158" y="184647"/>
                      <a:pt x="1034158" y="256457"/>
                    </a:cubicBezTo>
                    <a:lnTo>
                      <a:pt x="1034158" y="1603376"/>
                    </a:lnTo>
                    <a:lnTo>
                      <a:pt x="879743" y="1603376"/>
                    </a:lnTo>
                    <a:lnTo>
                      <a:pt x="478976" y="1603376"/>
                    </a:lnTo>
                    <a:lnTo>
                      <a:pt x="478976" y="1286475"/>
                    </a:lnTo>
                    <a:lnTo>
                      <a:pt x="89830" y="1286475"/>
                    </a:lnTo>
                    <a:lnTo>
                      <a:pt x="89830" y="2046729"/>
                    </a:lnTo>
                    <a:lnTo>
                      <a:pt x="478976" y="2046729"/>
                    </a:lnTo>
                    <a:lnTo>
                      <a:pt x="478976" y="1724026"/>
                    </a:lnTo>
                    <a:lnTo>
                      <a:pt x="879743" y="1724026"/>
                    </a:lnTo>
                    <a:lnTo>
                      <a:pt x="1034158" y="1724026"/>
                    </a:lnTo>
                    <a:lnTo>
                      <a:pt x="1034158" y="4058369"/>
                    </a:lnTo>
                    <a:cubicBezTo>
                      <a:pt x="1034158" y="4130179"/>
                      <a:pt x="1092372" y="4188392"/>
                      <a:pt x="1164182" y="4188392"/>
                    </a:cubicBezTo>
                    <a:lnTo>
                      <a:pt x="6481755" y="4188392"/>
                    </a:lnTo>
                    <a:cubicBezTo>
                      <a:pt x="6553565" y="4188392"/>
                      <a:pt x="6611778" y="4130179"/>
                      <a:pt x="6611778" y="4058369"/>
                    </a:cubicBezTo>
                    <a:lnTo>
                      <a:pt x="6611778" y="1724026"/>
                    </a:lnTo>
                    <a:lnTo>
                      <a:pt x="6766193" y="1724026"/>
                    </a:lnTo>
                    <a:lnTo>
                      <a:pt x="7166960" y="1724026"/>
                    </a:lnTo>
                    <a:lnTo>
                      <a:pt x="7166960" y="2046729"/>
                    </a:lnTo>
                    <a:lnTo>
                      <a:pt x="7556106" y="2046729"/>
                    </a:lnTo>
                    <a:lnTo>
                      <a:pt x="7556106" y="1286475"/>
                    </a:lnTo>
                    <a:lnTo>
                      <a:pt x="7166960" y="1286475"/>
                    </a:lnTo>
                    <a:lnTo>
                      <a:pt x="7166960" y="1603376"/>
                    </a:lnTo>
                    <a:lnTo>
                      <a:pt x="6766193" y="1603376"/>
                    </a:lnTo>
                    <a:lnTo>
                      <a:pt x="6611778" y="1603376"/>
                    </a:lnTo>
                    <a:lnTo>
                      <a:pt x="6611778" y="256457"/>
                    </a:lnTo>
                    <a:cubicBezTo>
                      <a:pt x="6611778" y="184647"/>
                      <a:pt x="6553565" y="126434"/>
                      <a:pt x="6481755" y="126434"/>
                    </a:cubicBezTo>
                    <a:close/>
                    <a:moveTo>
                      <a:pt x="1011518" y="0"/>
                    </a:moveTo>
                    <a:lnTo>
                      <a:pt x="6634418" y="0"/>
                    </a:lnTo>
                    <a:cubicBezTo>
                      <a:pt x="6707195" y="0"/>
                      <a:pt x="6766193" y="58999"/>
                      <a:pt x="6766193" y="131775"/>
                    </a:cubicBezTo>
                    <a:lnTo>
                      <a:pt x="6766193" y="1485987"/>
                    </a:lnTo>
                    <a:lnTo>
                      <a:pt x="7077129" y="1485987"/>
                    </a:lnTo>
                    <a:lnTo>
                      <a:pt x="7077129" y="1193887"/>
                    </a:lnTo>
                    <a:lnTo>
                      <a:pt x="7645936" y="1193887"/>
                    </a:lnTo>
                    <a:lnTo>
                      <a:pt x="7645936" y="2139317"/>
                    </a:lnTo>
                    <a:lnTo>
                      <a:pt x="7077129" y="2139317"/>
                    </a:lnTo>
                    <a:lnTo>
                      <a:pt x="7077129" y="1840719"/>
                    </a:lnTo>
                    <a:lnTo>
                      <a:pt x="6766193" y="1840719"/>
                    </a:lnTo>
                    <a:lnTo>
                      <a:pt x="6766193" y="4183050"/>
                    </a:lnTo>
                    <a:cubicBezTo>
                      <a:pt x="6766193" y="4255827"/>
                      <a:pt x="6707195" y="4314825"/>
                      <a:pt x="6634418" y="4314825"/>
                    </a:cubicBezTo>
                    <a:lnTo>
                      <a:pt x="1011518" y="4314825"/>
                    </a:lnTo>
                    <a:cubicBezTo>
                      <a:pt x="938741" y="4314825"/>
                      <a:pt x="879743" y="4255827"/>
                      <a:pt x="879743" y="4183050"/>
                    </a:cubicBezTo>
                    <a:lnTo>
                      <a:pt x="879743" y="1840719"/>
                    </a:lnTo>
                    <a:lnTo>
                      <a:pt x="568807" y="1840719"/>
                    </a:lnTo>
                    <a:lnTo>
                      <a:pt x="568807" y="2139317"/>
                    </a:lnTo>
                    <a:lnTo>
                      <a:pt x="0" y="2139317"/>
                    </a:lnTo>
                    <a:lnTo>
                      <a:pt x="0" y="1193887"/>
                    </a:lnTo>
                    <a:lnTo>
                      <a:pt x="568807" y="1193887"/>
                    </a:lnTo>
                    <a:lnTo>
                      <a:pt x="568807" y="1485987"/>
                    </a:lnTo>
                    <a:lnTo>
                      <a:pt x="879743" y="1485987"/>
                    </a:lnTo>
                    <a:lnTo>
                      <a:pt x="879743" y="131775"/>
                    </a:lnTo>
                    <a:cubicBezTo>
                      <a:pt x="879743" y="58999"/>
                      <a:pt x="938741" y="0"/>
                      <a:pt x="1011518" y="0"/>
                    </a:cubicBezTo>
                    <a:close/>
                  </a:path>
                </a:pathLst>
              </a:custGeom>
              <a:solidFill>
                <a:srgbClr val="0078D7"/>
              </a:solidFill>
              <a:ln w="3175" cap="flat" cmpd="sng" algn="ctr">
                <a:solidFill>
                  <a:srgbClr val="0078D7"/>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effectLst/>
                  <a:uLnTx/>
                  <a:uFillTx/>
                  <a:latin typeface="Segoe UI Semilight"/>
                  <a:ea typeface="Segoe UI" pitchFamily="34" charset="0"/>
                  <a:cs typeface="Segoe UI" pitchFamily="34" charset="0"/>
                </a:endParaRPr>
              </a:p>
            </p:txBody>
          </p:sp>
        </p:grpSp>
      </p:grpSp>
      <p:sp>
        <p:nvSpPr>
          <p:cNvPr id="3" name="Arrow: Pentagon 137">
            <a:extLst>
              <a:ext uri="{FF2B5EF4-FFF2-40B4-BE49-F238E27FC236}">
                <a16:creationId xmlns:a16="http://schemas.microsoft.com/office/drawing/2014/main" id="{562F268A-FB27-4200-98CC-94B78C154B91}"/>
              </a:ext>
            </a:extLst>
          </p:cNvPr>
          <p:cNvSpPr/>
          <p:nvPr/>
        </p:nvSpPr>
        <p:spPr bwMode="auto">
          <a:xfrm rot="5400000">
            <a:off x="11171342" y="4222889"/>
            <a:ext cx="526486" cy="824293"/>
          </a:xfrm>
          <a:prstGeom prst="homePlate">
            <a:avLst/>
          </a:prstGeom>
          <a:solidFill>
            <a:srgbClr val="004B50"/>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Segoe UI"/>
              <a:ea typeface="Segoe UI" pitchFamily="34" charset="0"/>
              <a:cs typeface="Segoe UI" pitchFamily="34" charset="0"/>
            </a:endParaRPr>
          </a:p>
        </p:txBody>
      </p:sp>
      <p:grpSp>
        <p:nvGrpSpPr>
          <p:cNvPr id="51" name="Group 266">
            <a:extLst>
              <a:ext uri="{FF2B5EF4-FFF2-40B4-BE49-F238E27FC236}">
                <a16:creationId xmlns:a16="http://schemas.microsoft.com/office/drawing/2014/main" id="{44307349-035E-429C-A5B4-ED58EA46B704}"/>
              </a:ext>
            </a:extLst>
          </p:cNvPr>
          <p:cNvGrpSpPr/>
          <p:nvPr/>
        </p:nvGrpSpPr>
        <p:grpSpPr>
          <a:xfrm>
            <a:off x="7884280" y="5333749"/>
            <a:ext cx="319499" cy="204208"/>
            <a:chOff x="7884058" y="5368509"/>
            <a:chExt cx="324905" cy="207663"/>
          </a:xfrm>
          <a:solidFill>
            <a:srgbClr val="FFFFFF"/>
          </a:solidFill>
        </p:grpSpPr>
        <p:sp>
          <p:nvSpPr>
            <p:cNvPr id="52" name="Freeform 5">
              <a:extLst>
                <a:ext uri="{FF2B5EF4-FFF2-40B4-BE49-F238E27FC236}">
                  <a16:creationId xmlns:a16="http://schemas.microsoft.com/office/drawing/2014/main" id="{5DC7B398-99DB-4775-9617-E45CEDC7420A}"/>
                </a:ext>
              </a:extLst>
            </p:cNvPr>
            <p:cNvSpPr>
              <a:spLocks noEditPoints="1"/>
            </p:cNvSpPr>
            <p:nvPr/>
          </p:nvSpPr>
          <p:spPr bwMode="auto">
            <a:xfrm>
              <a:off x="7884058" y="5368509"/>
              <a:ext cx="324905" cy="207663"/>
            </a:xfrm>
            <a:custGeom>
              <a:avLst/>
              <a:gdLst>
                <a:gd name="T0" fmla="*/ 296 w 296"/>
                <a:gd name="T1" fmla="*/ 164 h 188"/>
                <a:gd name="T2" fmla="*/ 296 w 296"/>
                <a:gd name="T3" fmla="*/ 188 h 188"/>
                <a:gd name="T4" fmla="*/ 0 w 296"/>
                <a:gd name="T5" fmla="*/ 188 h 188"/>
                <a:gd name="T6" fmla="*/ 0 w 296"/>
                <a:gd name="T7" fmla="*/ 164 h 188"/>
                <a:gd name="T8" fmla="*/ 21 w 296"/>
                <a:gd name="T9" fmla="*/ 164 h 188"/>
                <a:gd name="T10" fmla="*/ 20 w 296"/>
                <a:gd name="T11" fmla="*/ 22 h 188"/>
                <a:gd name="T12" fmla="*/ 42 w 296"/>
                <a:gd name="T13" fmla="*/ 0 h 188"/>
                <a:gd name="T14" fmla="*/ 222 w 296"/>
                <a:gd name="T15" fmla="*/ 1 h 188"/>
                <a:gd name="T16" fmla="*/ 275 w 296"/>
                <a:gd name="T17" fmla="*/ 54 h 188"/>
                <a:gd name="T18" fmla="*/ 275 w 296"/>
                <a:gd name="T19" fmla="*/ 164 h 188"/>
                <a:gd name="T20" fmla="*/ 296 w 296"/>
                <a:gd name="T21" fmla="*/ 164 h 188"/>
                <a:gd name="T22" fmla="*/ 251 w 296"/>
                <a:gd name="T23" fmla="*/ 164 h 188"/>
                <a:gd name="T24" fmla="*/ 251 w 296"/>
                <a:gd name="T25" fmla="*/ 25 h 188"/>
                <a:gd name="T26" fmla="*/ 45 w 296"/>
                <a:gd name="T27" fmla="*/ 25 h 188"/>
                <a:gd name="T28" fmla="*/ 45 w 296"/>
                <a:gd name="T29" fmla="*/ 164 h 188"/>
                <a:gd name="T30" fmla="*/ 251 w 296"/>
                <a:gd name="T31"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188">
                  <a:moveTo>
                    <a:pt x="296" y="164"/>
                  </a:moveTo>
                  <a:cubicBezTo>
                    <a:pt x="296" y="172"/>
                    <a:pt x="296" y="180"/>
                    <a:pt x="296" y="188"/>
                  </a:cubicBezTo>
                  <a:cubicBezTo>
                    <a:pt x="197" y="188"/>
                    <a:pt x="99" y="188"/>
                    <a:pt x="0" y="188"/>
                  </a:cubicBezTo>
                  <a:cubicBezTo>
                    <a:pt x="0" y="180"/>
                    <a:pt x="0" y="172"/>
                    <a:pt x="0" y="164"/>
                  </a:cubicBezTo>
                  <a:cubicBezTo>
                    <a:pt x="6" y="164"/>
                    <a:pt x="13" y="164"/>
                    <a:pt x="21" y="164"/>
                  </a:cubicBezTo>
                  <a:cubicBezTo>
                    <a:pt x="21" y="115"/>
                    <a:pt x="21" y="69"/>
                    <a:pt x="20" y="22"/>
                  </a:cubicBezTo>
                  <a:cubicBezTo>
                    <a:pt x="20" y="6"/>
                    <a:pt x="25" y="0"/>
                    <a:pt x="42" y="0"/>
                  </a:cubicBezTo>
                  <a:cubicBezTo>
                    <a:pt x="102" y="1"/>
                    <a:pt x="162" y="1"/>
                    <a:pt x="222" y="1"/>
                  </a:cubicBezTo>
                  <a:cubicBezTo>
                    <a:pt x="275" y="1"/>
                    <a:pt x="275" y="1"/>
                    <a:pt x="275" y="54"/>
                  </a:cubicBezTo>
                  <a:cubicBezTo>
                    <a:pt x="275" y="91"/>
                    <a:pt x="275" y="127"/>
                    <a:pt x="275" y="164"/>
                  </a:cubicBezTo>
                  <a:cubicBezTo>
                    <a:pt x="284" y="164"/>
                    <a:pt x="290" y="164"/>
                    <a:pt x="296" y="164"/>
                  </a:cubicBezTo>
                  <a:close/>
                  <a:moveTo>
                    <a:pt x="251" y="164"/>
                  </a:moveTo>
                  <a:cubicBezTo>
                    <a:pt x="251" y="116"/>
                    <a:pt x="251" y="70"/>
                    <a:pt x="251" y="25"/>
                  </a:cubicBezTo>
                  <a:cubicBezTo>
                    <a:pt x="181" y="25"/>
                    <a:pt x="113" y="25"/>
                    <a:pt x="45" y="25"/>
                  </a:cubicBezTo>
                  <a:cubicBezTo>
                    <a:pt x="45" y="72"/>
                    <a:pt x="45" y="118"/>
                    <a:pt x="45" y="164"/>
                  </a:cubicBezTo>
                  <a:cubicBezTo>
                    <a:pt x="114" y="164"/>
                    <a:pt x="182" y="164"/>
                    <a:pt x="251" y="164"/>
                  </a:cubicBezTo>
                  <a:close/>
                </a:path>
              </a:pathLst>
            </a:custGeom>
            <a:grp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effectLst/>
                <a:uLnTx/>
                <a:uFillTx/>
                <a:latin typeface="Segoe UI Semilight"/>
                <a:ea typeface="+mn-ea"/>
                <a:cs typeface="+mn-cs"/>
              </a:endParaRPr>
            </a:p>
          </p:txBody>
        </p:sp>
        <p:sp>
          <p:nvSpPr>
            <p:cNvPr id="53" name="Freeform 6">
              <a:extLst>
                <a:ext uri="{FF2B5EF4-FFF2-40B4-BE49-F238E27FC236}">
                  <a16:creationId xmlns:a16="http://schemas.microsoft.com/office/drawing/2014/main" id="{6E347475-1812-4241-9E94-5155AD487BE0}"/>
                </a:ext>
              </a:extLst>
            </p:cNvPr>
            <p:cNvSpPr>
              <a:spLocks/>
            </p:cNvSpPr>
            <p:nvPr/>
          </p:nvSpPr>
          <p:spPr bwMode="auto">
            <a:xfrm>
              <a:off x="8002832" y="5412187"/>
              <a:ext cx="35248" cy="124138"/>
            </a:xfrm>
            <a:custGeom>
              <a:avLst/>
              <a:gdLst>
                <a:gd name="T0" fmla="*/ 31 w 32"/>
                <a:gd name="T1" fmla="*/ 58 h 112"/>
                <a:gd name="T2" fmla="*/ 32 w 32"/>
                <a:gd name="T3" fmla="*/ 94 h 112"/>
                <a:gd name="T4" fmla="*/ 16 w 32"/>
                <a:gd name="T5" fmla="*/ 112 h 112"/>
                <a:gd name="T6" fmla="*/ 0 w 32"/>
                <a:gd name="T7" fmla="*/ 93 h 112"/>
                <a:gd name="T8" fmla="*/ 0 w 32"/>
                <a:gd name="T9" fmla="*/ 15 h 112"/>
                <a:gd name="T10" fmla="*/ 15 w 32"/>
                <a:gd name="T11" fmla="*/ 0 h 112"/>
                <a:gd name="T12" fmla="*/ 32 w 32"/>
                <a:gd name="T13" fmla="*/ 16 h 112"/>
                <a:gd name="T14" fmla="*/ 31 w 32"/>
                <a:gd name="T15" fmla="*/ 5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12">
                  <a:moveTo>
                    <a:pt x="31" y="58"/>
                  </a:moveTo>
                  <a:cubicBezTo>
                    <a:pt x="31" y="70"/>
                    <a:pt x="31" y="82"/>
                    <a:pt x="32" y="94"/>
                  </a:cubicBezTo>
                  <a:cubicBezTo>
                    <a:pt x="32" y="105"/>
                    <a:pt x="30" y="112"/>
                    <a:pt x="16" y="112"/>
                  </a:cubicBezTo>
                  <a:cubicBezTo>
                    <a:pt x="1" y="112"/>
                    <a:pt x="0" y="104"/>
                    <a:pt x="0" y="93"/>
                  </a:cubicBezTo>
                  <a:cubicBezTo>
                    <a:pt x="1" y="67"/>
                    <a:pt x="1" y="41"/>
                    <a:pt x="0" y="15"/>
                  </a:cubicBezTo>
                  <a:cubicBezTo>
                    <a:pt x="0" y="4"/>
                    <a:pt x="4" y="0"/>
                    <a:pt x="15" y="0"/>
                  </a:cubicBezTo>
                  <a:cubicBezTo>
                    <a:pt x="27" y="0"/>
                    <a:pt x="32" y="4"/>
                    <a:pt x="32" y="16"/>
                  </a:cubicBezTo>
                  <a:cubicBezTo>
                    <a:pt x="31" y="30"/>
                    <a:pt x="31" y="44"/>
                    <a:pt x="31" y="58"/>
                  </a:cubicBezTo>
                  <a:close/>
                </a:path>
              </a:pathLst>
            </a:custGeom>
            <a:grp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effectLst/>
                <a:uLnTx/>
                <a:uFillTx/>
                <a:latin typeface="Segoe UI Semilight"/>
                <a:ea typeface="+mn-ea"/>
                <a:cs typeface="+mn-cs"/>
              </a:endParaRPr>
            </a:p>
          </p:txBody>
        </p:sp>
        <p:sp>
          <p:nvSpPr>
            <p:cNvPr id="54" name="Freeform 7">
              <a:extLst>
                <a:ext uri="{FF2B5EF4-FFF2-40B4-BE49-F238E27FC236}">
                  <a16:creationId xmlns:a16="http://schemas.microsoft.com/office/drawing/2014/main" id="{CE00D3AB-399B-41E4-8B35-4B3CF60C51B1}"/>
                </a:ext>
              </a:extLst>
            </p:cNvPr>
            <p:cNvSpPr>
              <a:spLocks/>
            </p:cNvSpPr>
            <p:nvPr/>
          </p:nvSpPr>
          <p:spPr bwMode="auto">
            <a:xfrm>
              <a:off x="8055706" y="5447436"/>
              <a:ext cx="36015" cy="88889"/>
            </a:xfrm>
            <a:custGeom>
              <a:avLst/>
              <a:gdLst>
                <a:gd name="T0" fmla="*/ 31 w 33"/>
                <a:gd name="T1" fmla="*/ 40 h 80"/>
                <a:gd name="T2" fmla="*/ 32 w 33"/>
                <a:gd name="T3" fmla="*/ 62 h 80"/>
                <a:gd name="T4" fmla="*/ 16 w 33"/>
                <a:gd name="T5" fmla="*/ 80 h 80"/>
                <a:gd name="T6" fmla="*/ 0 w 33"/>
                <a:gd name="T7" fmla="*/ 61 h 80"/>
                <a:gd name="T8" fmla="*/ 0 w 33"/>
                <a:gd name="T9" fmla="*/ 17 h 80"/>
                <a:gd name="T10" fmla="*/ 15 w 33"/>
                <a:gd name="T11" fmla="*/ 0 h 80"/>
                <a:gd name="T12" fmla="*/ 32 w 33"/>
                <a:gd name="T13" fmla="*/ 18 h 80"/>
                <a:gd name="T14" fmla="*/ 31 w 33"/>
                <a:gd name="T15" fmla="*/ 4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0">
                  <a:moveTo>
                    <a:pt x="31" y="40"/>
                  </a:moveTo>
                  <a:cubicBezTo>
                    <a:pt x="31" y="47"/>
                    <a:pt x="31" y="54"/>
                    <a:pt x="32" y="62"/>
                  </a:cubicBezTo>
                  <a:cubicBezTo>
                    <a:pt x="32" y="73"/>
                    <a:pt x="30" y="80"/>
                    <a:pt x="16" y="80"/>
                  </a:cubicBezTo>
                  <a:cubicBezTo>
                    <a:pt x="1" y="80"/>
                    <a:pt x="0" y="72"/>
                    <a:pt x="0" y="61"/>
                  </a:cubicBezTo>
                  <a:cubicBezTo>
                    <a:pt x="1" y="46"/>
                    <a:pt x="1" y="32"/>
                    <a:pt x="0" y="17"/>
                  </a:cubicBezTo>
                  <a:cubicBezTo>
                    <a:pt x="0" y="6"/>
                    <a:pt x="2" y="0"/>
                    <a:pt x="15" y="0"/>
                  </a:cubicBezTo>
                  <a:cubicBezTo>
                    <a:pt x="29" y="0"/>
                    <a:pt x="33" y="6"/>
                    <a:pt x="32" y="18"/>
                  </a:cubicBezTo>
                  <a:cubicBezTo>
                    <a:pt x="31" y="25"/>
                    <a:pt x="31" y="33"/>
                    <a:pt x="31" y="40"/>
                  </a:cubicBezTo>
                  <a:close/>
                </a:path>
              </a:pathLst>
            </a:custGeom>
            <a:grp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effectLst/>
                <a:uLnTx/>
                <a:uFillTx/>
                <a:latin typeface="Segoe UI Semilight"/>
                <a:ea typeface="+mn-ea"/>
                <a:cs typeface="+mn-cs"/>
              </a:endParaRPr>
            </a:p>
          </p:txBody>
        </p:sp>
        <p:sp>
          <p:nvSpPr>
            <p:cNvPr id="55" name="Freeform 8">
              <a:extLst>
                <a:ext uri="{FF2B5EF4-FFF2-40B4-BE49-F238E27FC236}">
                  <a16:creationId xmlns:a16="http://schemas.microsoft.com/office/drawing/2014/main" id="{C801B1F6-8FC9-421A-A82C-C29B84B8C235}"/>
                </a:ext>
              </a:extLst>
            </p:cNvPr>
            <p:cNvSpPr>
              <a:spLocks/>
            </p:cNvSpPr>
            <p:nvPr/>
          </p:nvSpPr>
          <p:spPr bwMode="auto">
            <a:xfrm>
              <a:off x="7943062" y="5478854"/>
              <a:ext cx="49808" cy="57471"/>
            </a:xfrm>
            <a:custGeom>
              <a:avLst/>
              <a:gdLst>
                <a:gd name="T0" fmla="*/ 6 w 45"/>
                <a:gd name="T1" fmla="*/ 26 h 52"/>
                <a:gd name="T2" fmla="*/ 22 w 45"/>
                <a:gd name="T3" fmla="*/ 0 h 52"/>
                <a:gd name="T4" fmla="*/ 37 w 45"/>
                <a:gd name="T5" fmla="*/ 25 h 52"/>
                <a:gd name="T6" fmla="*/ 23 w 45"/>
                <a:gd name="T7" fmla="*/ 52 h 52"/>
                <a:gd name="T8" fmla="*/ 6 w 45"/>
                <a:gd name="T9" fmla="*/ 26 h 52"/>
              </a:gdLst>
              <a:ahLst/>
              <a:cxnLst>
                <a:cxn ang="0">
                  <a:pos x="T0" y="T1"/>
                </a:cxn>
                <a:cxn ang="0">
                  <a:pos x="T2" y="T3"/>
                </a:cxn>
                <a:cxn ang="0">
                  <a:pos x="T4" y="T5"/>
                </a:cxn>
                <a:cxn ang="0">
                  <a:pos x="T6" y="T7"/>
                </a:cxn>
                <a:cxn ang="0">
                  <a:pos x="T8" y="T9"/>
                </a:cxn>
              </a:cxnLst>
              <a:rect l="0" t="0" r="r" b="b"/>
              <a:pathLst>
                <a:path w="45" h="52">
                  <a:moveTo>
                    <a:pt x="6" y="26"/>
                  </a:moveTo>
                  <a:cubicBezTo>
                    <a:pt x="8" y="16"/>
                    <a:pt x="0" y="0"/>
                    <a:pt x="22" y="0"/>
                  </a:cubicBezTo>
                  <a:cubicBezTo>
                    <a:pt x="43" y="0"/>
                    <a:pt x="38" y="14"/>
                    <a:pt x="37" y="25"/>
                  </a:cubicBezTo>
                  <a:cubicBezTo>
                    <a:pt x="36" y="35"/>
                    <a:pt x="45" y="51"/>
                    <a:pt x="23" y="52"/>
                  </a:cubicBezTo>
                  <a:cubicBezTo>
                    <a:pt x="1" y="52"/>
                    <a:pt x="8" y="37"/>
                    <a:pt x="6" y="26"/>
                  </a:cubicBezTo>
                  <a:close/>
                </a:path>
              </a:pathLst>
            </a:custGeom>
            <a:grp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effectLst/>
                <a:uLnTx/>
                <a:uFillTx/>
                <a:latin typeface="Segoe UI Semilight"/>
                <a:ea typeface="+mn-ea"/>
                <a:cs typeface="+mn-cs"/>
              </a:endParaRPr>
            </a:p>
          </p:txBody>
        </p:sp>
        <p:sp>
          <p:nvSpPr>
            <p:cNvPr id="56" name="Freeform 9">
              <a:extLst>
                <a:ext uri="{FF2B5EF4-FFF2-40B4-BE49-F238E27FC236}">
                  <a16:creationId xmlns:a16="http://schemas.microsoft.com/office/drawing/2014/main" id="{88004F58-5FEB-4A09-A211-DEDE39D85BCA}"/>
                </a:ext>
              </a:extLst>
            </p:cNvPr>
            <p:cNvSpPr>
              <a:spLocks/>
            </p:cNvSpPr>
            <p:nvPr/>
          </p:nvSpPr>
          <p:spPr bwMode="auto">
            <a:xfrm>
              <a:off x="8104749" y="5487282"/>
              <a:ext cx="42145" cy="49042"/>
            </a:xfrm>
            <a:custGeom>
              <a:avLst/>
              <a:gdLst>
                <a:gd name="T0" fmla="*/ 34 w 38"/>
                <a:gd name="T1" fmla="*/ 21 h 44"/>
                <a:gd name="T2" fmla="*/ 19 w 38"/>
                <a:gd name="T3" fmla="*/ 44 h 44"/>
                <a:gd name="T4" fmla="*/ 3 w 38"/>
                <a:gd name="T5" fmla="*/ 22 h 44"/>
                <a:gd name="T6" fmla="*/ 20 w 38"/>
                <a:gd name="T7" fmla="*/ 0 h 44"/>
                <a:gd name="T8" fmla="*/ 34 w 38"/>
                <a:gd name="T9" fmla="*/ 21 h 44"/>
              </a:gdLst>
              <a:ahLst/>
              <a:cxnLst>
                <a:cxn ang="0">
                  <a:pos x="T0" y="T1"/>
                </a:cxn>
                <a:cxn ang="0">
                  <a:pos x="T2" y="T3"/>
                </a:cxn>
                <a:cxn ang="0">
                  <a:pos x="T4" y="T5"/>
                </a:cxn>
                <a:cxn ang="0">
                  <a:pos x="T6" y="T7"/>
                </a:cxn>
                <a:cxn ang="0">
                  <a:pos x="T8" y="T9"/>
                </a:cxn>
              </a:cxnLst>
              <a:rect l="0" t="0" r="r" b="b"/>
              <a:pathLst>
                <a:path w="38" h="44">
                  <a:moveTo>
                    <a:pt x="34" y="21"/>
                  </a:moveTo>
                  <a:cubicBezTo>
                    <a:pt x="34" y="32"/>
                    <a:pt x="38" y="44"/>
                    <a:pt x="19" y="44"/>
                  </a:cubicBezTo>
                  <a:cubicBezTo>
                    <a:pt x="0" y="44"/>
                    <a:pt x="4" y="32"/>
                    <a:pt x="3" y="22"/>
                  </a:cubicBezTo>
                  <a:cubicBezTo>
                    <a:pt x="3" y="10"/>
                    <a:pt x="2" y="0"/>
                    <a:pt x="20" y="0"/>
                  </a:cubicBezTo>
                  <a:cubicBezTo>
                    <a:pt x="37" y="0"/>
                    <a:pt x="34" y="11"/>
                    <a:pt x="34" y="21"/>
                  </a:cubicBezTo>
                  <a:close/>
                </a:path>
              </a:pathLst>
            </a:custGeom>
            <a:grpFill/>
            <a:ln>
              <a:noFill/>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effectLst/>
                <a:uLnTx/>
                <a:uFillTx/>
                <a:latin typeface="Segoe UI Semilight"/>
                <a:ea typeface="+mn-ea"/>
                <a:cs typeface="+mn-cs"/>
              </a:endParaRPr>
            </a:p>
          </p:txBody>
        </p:sp>
      </p:grpSp>
      <p:pic>
        <p:nvPicPr>
          <p:cNvPr id="62" name="Picture 133">
            <a:extLst>
              <a:ext uri="{FF2B5EF4-FFF2-40B4-BE49-F238E27FC236}">
                <a16:creationId xmlns:a16="http://schemas.microsoft.com/office/drawing/2014/main" id="{063A44FA-ABE5-4EA9-A38C-07CA345B5670}"/>
              </a:ext>
            </a:extLst>
          </p:cNvPr>
          <p:cNvPicPr>
            <a:picLocks noChangeAspect="1"/>
          </p:cNvPicPr>
          <p:nvPr/>
        </p:nvPicPr>
        <p:blipFill>
          <a:blip r:embed="rId6">
            <a:duotone>
              <a:schemeClr val="bg2">
                <a:shade val="45000"/>
                <a:satMod val="135000"/>
              </a:schemeClr>
              <a:prstClr val="white"/>
            </a:duotone>
            <a:lum bright="-32000"/>
          </a:blip>
          <a:stretch>
            <a:fillRect/>
          </a:stretch>
        </p:blipFill>
        <p:spPr>
          <a:xfrm>
            <a:off x="11022439" y="6132937"/>
            <a:ext cx="284021" cy="260836"/>
          </a:xfrm>
          <a:prstGeom prst="rect">
            <a:avLst/>
          </a:prstGeom>
        </p:spPr>
      </p:pic>
      <p:sp>
        <p:nvSpPr>
          <p:cNvPr id="6" name="TextBox 356">
            <a:extLst>
              <a:ext uri="{FF2B5EF4-FFF2-40B4-BE49-F238E27FC236}">
                <a16:creationId xmlns:a16="http://schemas.microsoft.com/office/drawing/2014/main" id="{2404DE6F-D24B-48E2-9548-CC4A984046AA}"/>
              </a:ext>
            </a:extLst>
          </p:cNvPr>
          <p:cNvSpPr txBox="1"/>
          <p:nvPr/>
        </p:nvSpPr>
        <p:spPr>
          <a:xfrm>
            <a:off x="11429282" y="6177174"/>
            <a:ext cx="465512" cy="161583"/>
          </a:xfrm>
          <a:prstGeom prst="rect">
            <a:avLst/>
          </a:prstGeom>
          <a:noFill/>
        </p:spPr>
        <p:txBody>
          <a:bodyPr wrap="square" lIns="0" tIns="0" rIns="0" bIns="0" rtlCol="0">
            <a:spAutoFit/>
          </a:bodyPr>
          <a:lstStyle/>
          <a:p>
            <a:pPr marL="0" marR="0" lvl="0" indent="0" algn="l" defTabSz="932563" rtl="0" eaLnBrk="1" fontAlgn="auto" latinLnBrk="0" hangingPunct="1">
              <a:lnSpc>
                <a:spcPct val="100000"/>
              </a:lnSpc>
              <a:spcBef>
                <a:spcPct val="0"/>
              </a:spcBef>
              <a:spcAft>
                <a:spcPts val="600"/>
              </a:spcAft>
              <a:buClrTx/>
              <a:buSzTx/>
              <a:buFontTx/>
              <a:buNone/>
              <a:tabLst/>
              <a:defRPr/>
            </a:pPr>
            <a:r>
              <a:rPr kumimoji="0" lang="en-US" sz="1050" b="0" i="0" u="none" strike="noStrike" kern="0" cap="none" spc="0" normalizeH="0" baseline="0" noProof="0" dirty="0" err="1">
                <a:ln>
                  <a:noFill/>
                </a:ln>
                <a:effectLst/>
                <a:uLnTx/>
                <a:uFillTx/>
                <a:latin typeface="Segoe UI Semilight"/>
                <a:ea typeface="+mn-ea"/>
                <a:cs typeface="Segoe UI Semilight" panose="020B0402040204020203" pitchFamily="34" charset="0"/>
              </a:rPr>
              <a:t>PowerBI</a:t>
            </a:r>
            <a:endParaRPr kumimoji="0" lang="en-US" sz="1050" b="0" i="0" u="none" strike="noStrike" kern="0" cap="none" spc="0" normalizeH="0" baseline="0" noProof="0" dirty="0">
              <a:ln>
                <a:noFill/>
              </a:ln>
              <a:effectLst/>
              <a:uLnTx/>
              <a:uFillTx/>
              <a:latin typeface="Segoe UI Semilight"/>
              <a:ea typeface="+mn-ea"/>
              <a:cs typeface="Segoe UI Semilight" panose="020B0402040204020203" pitchFamily="34" charset="0"/>
            </a:endParaRPr>
          </a:p>
        </p:txBody>
      </p:sp>
      <p:sp>
        <p:nvSpPr>
          <p:cNvPr id="7" name="Text Placeholder 1">
            <a:extLst>
              <a:ext uri="{FF2B5EF4-FFF2-40B4-BE49-F238E27FC236}">
                <a16:creationId xmlns:a16="http://schemas.microsoft.com/office/drawing/2014/main" id="{884AF32C-3023-4A1D-8BFE-2001D49D840A}"/>
              </a:ext>
            </a:extLst>
          </p:cNvPr>
          <p:cNvSpPr txBox="1">
            <a:spLocks/>
          </p:cNvSpPr>
          <p:nvPr/>
        </p:nvSpPr>
        <p:spPr>
          <a:xfrm>
            <a:off x="4183105" y="4677695"/>
            <a:ext cx="2856173" cy="2316619"/>
          </a:xfrm>
          <a:prstGeom prst="rect">
            <a:avLst/>
          </a:prstGeom>
        </p:spPr>
        <p:txBody>
          <a:bodyPr vert="horz" wrap="square" lIns="143428" tIns="89642" rIns="143428" bIns="89642"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2"/>
                    </a:gs>
                    <a:gs pos="99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defTabSz="914367">
              <a:lnSpc>
                <a:spcPct val="110000"/>
              </a:lnSpc>
              <a:buNone/>
              <a:defRPr/>
            </a:pPr>
            <a:r>
              <a:rPr lang="zh-CN" altLang="en-US" sz="1372" dirty="0">
                <a:solidFill>
                  <a:schemeClr val="tx1"/>
                </a:solidFill>
                <a:latin typeface="Segoe UI"/>
                <a:cs typeface="Segoe UI Semibold" panose="020B0702040204020203" pitchFamily="34" charset="0"/>
              </a:rPr>
              <a:t>文本分析
译本
内容审查器
个性化
</a:t>
            </a:r>
            <a:r>
              <a:rPr lang="en-US" sz="1372" dirty="0" err="1">
                <a:solidFill>
                  <a:schemeClr val="tx1"/>
                </a:solidFill>
                <a:latin typeface="Segoe UI"/>
                <a:cs typeface="Segoe UI Semibold" panose="020B0702040204020203" pitchFamily="34" charset="0"/>
              </a:rPr>
              <a:t>QnA</a:t>
            </a:r>
            <a:r>
              <a:rPr lang="en-US" sz="1372" dirty="0">
                <a:solidFill>
                  <a:schemeClr val="tx1"/>
                </a:solidFill>
                <a:latin typeface="Segoe UI"/>
                <a:cs typeface="Segoe UI Semibold" panose="020B0702040204020203" pitchFamily="34" charset="0"/>
              </a:rPr>
              <a:t> </a:t>
            </a:r>
            <a:r>
              <a:rPr lang="zh-CN" altLang="en-US" sz="1372" dirty="0">
                <a:solidFill>
                  <a:schemeClr val="tx1"/>
                </a:solidFill>
                <a:latin typeface="Segoe UI"/>
                <a:cs typeface="Segoe UI Semibold" panose="020B0702040204020203" pitchFamily="34" charset="0"/>
              </a:rPr>
              <a:t>制造商
演讲
等。
</a:t>
            </a:r>
            <a:endParaRPr kumimoji="0" lang="en-US" sz="1372" b="0" i="0" u="none" strike="noStrike" kern="1200" cap="none" spc="0" normalizeH="0" baseline="0" noProof="0" dirty="0">
              <a:ln>
                <a:noFill/>
              </a:ln>
              <a:solidFill>
                <a:schemeClr val="tx1"/>
              </a:solidFill>
              <a:effectLst/>
              <a:uLnTx/>
              <a:uFillTx/>
              <a:latin typeface="Segoe UI"/>
              <a:ea typeface="+mn-ea"/>
              <a:cs typeface="Segoe UI Semibold" panose="020B0702040204020203" pitchFamily="34" charset="0"/>
            </a:endParaRPr>
          </a:p>
        </p:txBody>
      </p:sp>
    </p:spTree>
    <p:extLst>
      <p:ext uri="{BB962C8B-B14F-4D97-AF65-F5344CB8AC3E}">
        <p14:creationId xmlns:p14="http://schemas.microsoft.com/office/powerpoint/2010/main" val="424978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55C8DCDC-9C64-4BC5-BDE7-37E76CB17E42}"/>
              </a:ext>
            </a:extLst>
          </p:cNvPr>
          <p:cNvSpPr txBox="1">
            <a:spLocks/>
          </p:cNvSpPr>
          <p:nvPr/>
        </p:nvSpPr>
        <p:spPr>
          <a:xfrm>
            <a:off x="801099" y="1396578"/>
            <a:ext cx="5277333" cy="1325375"/>
          </a:xfrm>
          <a:prstGeom prst="rect">
            <a:avLst/>
          </a:prstGeom>
        </p:spPr>
        <p:txBody>
          <a:bodyPr vert="horz" lIns="89642" tIns="44821" rIns="89642" bIns="44821" rtlCol="0" anchor="ctr">
            <a:normAutofit/>
          </a:bodyPr>
          <a:lstStyle>
            <a:lvl1pPr algn="l" defTabSz="951304" rtl="0" eaLnBrk="1" latinLnBrk="0" hangingPunct="1">
              <a:lnSpc>
                <a:spcPct val="100000"/>
              </a:lnSpc>
              <a:spcBef>
                <a:spcPct val="0"/>
              </a:spcBef>
              <a:buNone/>
              <a:defRPr lang="en-US" sz="3672" b="0"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96386">
              <a:lnSpc>
                <a:spcPct val="90000"/>
              </a:lnSpc>
              <a:spcAft>
                <a:spcPts val="588"/>
              </a:spcAft>
            </a:pPr>
            <a:r>
              <a:rPr lang="en-US" sz="4313" spc="-50" dirty="0">
                <a:solidFill>
                  <a:schemeClr val="tx1"/>
                </a:solidFill>
                <a:latin typeface="Segoe UI Semibold"/>
              </a:rPr>
              <a:t>Function</a:t>
            </a:r>
            <a:r>
              <a:rPr lang="zh-CN" altLang="en-US" sz="4313" spc="-50" dirty="0">
                <a:solidFill>
                  <a:schemeClr val="tx1"/>
                </a:solidFill>
                <a:latin typeface="Segoe UI Semibold"/>
              </a:rPr>
              <a:t> </a:t>
            </a:r>
            <a:r>
              <a:rPr lang="en-US" altLang="zh-CN" sz="4313" spc="-50" dirty="0">
                <a:solidFill>
                  <a:schemeClr val="tx1"/>
                </a:solidFill>
                <a:latin typeface="Segoe UI Semibold"/>
              </a:rPr>
              <a:t>as a Service</a:t>
            </a:r>
            <a:endParaRPr lang="en-US" sz="4313" spc="-50" dirty="0">
              <a:solidFill>
                <a:schemeClr val="tx1"/>
              </a:solidFill>
              <a:latin typeface="Segoe UI Semibold"/>
            </a:endParaRPr>
          </a:p>
        </p:txBody>
      </p:sp>
      <p:sp>
        <p:nvSpPr>
          <p:cNvPr id="3" name="Text Placeholder 11">
            <a:extLst>
              <a:ext uri="{FF2B5EF4-FFF2-40B4-BE49-F238E27FC236}">
                <a16:creationId xmlns:a16="http://schemas.microsoft.com/office/drawing/2014/main" id="{4BDDDEA2-99E9-409E-A0CD-8B446DFC7D05}"/>
              </a:ext>
            </a:extLst>
          </p:cNvPr>
          <p:cNvSpPr txBox="1">
            <a:spLocks/>
          </p:cNvSpPr>
          <p:nvPr/>
        </p:nvSpPr>
        <p:spPr>
          <a:xfrm>
            <a:off x="805543" y="2872061"/>
            <a:ext cx="5272889" cy="3181233"/>
          </a:xfrm>
          <a:prstGeom prst="rect">
            <a:avLst/>
          </a:prstGeom>
        </p:spPr>
        <p:txBody>
          <a:bodyPr vert="horz" lIns="89642" tIns="44821" rIns="89642" bIns="44821" rtlCol="0" anchor="t">
            <a:norm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4459" indent="0" defTabSz="896386">
              <a:lnSpc>
                <a:spcPct val="90000"/>
              </a:lnSpc>
              <a:buNone/>
            </a:pPr>
            <a:endParaRPr lang="en-US" sz="1800">
              <a:solidFill>
                <a:schemeClr val="tx1"/>
              </a:solidFill>
              <a:latin typeface="Segoe UI"/>
            </a:endParaRPr>
          </a:p>
          <a:p>
            <a:pPr marL="448193" indent="-224097" defTabSz="896386">
              <a:lnSpc>
                <a:spcPct val="90000"/>
              </a:lnSpc>
              <a:buFont typeface="Arial" panose="020B0604020202020204" pitchFamily="34" charset="0"/>
              <a:buChar char="•"/>
            </a:pPr>
            <a:r>
              <a:rPr lang="zh-CN" altLang="en-US" sz="1800">
                <a:solidFill>
                  <a:schemeClr val="tx1"/>
                </a:solidFill>
                <a:latin typeface="Segoe UI"/>
              </a:rPr>
              <a:t>让编写云应用变得简单</a:t>
            </a:r>
          </a:p>
          <a:p>
            <a:pPr marL="448193" indent="-224097" defTabSz="896386">
              <a:lnSpc>
                <a:spcPct val="90000"/>
              </a:lnSpc>
              <a:buFont typeface="Arial" panose="020B0604020202020204" pitchFamily="34" charset="0"/>
              <a:buChar char="•"/>
            </a:pPr>
            <a:r>
              <a:rPr lang="zh-CN" altLang="en-US" sz="1800">
                <a:solidFill>
                  <a:schemeClr val="tx1"/>
                </a:solidFill>
                <a:latin typeface="Segoe UI"/>
              </a:rPr>
              <a:t>根据客户需求扩展功能</a:t>
            </a:r>
          </a:p>
          <a:p>
            <a:pPr marL="448193" indent="-224097" defTabSz="896386">
              <a:lnSpc>
                <a:spcPct val="90000"/>
              </a:lnSpc>
              <a:buFont typeface="Arial" panose="020B0604020202020204" pitchFamily="34" charset="0"/>
              <a:buChar char="•"/>
            </a:pPr>
            <a:r>
              <a:rPr lang="zh-CN" altLang="en-US" sz="1800">
                <a:solidFill>
                  <a:schemeClr val="tx1"/>
                </a:solidFill>
                <a:latin typeface="Segoe UI"/>
              </a:rPr>
              <a:t>使用 </a:t>
            </a:r>
            <a:r>
              <a:rPr lang="en-US" altLang="zh-CN" sz="1800">
                <a:solidFill>
                  <a:schemeClr val="tx1"/>
                </a:solidFill>
                <a:latin typeface="Segoe UI"/>
              </a:rPr>
              <a:t>C#</a:t>
            </a:r>
            <a:r>
              <a:rPr lang="zh-CN" altLang="en-US" sz="1800">
                <a:solidFill>
                  <a:schemeClr val="tx1"/>
                </a:solidFill>
                <a:latin typeface="Segoe UI"/>
              </a:rPr>
              <a:t>、</a:t>
            </a:r>
            <a:r>
              <a:rPr lang="en-US" altLang="zh-CN" sz="1800">
                <a:solidFill>
                  <a:schemeClr val="tx1"/>
                </a:solidFill>
                <a:latin typeface="Segoe UI"/>
              </a:rPr>
              <a:t>Node.js</a:t>
            </a:r>
            <a:r>
              <a:rPr lang="zh-CN" altLang="en-US" sz="1800">
                <a:solidFill>
                  <a:schemeClr val="tx1"/>
                </a:solidFill>
                <a:latin typeface="Segoe UI"/>
              </a:rPr>
              <a:t>、</a:t>
            </a:r>
            <a:r>
              <a:rPr lang="en-US" altLang="zh-CN" sz="1800">
                <a:solidFill>
                  <a:schemeClr val="tx1"/>
                </a:solidFill>
                <a:latin typeface="Segoe UI"/>
              </a:rPr>
              <a:t>F#</a:t>
            </a:r>
            <a:r>
              <a:rPr lang="zh-CN" altLang="en-US" sz="1800">
                <a:solidFill>
                  <a:schemeClr val="tx1"/>
                </a:solidFill>
                <a:latin typeface="Segoe UI"/>
              </a:rPr>
              <a:t>、</a:t>
            </a:r>
            <a:r>
              <a:rPr lang="en-US" altLang="zh-CN" sz="1800">
                <a:solidFill>
                  <a:schemeClr val="tx1"/>
                </a:solidFill>
                <a:latin typeface="Segoe UI"/>
              </a:rPr>
              <a:t>Python</a:t>
            </a:r>
            <a:r>
              <a:rPr lang="zh-CN" altLang="en-US" sz="1800">
                <a:solidFill>
                  <a:schemeClr val="tx1"/>
                </a:solidFill>
                <a:latin typeface="Segoe UI"/>
              </a:rPr>
              <a:t>、</a:t>
            </a:r>
            <a:r>
              <a:rPr lang="en-US" altLang="zh-CN" sz="1800">
                <a:solidFill>
                  <a:schemeClr val="tx1"/>
                </a:solidFill>
                <a:latin typeface="Segoe UI"/>
              </a:rPr>
              <a:t>Java</a:t>
            </a:r>
            <a:r>
              <a:rPr lang="zh-CN" altLang="en-US" sz="1800">
                <a:solidFill>
                  <a:schemeClr val="tx1"/>
                </a:solidFill>
                <a:latin typeface="Segoe UI"/>
              </a:rPr>
              <a:t>等语言开发函数</a:t>
            </a:r>
          </a:p>
          <a:p>
            <a:pPr marL="448193" indent="-224097" defTabSz="896386">
              <a:lnSpc>
                <a:spcPct val="90000"/>
              </a:lnSpc>
              <a:buFont typeface="Arial" panose="020B0604020202020204" pitchFamily="34" charset="0"/>
              <a:buChar char="•"/>
            </a:pPr>
            <a:r>
              <a:rPr lang="zh-CN" altLang="en-US" sz="1800">
                <a:solidFill>
                  <a:schemeClr val="tx1"/>
                </a:solidFill>
                <a:latin typeface="Segoe UI"/>
              </a:rPr>
              <a:t>跨服务轻松安排事件驱动型任务</a:t>
            </a:r>
          </a:p>
          <a:p>
            <a:pPr marL="448193" indent="-224097" defTabSz="896386">
              <a:lnSpc>
                <a:spcPct val="90000"/>
              </a:lnSpc>
              <a:buFont typeface="Arial" panose="020B0604020202020204" pitchFamily="34" charset="0"/>
              <a:buChar char="•"/>
            </a:pPr>
            <a:r>
              <a:rPr lang="zh-CN" altLang="en-US" sz="1800">
                <a:solidFill>
                  <a:schemeClr val="tx1"/>
                </a:solidFill>
                <a:latin typeface="Segoe UI"/>
              </a:rPr>
              <a:t>将函数公开为 </a:t>
            </a:r>
            <a:r>
              <a:rPr lang="en-US" altLang="zh-CN" sz="1800">
                <a:solidFill>
                  <a:schemeClr val="tx1"/>
                </a:solidFill>
                <a:latin typeface="Segoe UI"/>
              </a:rPr>
              <a:t>HTTP API </a:t>
            </a:r>
            <a:r>
              <a:rPr lang="zh-CN" altLang="en-US" sz="1800">
                <a:solidFill>
                  <a:schemeClr val="tx1"/>
                </a:solidFill>
                <a:latin typeface="Segoe UI"/>
              </a:rPr>
              <a:t>端点</a:t>
            </a:r>
          </a:p>
        </p:txBody>
      </p:sp>
      <p:pic>
        <p:nvPicPr>
          <p:cNvPr id="6" name="Picture 6">
            <a:extLst>
              <a:ext uri="{FF2B5EF4-FFF2-40B4-BE49-F238E27FC236}">
                <a16:creationId xmlns:a16="http://schemas.microsoft.com/office/drawing/2014/main" id="{3601F48B-6038-BB96-3CFD-8CF133636B2D}"/>
              </a:ext>
            </a:extLst>
          </p:cNvPr>
          <p:cNvPicPr>
            <a:picLocks/>
          </p:cNvPicPr>
          <p:nvPr/>
        </p:nvPicPr>
        <p:blipFill>
          <a:blip r:embed="rId3"/>
          <a:stretch>
            <a:fillRect/>
          </a:stretch>
        </p:blipFill>
        <p:spPr>
          <a:xfrm>
            <a:off x="7227541" y="1622885"/>
            <a:ext cx="4001058" cy="4001058"/>
          </a:xfrm>
          <a:prstGeom prst="rect">
            <a:avLst/>
          </a:prstGeom>
        </p:spPr>
      </p:pic>
      <p:sp>
        <p:nvSpPr>
          <p:cNvPr id="5" name="TextBox 4">
            <a:extLst>
              <a:ext uri="{FF2B5EF4-FFF2-40B4-BE49-F238E27FC236}">
                <a16:creationId xmlns:a16="http://schemas.microsoft.com/office/drawing/2014/main" id="{7CEFFB89-38A2-8CF9-7059-0E9CEFF64D48}"/>
              </a:ext>
            </a:extLst>
          </p:cNvPr>
          <p:cNvSpPr txBox="1"/>
          <p:nvPr/>
        </p:nvSpPr>
        <p:spPr>
          <a:xfrm>
            <a:off x="801099" y="2455375"/>
            <a:ext cx="6762306" cy="369332"/>
          </a:xfrm>
          <a:prstGeom prst="rect">
            <a:avLst/>
          </a:prstGeom>
          <a:noFill/>
        </p:spPr>
        <p:txBody>
          <a:bodyPr wrap="square">
            <a:spAutoFit/>
          </a:bodyPr>
          <a:lstStyle/>
          <a:p>
            <a:pPr marL="4459" indent="0" defTabSz="896386">
              <a:lnSpc>
                <a:spcPct val="90000"/>
              </a:lnSpc>
              <a:buNone/>
            </a:pPr>
            <a:r>
              <a:rPr lang="zh-CN" altLang="en-US" sz="2000"/>
              <a:t>使用无服务器代码处理事件。</a:t>
            </a:r>
            <a:endParaRPr lang="en-US" altLang="zh-CN" sz="2000">
              <a:solidFill>
                <a:schemeClr val="tx1"/>
              </a:solidFill>
              <a:latin typeface="Segoe UI"/>
            </a:endParaRPr>
          </a:p>
        </p:txBody>
      </p:sp>
    </p:spTree>
    <p:extLst>
      <p:ext uri="{BB962C8B-B14F-4D97-AF65-F5344CB8AC3E}">
        <p14:creationId xmlns:p14="http://schemas.microsoft.com/office/powerpoint/2010/main" val="7006967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9">
            <a:extLst>
              <a:ext uri="{FF2B5EF4-FFF2-40B4-BE49-F238E27FC236}">
                <a16:creationId xmlns:a16="http://schemas.microsoft.com/office/drawing/2014/main" id="{09D4EFF3-3AC7-A7E6-5BDE-9AC58B54B198}"/>
              </a:ext>
            </a:extLst>
          </p:cNvPr>
          <p:cNvSpPr txBox="1">
            <a:spLocks/>
          </p:cNvSpPr>
          <p:nvPr/>
        </p:nvSpPr>
        <p:spPr>
          <a:xfrm>
            <a:off x="698018" y="235697"/>
            <a:ext cx="11017250" cy="492443"/>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a:lstStyle>
          <a:p>
            <a:r>
              <a:rPr lang="en-US" dirty="0"/>
              <a:t>Azure Functions </a:t>
            </a:r>
            <a:r>
              <a:rPr lang="zh-CN" altLang="en-US" dirty="0"/>
              <a:t>常见应用场景</a:t>
            </a:r>
          </a:p>
        </p:txBody>
      </p:sp>
      <p:grpSp>
        <p:nvGrpSpPr>
          <p:cNvPr id="4" name="Group 1">
            <a:extLst>
              <a:ext uri="{FF2B5EF4-FFF2-40B4-BE49-F238E27FC236}">
                <a16:creationId xmlns:a16="http://schemas.microsoft.com/office/drawing/2014/main" id="{05E27AFD-23AF-712A-D24C-B04CF7FF4816}"/>
              </a:ext>
            </a:extLst>
          </p:cNvPr>
          <p:cNvGrpSpPr/>
          <p:nvPr/>
        </p:nvGrpSpPr>
        <p:grpSpPr>
          <a:xfrm>
            <a:off x="6219155" y="3790192"/>
            <a:ext cx="5221073" cy="2072915"/>
            <a:chOff x="6240725" y="4238749"/>
            <a:chExt cx="5733470" cy="2276351"/>
          </a:xfrm>
        </p:grpSpPr>
        <p:sp>
          <p:nvSpPr>
            <p:cNvPr id="5" name="Rectangle 3">
              <a:extLst>
                <a:ext uri="{FF2B5EF4-FFF2-40B4-BE49-F238E27FC236}">
                  <a16:creationId xmlns:a16="http://schemas.microsoft.com/office/drawing/2014/main" id="{CB7B13D4-7F95-D26C-DD64-6778F4633C60}"/>
                </a:ext>
              </a:extLst>
            </p:cNvPr>
            <p:cNvSpPr/>
            <p:nvPr/>
          </p:nvSpPr>
          <p:spPr bwMode="auto">
            <a:xfrm>
              <a:off x="6240725" y="4238749"/>
              <a:ext cx="5733470" cy="2276351"/>
            </a:xfrm>
            <a:prstGeom prst="rect">
              <a:avLst/>
            </a:prstGeom>
            <a:solidFill>
              <a:schemeClr val="bg1">
                <a:lumMod val="95000"/>
              </a:schemeClr>
            </a:solidFill>
            <a:ln w="19050" cap="flat" cmpd="sng" algn="ctr">
              <a:solidFill>
                <a:schemeClr val="accent1"/>
              </a:solidFill>
              <a:prstDash val="dash"/>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13873">
                <a:defRPr/>
              </a:pPr>
              <a:r>
                <a:rPr lang="zh-CN" altLang="en-US" sz="2000" kern="0">
                  <a:latin typeface="Calibri" panose="020F0502020204030204"/>
                  <a:cs typeface="Segoe UI Semibold" panose="020B0702040204020203" pitchFamily="34" charset="0"/>
                </a:rPr>
                <a:t>实时机器人消息传递
</a:t>
              </a:r>
              <a:endParaRPr lang="en-US" sz="2000" kern="0">
                <a:latin typeface="Calibri" panose="020F0502020204030204"/>
                <a:cs typeface="Segoe UI Semibold" panose="020B0702040204020203" pitchFamily="34" charset="0"/>
              </a:endParaRPr>
            </a:p>
          </p:txBody>
        </p:sp>
        <p:sp>
          <p:nvSpPr>
            <p:cNvPr id="6" name="AutoShape 3">
              <a:extLst>
                <a:ext uri="{FF2B5EF4-FFF2-40B4-BE49-F238E27FC236}">
                  <a16:creationId xmlns:a16="http://schemas.microsoft.com/office/drawing/2014/main" id="{E0DE481F-73D6-CCA1-DC4A-BF0E8080D6A4}"/>
                </a:ext>
              </a:extLst>
            </p:cNvPr>
            <p:cNvSpPr>
              <a:spLocks noChangeAspect="1" noChangeArrowheads="1" noTextEdit="1"/>
            </p:cNvSpPr>
            <p:nvPr/>
          </p:nvSpPr>
          <p:spPr bwMode="auto">
            <a:xfrm>
              <a:off x="6601306" y="4797630"/>
              <a:ext cx="2898911" cy="15192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sz="900" kern="0">
                <a:solidFill>
                  <a:sysClr val="windowText" lastClr="000000"/>
                </a:solidFill>
                <a:latin typeface="Calibri" panose="020F0502020204030204"/>
              </a:endParaRPr>
            </a:p>
          </p:txBody>
        </p:sp>
        <p:sp>
          <p:nvSpPr>
            <p:cNvPr id="7" name="Freeform 28">
              <a:extLst>
                <a:ext uri="{FF2B5EF4-FFF2-40B4-BE49-F238E27FC236}">
                  <a16:creationId xmlns:a16="http://schemas.microsoft.com/office/drawing/2014/main" id="{C4EFF381-8878-5D12-D56D-8DB1225F975D}"/>
                </a:ext>
              </a:extLst>
            </p:cNvPr>
            <p:cNvSpPr>
              <a:spLocks/>
            </p:cNvSpPr>
            <p:nvPr/>
          </p:nvSpPr>
          <p:spPr bwMode="auto">
            <a:xfrm>
              <a:off x="10962569" y="4803978"/>
              <a:ext cx="466929" cy="468340"/>
            </a:xfrm>
            <a:custGeom>
              <a:avLst/>
              <a:gdLst>
                <a:gd name="T0" fmla="*/ 243 w 280"/>
                <a:gd name="T1" fmla="*/ 0 h 280"/>
                <a:gd name="T2" fmla="*/ 35 w 280"/>
                <a:gd name="T3" fmla="*/ 0 h 280"/>
                <a:gd name="T4" fmla="*/ 0 w 280"/>
                <a:gd name="T5" fmla="*/ 33 h 280"/>
                <a:gd name="T6" fmla="*/ 0 w 280"/>
                <a:gd name="T7" fmla="*/ 180 h 280"/>
                <a:gd name="T8" fmla="*/ 35 w 280"/>
                <a:gd name="T9" fmla="*/ 219 h 280"/>
                <a:gd name="T10" fmla="*/ 111 w 280"/>
                <a:gd name="T11" fmla="*/ 219 h 280"/>
                <a:gd name="T12" fmla="*/ 172 w 280"/>
                <a:gd name="T13" fmla="*/ 280 h 280"/>
                <a:gd name="T14" fmla="*/ 173 w 280"/>
                <a:gd name="T15" fmla="*/ 219 h 280"/>
                <a:gd name="T16" fmla="*/ 242 w 280"/>
                <a:gd name="T17" fmla="*/ 219 h 280"/>
                <a:gd name="T18" fmla="*/ 280 w 280"/>
                <a:gd name="T19" fmla="*/ 182 h 280"/>
                <a:gd name="T20" fmla="*/ 280 w 280"/>
                <a:gd name="T21" fmla="*/ 35 h 280"/>
                <a:gd name="T22" fmla="*/ 243 w 28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80">
                  <a:moveTo>
                    <a:pt x="243" y="0"/>
                  </a:moveTo>
                  <a:cubicBezTo>
                    <a:pt x="35" y="0"/>
                    <a:pt x="35" y="0"/>
                    <a:pt x="35" y="0"/>
                  </a:cubicBezTo>
                  <a:cubicBezTo>
                    <a:pt x="15" y="0"/>
                    <a:pt x="0" y="12"/>
                    <a:pt x="0" y="33"/>
                  </a:cubicBezTo>
                  <a:cubicBezTo>
                    <a:pt x="0" y="180"/>
                    <a:pt x="0" y="180"/>
                    <a:pt x="0" y="180"/>
                  </a:cubicBezTo>
                  <a:cubicBezTo>
                    <a:pt x="0" y="200"/>
                    <a:pt x="15" y="219"/>
                    <a:pt x="35" y="219"/>
                  </a:cubicBezTo>
                  <a:cubicBezTo>
                    <a:pt x="111" y="219"/>
                    <a:pt x="111" y="219"/>
                    <a:pt x="111" y="219"/>
                  </a:cubicBezTo>
                  <a:cubicBezTo>
                    <a:pt x="172" y="280"/>
                    <a:pt x="172" y="280"/>
                    <a:pt x="172" y="280"/>
                  </a:cubicBezTo>
                  <a:cubicBezTo>
                    <a:pt x="173" y="219"/>
                    <a:pt x="173" y="219"/>
                    <a:pt x="173" y="219"/>
                  </a:cubicBezTo>
                  <a:cubicBezTo>
                    <a:pt x="242" y="219"/>
                    <a:pt x="242" y="219"/>
                    <a:pt x="242" y="219"/>
                  </a:cubicBezTo>
                  <a:cubicBezTo>
                    <a:pt x="263" y="220"/>
                    <a:pt x="280" y="203"/>
                    <a:pt x="280" y="182"/>
                  </a:cubicBezTo>
                  <a:cubicBezTo>
                    <a:pt x="280" y="35"/>
                    <a:pt x="280" y="35"/>
                    <a:pt x="280" y="35"/>
                  </a:cubicBezTo>
                  <a:cubicBezTo>
                    <a:pt x="280" y="15"/>
                    <a:pt x="263" y="0"/>
                    <a:pt x="243" y="0"/>
                  </a:cubicBezTo>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8" name="Rectangle 6">
              <a:extLst>
                <a:ext uri="{FF2B5EF4-FFF2-40B4-BE49-F238E27FC236}">
                  <a16:creationId xmlns:a16="http://schemas.microsoft.com/office/drawing/2014/main" id="{90A6ECFC-2623-04FC-7AEE-32E7D11028C8}"/>
                </a:ext>
              </a:extLst>
            </p:cNvPr>
            <p:cNvSpPr>
              <a:spLocks noChangeArrowheads="1"/>
            </p:cNvSpPr>
            <p:nvPr/>
          </p:nvSpPr>
          <p:spPr bwMode="auto">
            <a:xfrm>
              <a:off x="11102257" y="4785992"/>
              <a:ext cx="210058"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049">
                <a:defRPr/>
              </a:pPr>
              <a:r>
                <a:rPr lang="en-US" altLang="en-US" b="1" kern="0">
                  <a:latin typeface="Segoe UI" panose="020B0502040204020203" pitchFamily="34" charset="0"/>
                </a:rPr>
                <a:t>...</a:t>
              </a:r>
              <a:endParaRPr lang="en-US" altLang="en-US" sz="900" kern="0"/>
            </a:p>
          </p:txBody>
        </p:sp>
        <p:grpSp>
          <p:nvGrpSpPr>
            <p:cNvPr id="9" name="Group 7">
              <a:extLst>
                <a:ext uri="{FF2B5EF4-FFF2-40B4-BE49-F238E27FC236}">
                  <a16:creationId xmlns:a16="http://schemas.microsoft.com/office/drawing/2014/main" id="{90B01C4E-F735-FB83-E1E6-7828D0C3CA3D}"/>
                </a:ext>
              </a:extLst>
            </p:cNvPr>
            <p:cNvGrpSpPr/>
            <p:nvPr/>
          </p:nvGrpSpPr>
          <p:grpSpPr>
            <a:xfrm>
              <a:off x="8334186" y="5559256"/>
              <a:ext cx="575891" cy="307890"/>
              <a:chOff x="8255695" y="5678890"/>
              <a:chExt cx="325863" cy="174217"/>
            </a:xfrm>
          </p:grpSpPr>
          <p:sp>
            <p:nvSpPr>
              <p:cNvPr id="58" name="Freeform 30">
                <a:extLst>
                  <a:ext uri="{FF2B5EF4-FFF2-40B4-BE49-F238E27FC236}">
                    <a16:creationId xmlns:a16="http://schemas.microsoft.com/office/drawing/2014/main" id="{F8F0997F-0EC3-8494-8BE1-265F3F443519}"/>
                  </a:ext>
                </a:extLst>
              </p:cNvPr>
              <p:cNvSpPr>
                <a:spLocks/>
              </p:cNvSpPr>
              <p:nvPr/>
            </p:nvSpPr>
            <p:spPr bwMode="auto">
              <a:xfrm>
                <a:off x="8255695" y="5714157"/>
                <a:ext cx="80408" cy="122022"/>
              </a:xfrm>
              <a:custGeom>
                <a:avLst/>
                <a:gdLst>
                  <a:gd name="T0" fmla="*/ 114 w 114"/>
                  <a:gd name="T1" fmla="*/ 173 h 173"/>
                  <a:gd name="T2" fmla="*/ 0 w 114"/>
                  <a:gd name="T3" fmla="*/ 102 h 173"/>
                  <a:gd name="T4" fmla="*/ 0 w 114"/>
                  <a:gd name="T5" fmla="*/ 74 h 173"/>
                  <a:gd name="T6" fmla="*/ 114 w 114"/>
                  <a:gd name="T7" fmla="*/ 0 h 173"/>
                  <a:gd name="T8" fmla="*/ 114 w 114"/>
                  <a:gd name="T9" fmla="*/ 40 h 173"/>
                  <a:gd name="T10" fmla="*/ 34 w 114"/>
                  <a:gd name="T11" fmla="*/ 88 h 173"/>
                  <a:gd name="T12" fmla="*/ 34 w 114"/>
                  <a:gd name="T13" fmla="*/ 88 h 173"/>
                  <a:gd name="T14" fmla="*/ 114 w 114"/>
                  <a:gd name="T15" fmla="*/ 133 h 173"/>
                  <a:gd name="T16" fmla="*/ 114 w 114"/>
                  <a:gd name="T1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73">
                    <a:moveTo>
                      <a:pt x="114" y="173"/>
                    </a:moveTo>
                    <a:lnTo>
                      <a:pt x="0" y="102"/>
                    </a:lnTo>
                    <a:lnTo>
                      <a:pt x="0" y="74"/>
                    </a:lnTo>
                    <a:lnTo>
                      <a:pt x="114" y="0"/>
                    </a:lnTo>
                    <a:lnTo>
                      <a:pt x="114" y="40"/>
                    </a:lnTo>
                    <a:lnTo>
                      <a:pt x="34" y="88"/>
                    </a:lnTo>
                    <a:lnTo>
                      <a:pt x="34" y="88"/>
                    </a:lnTo>
                    <a:lnTo>
                      <a:pt x="114" y="133"/>
                    </a:lnTo>
                    <a:lnTo>
                      <a:pt x="114" y="173"/>
                    </a:lnTo>
                    <a:close/>
                  </a:path>
                </a:pathLst>
              </a:custGeom>
              <a:solidFill>
                <a:schemeClr val="accent6"/>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9" name="Freeform 31">
                <a:extLst>
                  <a:ext uri="{FF2B5EF4-FFF2-40B4-BE49-F238E27FC236}">
                    <a16:creationId xmlns:a16="http://schemas.microsoft.com/office/drawing/2014/main" id="{CF738F69-24BD-CE15-745F-D881D09726B7}"/>
                  </a:ext>
                </a:extLst>
              </p:cNvPr>
              <p:cNvSpPr>
                <a:spLocks noEditPoints="1"/>
              </p:cNvSpPr>
              <p:nvPr/>
            </p:nvSpPr>
            <p:spPr bwMode="auto">
              <a:xfrm>
                <a:off x="8372780" y="5678890"/>
                <a:ext cx="93809" cy="174217"/>
              </a:xfrm>
              <a:custGeom>
                <a:avLst/>
                <a:gdLst>
                  <a:gd name="T0" fmla="*/ 14 w 56"/>
                  <a:gd name="T1" fmla="*/ 73 h 104"/>
                  <a:gd name="T2" fmla="*/ 13 w 56"/>
                  <a:gd name="T3" fmla="*/ 69 h 104"/>
                  <a:gd name="T4" fmla="*/ 13 w 56"/>
                  <a:gd name="T5" fmla="*/ 65 h 104"/>
                  <a:gd name="T6" fmla="*/ 14 w 56"/>
                  <a:gd name="T7" fmla="*/ 59 h 104"/>
                  <a:gd name="T8" fmla="*/ 16 w 56"/>
                  <a:gd name="T9" fmla="*/ 54 h 104"/>
                  <a:gd name="T10" fmla="*/ 19 w 56"/>
                  <a:gd name="T11" fmla="*/ 49 h 104"/>
                  <a:gd name="T12" fmla="*/ 23 w 56"/>
                  <a:gd name="T13" fmla="*/ 45 h 104"/>
                  <a:gd name="T14" fmla="*/ 28 w 56"/>
                  <a:gd name="T15" fmla="*/ 41 h 104"/>
                  <a:gd name="T16" fmla="*/ 31 w 56"/>
                  <a:gd name="T17" fmla="*/ 37 h 104"/>
                  <a:gd name="T18" fmla="*/ 33 w 56"/>
                  <a:gd name="T19" fmla="*/ 33 h 104"/>
                  <a:gd name="T20" fmla="*/ 34 w 56"/>
                  <a:gd name="T21" fmla="*/ 28 h 104"/>
                  <a:gd name="T22" fmla="*/ 33 w 56"/>
                  <a:gd name="T23" fmla="*/ 24 h 104"/>
                  <a:gd name="T24" fmla="*/ 31 w 56"/>
                  <a:gd name="T25" fmla="*/ 21 h 104"/>
                  <a:gd name="T26" fmla="*/ 28 w 56"/>
                  <a:gd name="T27" fmla="*/ 19 h 104"/>
                  <a:gd name="T28" fmla="*/ 23 w 56"/>
                  <a:gd name="T29" fmla="*/ 18 h 104"/>
                  <a:gd name="T30" fmla="*/ 12 w 56"/>
                  <a:gd name="T31" fmla="*/ 21 h 104"/>
                  <a:gd name="T32" fmla="*/ 0 w 56"/>
                  <a:gd name="T33" fmla="*/ 28 h 104"/>
                  <a:gd name="T34" fmla="*/ 0 w 56"/>
                  <a:gd name="T35" fmla="*/ 6 h 104"/>
                  <a:gd name="T36" fmla="*/ 12 w 56"/>
                  <a:gd name="T37" fmla="*/ 2 h 104"/>
                  <a:gd name="T38" fmla="*/ 25 w 56"/>
                  <a:gd name="T39" fmla="*/ 0 h 104"/>
                  <a:gd name="T40" fmla="*/ 38 w 56"/>
                  <a:gd name="T41" fmla="*/ 1 h 104"/>
                  <a:gd name="T42" fmla="*/ 47 w 56"/>
                  <a:gd name="T43" fmla="*/ 6 h 104"/>
                  <a:gd name="T44" fmla="*/ 54 w 56"/>
                  <a:gd name="T45" fmla="*/ 14 h 104"/>
                  <a:gd name="T46" fmla="*/ 56 w 56"/>
                  <a:gd name="T47" fmla="*/ 25 h 104"/>
                  <a:gd name="T48" fmla="*/ 55 w 56"/>
                  <a:gd name="T49" fmla="*/ 33 h 104"/>
                  <a:gd name="T50" fmla="*/ 52 w 56"/>
                  <a:gd name="T51" fmla="*/ 40 h 104"/>
                  <a:gd name="T52" fmla="*/ 48 w 56"/>
                  <a:gd name="T53" fmla="*/ 46 h 104"/>
                  <a:gd name="T54" fmla="*/ 41 w 56"/>
                  <a:gd name="T55" fmla="*/ 52 h 104"/>
                  <a:gd name="T56" fmla="*/ 37 w 56"/>
                  <a:gd name="T57" fmla="*/ 55 h 104"/>
                  <a:gd name="T58" fmla="*/ 34 w 56"/>
                  <a:gd name="T59" fmla="*/ 59 h 104"/>
                  <a:gd name="T60" fmla="*/ 32 w 56"/>
                  <a:gd name="T61" fmla="*/ 62 h 104"/>
                  <a:gd name="T62" fmla="*/ 31 w 56"/>
                  <a:gd name="T63" fmla="*/ 67 h 104"/>
                  <a:gd name="T64" fmla="*/ 32 w 56"/>
                  <a:gd name="T65" fmla="*/ 70 h 104"/>
                  <a:gd name="T66" fmla="*/ 33 w 56"/>
                  <a:gd name="T67" fmla="*/ 73 h 104"/>
                  <a:gd name="T68" fmla="*/ 14 w 56"/>
                  <a:gd name="T69" fmla="*/ 73 h 104"/>
                  <a:gd name="T70" fmla="*/ 25 w 56"/>
                  <a:gd name="T71" fmla="*/ 104 h 104"/>
                  <a:gd name="T72" fmla="*/ 15 w 56"/>
                  <a:gd name="T73" fmla="*/ 101 h 104"/>
                  <a:gd name="T74" fmla="*/ 12 w 56"/>
                  <a:gd name="T75" fmla="*/ 92 h 104"/>
                  <a:gd name="T76" fmla="*/ 15 w 56"/>
                  <a:gd name="T77" fmla="*/ 84 h 104"/>
                  <a:gd name="T78" fmla="*/ 25 w 56"/>
                  <a:gd name="T79" fmla="*/ 81 h 104"/>
                  <a:gd name="T80" fmla="*/ 34 w 56"/>
                  <a:gd name="T81" fmla="*/ 84 h 104"/>
                  <a:gd name="T82" fmla="*/ 38 w 56"/>
                  <a:gd name="T83" fmla="*/ 92 h 104"/>
                  <a:gd name="T84" fmla="*/ 34 w 56"/>
                  <a:gd name="T85" fmla="*/ 101 h 104"/>
                  <a:gd name="T86" fmla="*/ 25 w 56"/>
                  <a:gd name="T8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104">
                    <a:moveTo>
                      <a:pt x="14" y="73"/>
                    </a:moveTo>
                    <a:cubicBezTo>
                      <a:pt x="14" y="72"/>
                      <a:pt x="14" y="71"/>
                      <a:pt x="13" y="69"/>
                    </a:cubicBezTo>
                    <a:cubicBezTo>
                      <a:pt x="13" y="68"/>
                      <a:pt x="13" y="66"/>
                      <a:pt x="13" y="65"/>
                    </a:cubicBezTo>
                    <a:cubicBezTo>
                      <a:pt x="13" y="63"/>
                      <a:pt x="13" y="61"/>
                      <a:pt x="14" y="59"/>
                    </a:cubicBezTo>
                    <a:cubicBezTo>
                      <a:pt x="14" y="57"/>
                      <a:pt x="15" y="55"/>
                      <a:pt x="16" y="54"/>
                    </a:cubicBezTo>
                    <a:cubicBezTo>
                      <a:pt x="16" y="52"/>
                      <a:pt x="17" y="51"/>
                      <a:pt x="19" y="49"/>
                    </a:cubicBezTo>
                    <a:cubicBezTo>
                      <a:pt x="20" y="48"/>
                      <a:pt x="21" y="47"/>
                      <a:pt x="23" y="45"/>
                    </a:cubicBezTo>
                    <a:cubicBezTo>
                      <a:pt x="25" y="44"/>
                      <a:pt x="26" y="42"/>
                      <a:pt x="28" y="41"/>
                    </a:cubicBezTo>
                    <a:cubicBezTo>
                      <a:pt x="29" y="40"/>
                      <a:pt x="30" y="38"/>
                      <a:pt x="31" y="37"/>
                    </a:cubicBezTo>
                    <a:cubicBezTo>
                      <a:pt x="32" y="36"/>
                      <a:pt x="33" y="34"/>
                      <a:pt x="33" y="33"/>
                    </a:cubicBezTo>
                    <a:cubicBezTo>
                      <a:pt x="34" y="32"/>
                      <a:pt x="34" y="30"/>
                      <a:pt x="34" y="28"/>
                    </a:cubicBezTo>
                    <a:cubicBezTo>
                      <a:pt x="34" y="27"/>
                      <a:pt x="34" y="26"/>
                      <a:pt x="33" y="24"/>
                    </a:cubicBezTo>
                    <a:cubicBezTo>
                      <a:pt x="33" y="23"/>
                      <a:pt x="32" y="22"/>
                      <a:pt x="31" y="21"/>
                    </a:cubicBezTo>
                    <a:cubicBezTo>
                      <a:pt x="30" y="20"/>
                      <a:pt x="29" y="20"/>
                      <a:pt x="28" y="19"/>
                    </a:cubicBezTo>
                    <a:cubicBezTo>
                      <a:pt x="26" y="19"/>
                      <a:pt x="25" y="18"/>
                      <a:pt x="23" y="18"/>
                    </a:cubicBezTo>
                    <a:cubicBezTo>
                      <a:pt x="19" y="18"/>
                      <a:pt x="15" y="19"/>
                      <a:pt x="12" y="21"/>
                    </a:cubicBezTo>
                    <a:cubicBezTo>
                      <a:pt x="8" y="22"/>
                      <a:pt x="4" y="24"/>
                      <a:pt x="0" y="28"/>
                    </a:cubicBezTo>
                    <a:cubicBezTo>
                      <a:pt x="0" y="6"/>
                      <a:pt x="0" y="6"/>
                      <a:pt x="0" y="6"/>
                    </a:cubicBezTo>
                    <a:cubicBezTo>
                      <a:pt x="4" y="4"/>
                      <a:pt x="8" y="3"/>
                      <a:pt x="12" y="2"/>
                    </a:cubicBezTo>
                    <a:cubicBezTo>
                      <a:pt x="16" y="0"/>
                      <a:pt x="21" y="0"/>
                      <a:pt x="25" y="0"/>
                    </a:cubicBezTo>
                    <a:cubicBezTo>
                      <a:pt x="30" y="0"/>
                      <a:pt x="34" y="0"/>
                      <a:pt x="38" y="1"/>
                    </a:cubicBezTo>
                    <a:cubicBezTo>
                      <a:pt x="41" y="2"/>
                      <a:pt x="45" y="4"/>
                      <a:pt x="47" y="6"/>
                    </a:cubicBezTo>
                    <a:cubicBezTo>
                      <a:pt x="50" y="8"/>
                      <a:pt x="52" y="11"/>
                      <a:pt x="54" y="14"/>
                    </a:cubicBezTo>
                    <a:cubicBezTo>
                      <a:pt x="55" y="17"/>
                      <a:pt x="56" y="21"/>
                      <a:pt x="56" y="25"/>
                    </a:cubicBezTo>
                    <a:cubicBezTo>
                      <a:pt x="56" y="28"/>
                      <a:pt x="56" y="31"/>
                      <a:pt x="55" y="33"/>
                    </a:cubicBezTo>
                    <a:cubicBezTo>
                      <a:pt x="55" y="35"/>
                      <a:pt x="54" y="38"/>
                      <a:pt x="52" y="40"/>
                    </a:cubicBezTo>
                    <a:cubicBezTo>
                      <a:pt x="51" y="42"/>
                      <a:pt x="50" y="44"/>
                      <a:pt x="48" y="46"/>
                    </a:cubicBezTo>
                    <a:cubicBezTo>
                      <a:pt x="46" y="48"/>
                      <a:pt x="44" y="50"/>
                      <a:pt x="41" y="52"/>
                    </a:cubicBezTo>
                    <a:cubicBezTo>
                      <a:pt x="40" y="53"/>
                      <a:pt x="38" y="54"/>
                      <a:pt x="37" y="55"/>
                    </a:cubicBezTo>
                    <a:cubicBezTo>
                      <a:pt x="36" y="57"/>
                      <a:pt x="35" y="58"/>
                      <a:pt x="34" y="59"/>
                    </a:cubicBezTo>
                    <a:cubicBezTo>
                      <a:pt x="33" y="60"/>
                      <a:pt x="32" y="61"/>
                      <a:pt x="32" y="62"/>
                    </a:cubicBezTo>
                    <a:cubicBezTo>
                      <a:pt x="32" y="64"/>
                      <a:pt x="31" y="65"/>
                      <a:pt x="31" y="67"/>
                    </a:cubicBezTo>
                    <a:cubicBezTo>
                      <a:pt x="31" y="68"/>
                      <a:pt x="31" y="69"/>
                      <a:pt x="32" y="70"/>
                    </a:cubicBezTo>
                    <a:cubicBezTo>
                      <a:pt x="32" y="71"/>
                      <a:pt x="32" y="72"/>
                      <a:pt x="33" y="73"/>
                    </a:cubicBezTo>
                    <a:lnTo>
                      <a:pt x="14" y="73"/>
                    </a:lnTo>
                    <a:close/>
                    <a:moveTo>
                      <a:pt x="25" y="104"/>
                    </a:moveTo>
                    <a:cubicBezTo>
                      <a:pt x="21" y="104"/>
                      <a:pt x="18" y="103"/>
                      <a:pt x="15" y="101"/>
                    </a:cubicBezTo>
                    <a:cubicBezTo>
                      <a:pt x="13" y="98"/>
                      <a:pt x="12" y="96"/>
                      <a:pt x="12" y="92"/>
                    </a:cubicBezTo>
                    <a:cubicBezTo>
                      <a:pt x="12" y="89"/>
                      <a:pt x="13" y="86"/>
                      <a:pt x="15" y="84"/>
                    </a:cubicBezTo>
                    <a:cubicBezTo>
                      <a:pt x="18" y="82"/>
                      <a:pt x="21" y="81"/>
                      <a:pt x="25" y="81"/>
                    </a:cubicBezTo>
                    <a:cubicBezTo>
                      <a:pt x="28" y="81"/>
                      <a:pt x="32" y="82"/>
                      <a:pt x="34" y="84"/>
                    </a:cubicBezTo>
                    <a:cubicBezTo>
                      <a:pt x="36" y="86"/>
                      <a:pt x="38" y="89"/>
                      <a:pt x="38" y="92"/>
                    </a:cubicBezTo>
                    <a:cubicBezTo>
                      <a:pt x="38" y="96"/>
                      <a:pt x="36" y="99"/>
                      <a:pt x="34" y="101"/>
                    </a:cubicBezTo>
                    <a:cubicBezTo>
                      <a:pt x="32" y="103"/>
                      <a:pt x="29" y="104"/>
                      <a:pt x="25" y="104"/>
                    </a:cubicBezTo>
                    <a:close/>
                  </a:path>
                </a:pathLst>
              </a:custGeom>
              <a:solidFill>
                <a:srgbClr val="50505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60" name="Freeform 32">
                <a:extLst>
                  <a:ext uri="{FF2B5EF4-FFF2-40B4-BE49-F238E27FC236}">
                    <a16:creationId xmlns:a16="http://schemas.microsoft.com/office/drawing/2014/main" id="{2C8DB6AD-17C5-BBF3-EA62-177CF0726A16}"/>
                  </a:ext>
                </a:extLst>
              </p:cNvPr>
              <p:cNvSpPr>
                <a:spLocks/>
              </p:cNvSpPr>
              <p:nvPr/>
            </p:nvSpPr>
            <p:spPr bwMode="auto">
              <a:xfrm>
                <a:off x="8501150" y="5712746"/>
                <a:ext cx="80408" cy="122022"/>
              </a:xfrm>
              <a:custGeom>
                <a:avLst/>
                <a:gdLst>
                  <a:gd name="T0" fmla="*/ 114 w 114"/>
                  <a:gd name="T1" fmla="*/ 102 h 173"/>
                  <a:gd name="T2" fmla="*/ 0 w 114"/>
                  <a:gd name="T3" fmla="*/ 173 h 173"/>
                  <a:gd name="T4" fmla="*/ 0 w 114"/>
                  <a:gd name="T5" fmla="*/ 132 h 173"/>
                  <a:gd name="T6" fmla="*/ 83 w 114"/>
                  <a:gd name="T7" fmla="*/ 87 h 173"/>
                  <a:gd name="T8" fmla="*/ 83 w 114"/>
                  <a:gd name="T9" fmla="*/ 87 h 173"/>
                  <a:gd name="T10" fmla="*/ 0 w 114"/>
                  <a:gd name="T11" fmla="*/ 40 h 173"/>
                  <a:gd name="T12" fmla="*/ 0 w 114"/>
                  <a:gd name="T13" fmla="*/ 0 h 173"/>
                  <a:gd name="T14" fmla="*/ 114 w 114"/>
                  <a:gd name="T15" fmla="*/ 76 h 173"/>
                  <a:gd name="T16" fmla="*/ 114 w 114"/>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73">
                    <a:moveTo>
                      <a:pt x="114" y="102"/>
                    </a:moveTo>
                    <a:lnTo>
                      <a:pt x="0" y="173"/>
                    </a:lnTo>
                    <a:lnTo>
                      <a:pt x="0" y="132"/>
                    </a:lnTo>
                    <a:lnTo>
                      <a:pt x="83" y="87"/>
                    </a:lnTo>
                    <a:lnTo>
                      <a:pt x="83" y="87"/>
                    </a:lnTo>
                    <a:lnTo>
                      <a:pt x="0" y="40"/>
                    </a:lnTo>
                    <a:lnTo>
                      <a:pt x="0" y="0"/>
                    </a:lnTo>
                    <a:lnTo>
                      <a:pt x="114" y="76"/>
                    </a:lnTo>
                    <a:lnTo>
                      <a:pt x="114" y="102"/>
                    </a:lnTo>
                    <a:close/>
                  </a:path>
                </a:pathLst>
              </a:custGeom>
              <a:solidFill>
                <a:schemeClr val="accent6"/>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sp>
          <p:nvSpPr>
            <p:cNvPr id="10" name="Rectangle 47">
              <a:extLst>
                <a:ext uri="{FF2B5EF4-FFF2-40B4-BE49-F238E27FC236}">
                  <a16:creationId xmlns:a16="http://schemas.microsoft.com/office/drawing/2014/main" id="{4EB7D149-0E16-151D-FFBC-CCCA9CCA1DFC}"/>
                </a:ext>
              </a:extLst>
            </p:cNvPr>
            <p:cNvSpPr>
              <a:spLocks noChangeArrowheads="1"/>
            </p:cNvSpPr>
            <p:nvPr/>
          </p:nvSpPr>
          <p:spPr bwMode="auto">
            <a:xfrm>
              <a:off x="10778612" y="6024906"/>
              <a:ext cx="834846"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Chatbot sends</a:t>
              </a:r>
            </a:p>
            <a:p>
              <a:pPr algn="ctr" defTabSz="914049">
                <a:lnSpc>
                  <a:spcPct val="90000"/>
                </a:lnSpc>
                <a:defRPr/>
              </a:pPr>
              <a:r>
                <a:rPr lang="en-US" altLang="en-US" sz="1000" kern="0">
                  <a:latin typeface="Calibri" panose="020F0502020204030204"/>
                  <a:cs typeface="Segoe UI Semibold" panose="020B0702040204020203" pitchFamily="34" charset="0"/>
                </a:rPr>
                <a:t>response</a:t>
              </a:r>
            </a:p>
          </p:txBody>
        </p:sp>
        <p:grpSp>
          <p:nvGrpSpPr>
            <p:cNvPr id="11" name="Group 9">
              <a:extLst>
                <a:ext uri="{FF2B5EF4-FFF2-40B4-BE49-F238E27FC236}">
                  <a16:creationId xmlns:a16="http://schemas.microsoft.com/office/drawing/2014/main" id="{60218A14-8DCC-5C09-2586-3AAFA9520118}"/>
                </a:ext>
              </a:extLst>
            </p:cNvPr>
            <p:cNvGrpSpPr/>
            <p:nvPr/>
          </p:nvGrpSpPr>
          <p:grpSpPr>
            <a:xfrm>
              <a:off x="10949168" y="5466284"/>
              <a:ext cx="493731" cy="452823"/>
              <a:chOff x="10483366" y="5527244"/>
              <a:chExt cx="493731" cy="452823"/>
            </a:xfrm>
          </p:grpSpPr>
          <p:sp>
            <p:nvSpPr>
              <p:cNvPr id="46" name="Rectangle 52">
                <a:extLst>
                  <a:ext uri="{FF2B5EF4-FFF2-40B4-BE49-F238E27FC236}">
                    <a16:creationId xmlns:a16="http://schemas.microsoft.com/office/drawing/2014/main" id="{21BA8461-CFC8-5675-3D3B-130300EB1EAC}"/>
                  </a:ext>
                </a:extLst>
              </p:cNvPr>
              <p:cNvSpPr>
                <a:spLocks noChangeArrowheads="1"/>
              </p:cNvSpPr>
              <p:nvPr/>
            </p:nvSpPr>
            <p:spPr bwMode="auto">
              <a:xfrm>
                <a:off x="10506642" y="5582260"/>
                <a:ext cx="18339" cy="152352"/>
              </a:xfrm>
              <a:prstGeom prst="rect">
                <a:avLst/>
              </a:prstGeom>
              <a:solidFill>
                <a:schemeClr val="accent4"/>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7" name="Rectangle 53">
                <a:extLst>
                  <a:ext uri="{FF2B5EF4-FFF2-40B4-BE49-F238E27FC236}">
                    <a16:creationId xmlns:a16="http://schemas.microsoft.com/office/drawing/2014/main" id="{095722E4-F78F-3193-B5E8-8A43765C7AD9}"/>
                  </a:ext>
                </a:extLst>
              </p:cNvPr>
              <p:cNvSpPr>
                <a:spLocks noChangeArrowheads="1"/>
              </p:cNvSpPr>
              <p:nvPr/>
            </p:nvSpPr>
            <p:spPr bwMode="auto">
              <a:xfrm>
                <a:off x="10935483" y="5582260"/>
                <a:ext cx="18339" cy="152352"/>
              </a:xfrm>
              <a:prstGeom prst="rect">
                <a:avLst/>
              </a:prstGeom>
              <a:solidFill>
                <a:schemeClr val="accent4"/>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8" name="Rectangle 54">
                <a:extLst>
                  <a:ext uri="{FF2B5EF4-FFF2-40B4-BE49-F238E27FC236}">
                    <a16:creationId xmlns:a16="http://schemas.microsoft.com/office/drawing/2014/main" id="{DCC45283-36DC-3A16-A438-C75EE2E4D1AA}"/>
                  </a:ext>
                </a:extLst>
              </p:cNvPr>
              <p:cNvSpPr>
                <a:spLocks noChangeArrowheads="1"/>
              </p:cNvSpPr>
              <p:nvPr/>
            </p:nvSpPr>
            <p:spPr bwMode="auto">
              <a:xfrm>
                <a:off x="10551783" y="5622464"/>
                <a:ext cx="356897" cy="357603"/>
              </a:xfrm>
              <a:prstGeom prst="rect">
                <a:avLst/>
              </a:prstGeom>
              <a:solidFill>
                <a:schemeClr val="accent4"/>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9" name="Oval 55">
                <a:extLst>
                  <a:ext uri="{FF2B5EF4-FFF2-40B4-BE49-F238E27FC236}">
                    <a16:creationId xmlns:a16="http://schemas.microsoft.com/office/drawing/2014/main" id="{CE47340C-DB13-2EFF-E8C2-93678F312394}"/>
                  </a:ext>
                </a:extLst>
              </p:cNvPr>
              <p:cNvSpPr>
                <a:spLocks noChangeArrowheads="1"/>
              </p:cNvSpPr>
              <p:nvPr/>
            </p:nvSpPr>
            <p:spPr bwMode="auto">
              <a:xfrm>
                <a:off x="10583523" y="5676069"/>
                <a:ext cx="129781" cy="128370"/>
              </a:xfrm>
              <a:prstGeom prst="ellipse">
                <a:avLst/>
              </a:prstGeom>
              <a:solidFill>
                <a:schemeClr val="accent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0" name="Oval 56">
                <a:extLst>
                  <a:ext uri="{FF2B5EF4-FFF2-40B4-BE49-F238E27FC236}">
                    <a16:creationId xmlns:a16="http://schemas.microsoft.com/office/drawing/2014/main" id="{223EAE54-4811-210F-9B76-6AA4E6F9D589}"/>
                  </a:ext>
                </a:extLst>
              </p:cNvPr>
              <p:cNvSpPr>
                <a:spLocks noChangeArrowheads="1"/>
              </p:cNvSpPr>
              <p:nvPr/>
            </p:nvSpPr>
            <p:spPr bwMode="auto">
              <a:xfrm>
                <a:off x="10613146" y="5704282"/>
                <a:ext cx="71944" cy="71944"/>
              </a:xfrm>
              <a:prstGeom prst="ellipse">
                <a:avLst/>
              </a:prstGeom>
              <a:solidFill>
                <a:schemeClr val="accent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1" name="Oval 57">
                <a:extLst>
                  <a:ext uri="{FF2B5EF4-FFF2-40B4-BE49-F238E27FC236}">
                    <a16:creationId xmlns:a16="http://schemas.microsoft.com/office/drawing/2014/main" id="{DB000F81-0BA5-A97E-3EF5-251C8F7FF2AC}"/>
                  </a:ext>
                </a:extLst>
              </p:cNvPr>
              <p:cNvSpPr>
                <a:spLocks noChangeArrowheads="1"/>
              </p:cNvSpPr>
              <p:nvPr/>
            </p:nvSpPr>
            <p:spPr bwMode="auto">
              <a:xfrm>
                <a:off x="10747159" y="5676069"/>
                <a:ext cx="129781" cy="128370"/>
              </a:xfrm>
              <a:prstGeom prst="ellipse">
                <a:avLst/>
              </a:prstGeom>
              <a:solidFill>
                <a:schemeClr val="accent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2" name="Oval 58">
                <a:extLst>
                  <a:ext uri="{FF2B5EF4-FFF2-40B4-BE49-F238E27FC236}">
                    <a16:creationId xmlns:a16="http://schemas.microsoft.com/office/drawing/2014/main" id="{F612CCB2-D501-84AD-0E0A-2C0E67AB310C}"/>
                  </a:ext>
                </a:extLst>
              </p:cNvPr>
              <p:cNvSpPr>
                <a:spLocks noChangeArrowheads="1"/>
              </p:cNvSpPr>
              <p:nvPr/>
            </p:nvSpPr>
            <p:spPr bwMode="auto">
              <a:xfrm>
                <a:off x="10775373" y="5704282"/>
                <a:ext cx="71944" cy="71944"/>
              </a:xfrm>
              <a:prstGeom prst="ellipse">
                <a:avLst/>
              </a:prstGeom>
              <a:solidFill>
                <a:schemeClr val="accent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3" name="Freeform 59">
                <a:extLst>
                  <a:ext uri="{FF2B5EF4-FFF2-40B4-BE49-F238E27FC236}">
                    <a16:creationId xmlns:a16="http://schemas.microsoft.com/office/drawing/2014/main" id="{F440E1E1-5E98-837B-A8F8-485CA4D2B9DD}"/>
                  </a:ext>
                </a:extLst>
              </p:cNvPr>
              <p:cNvSpPr>
                <a:spLocks/>
              </p:cNvSpPr>
              <p:nvPr/>
            </p:nvSpPr>
            <p:spPr bwMode="auto">
              <a:xfrm>
                <a:off x="10583523" y="5838295"/>
                <a:ext cx="293418" cy="96631"/>
              </a:xfrm>
              <a:custGeom>
                <a:avLst/>
                <a:gdLst>
                  <a:gd name="T0" fmla="*/ 146 w 176"/>
                  <a:gd name="T1" fmla="*/ 58 h 58"/>
                  <a:gd name="T2" fmla="*/ 30 w 176"/>
                  <a:gd name="T3" fmla="*/ 58 h 58"/>
                  <a:gd name="T4" fmla="*/ 0 w 176"/>
                  <a:gd name="T5" fmla="*/ 29 h 58"/>
                  <a:gd name="T6" fmla="*/ 30 w 176"/>
                  <a:gd name="T7" fmla="*/ 0 h 58"/>
                  <a:gd name="T8" fmla="*/ 146 w 176"/>
                  <a:gd name="T9" fmla="*/ 0 h 58"/>
                  <a:gd name="T10" fmla="*/ 176 w 176"/>
                  <a:gd name="T11" fmla="*/ 29 h 58"/>
                  <a:gd name="T12" fmla="*/ 146 w 176"/>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6" h="58">
                    <a:moveTo>
                      <a:pt x="146" y="58"/>
                    </a:moveTo>
                    <a:cubicBezTo>
                      <a:pt x="30" y="58"/>
                      <a:pt x="30" y="58"/>
                      <a:pt x="30" y="58"/>
                    </a:cubicBezTo>
                    <a:cubicBezTo>
                      <a:pt x="14" y="58"/>
                      <a:pt x="0" y="45"/>
                      <a:pt x="0" y="29"/>
                    </a:cubicBezTo>
                    <a:cubicBezTo>
                      <a:pt x="0" y="13"/>
                      <a:pt x="14" y="0"/>
                      <a:pt x="30" y="0"/>
                    </a:cubicBezTo>
                    <a:cubicBezTo>
                      <a:pt x="146" y="0"/>
                      <a:pt x="146" y="0"/>
                      <a:pt x="146" y="0"/>
                    </a:cubicBezTo>
                    <a:cubicBezTo>
                      <a:pt x="162" y="0"/>
                      <a:pt x="176" y="13"/>
                      <a:pt x="176" y="29"/>
                    </a:cubicBezTo>
                    <a:cubicBezTo>
                      <a:pt x="176" y="45"/>
                      <a:pt x="162" y="58"/>
                      <a:pt x="146" y="58"/>
                    </a:cubicBezTo>
                    <a:close/>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4" name="Freeform 60">
                <a:extLst>
                  <a:ext uri="{FF2B5EF4-FFF2-40B4-BE49-F238E27FC236}">
                    <a16:creationId xmlns:a16="http://schemas.microsoft.com/office/drawing/2014/main" id="{B896C841-F87F-E819-CE36-859F4289F8B9}"/>
                  </a:ext>
                </a:extLst>
              </p:cNvPr>
              <p:cNvSpPr>
                <a:spLocks/>
              </p:cNvSpPr>
              <p:nvPr/>
            </p:nvSpPr>
            <p:spPr bwMode="auto">
              <a:xfrm>
                <a:off x="10486187" y="5707809"/>
                <a:ext cx="65596" cy="162226"/>
              </a:xfrm>
              <a:custGeom>
                <a:avLst/>
                <a:gdLst>
                  <a:gd name="T0" fmla="*/ 93 w 93"/>
                  <a:gd name="T1" fmla="*/ 230 h 230"/>
                  <a:gd name="T2" fmla="*/ 0 w 93"/>
                  <a:gd name="T3" fmla="*/ 185 h 230"/>
                  <a:gd name="T4" fmla="*/ 0 w 93"/>
                  <a:gd name="T5" fmla="*/ 45 h 230"/>
                  <a:gd name="T6" fmla="*/ 93 w 93"/>
                  <a:gd name="T7" fmla="*/ 0 h 230"/>
                  <a:gd name="T8" fmla="*/ 93 w 93"/>
                  <a:gd name="T9" fmla="*/ 230 h 230"/>
                </a:gdLst>
                <a:ahLst/>
                <a:cxnLst>
                  <a:cxn ang="0">
                    <a:pos x="T0" y="T1"/>
                  </a:cxn>
                  <a:cxn ang="0">
                    <a:pos x="T2" y="T3"/>
                  </a:cxn>
                  <a:cxn ang="0">
                    <a:pos x="T4" y="T5"/>
                  </a:cxn>
                  <a:cxn ang="0">
                    <a:pos x="T6" y="T7"/>
                  </a:cxn>
                  <a:cxn ang="0">
                    <a:pos x="T8" y="T9"/>
                  </a:cxn>
                </a:cxnLst>
                <a:rect l="0" t="0" r="r" b="b"/>
                <a:pathLst>
                  <a:path w="93" h="230">
                    <a:moveTo>
                      <a:pt x="93" y="230"/>
                    </a:moveTo>
                    <a:lnTo>
                      <a:pt x="0" y="185"/>
                    </a:lnTo>
                    <a:lnTo>
                      <a:pt x="0" y="45"/>
                    </a:lnTo>
                    <a:lnTo>
                      <a:pt x="93" y="0"/>
                    </a:lnTo>
                    <a:lnTo>
                      <a:pt x="93" y="230"/>
                    </a:lnTo>
                    <a:close/>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5" name="Oval 61">
                <a:extLst>
                  <a:ext uri="{FF2B5EF4-FFF2-40B4-BE49-F238E27FC236}">
                    <a16:creationId xmlns:a16="http://schemas.microsoft.com/office/drawing/2014/main" id="{E41FCE45-FD8F-0400-315C-A265CA22357E}"/>
                  </a:ext>
                </a:extLst>
              </p:cNvPr>
              <p:cNvSpPr>
                <a:spLocks noChangeArrowheads="1"/>
              </p:cNvSpPr>
              <p:nvPr/>
            </p:nvSpPr>
            <p:spPr bwMode="auto">
              <a:xfrm>
                <a:off x="10483366" y="5527244"/>
                <a:ext cx="64890" cy="64890"/>
              </a:xfrm>
              <a:prstGeom prst="ellipse">
                <a:avLst/>
              </a:pr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6" name="Freeform 62">
                <a:extLst>
                  <a:ext uri="{FF2B5EF4-FFF2-40B4-BE49-F238E27FC236}">
                    <a16:creationId xmlns:a16="http://schemas.microsoft.com/office/drawing/2014/main" id="{B601672E-69EA-9EA6-2168-3913CC142BF4}"/>
                  </a:ext>
                </a:extLst>
              </p:cNvPr>
              <p:cNvSpPr>
                <a:spLocks/>
              </p:cNvSpPr>
              <p:nvPr/>
            </p:nvSpPr>
            <p:spPr bwMode="auto">
              <a:xfrm>
                <a:off x="10908680" y="5707809"/>
                <a:ext cx="64890" cy="162226"/>
              </a:xfrm>
              <a:custGeom>
                <a:avLst/>
                <a:gdLst>
                  <a:gd name="T0" fmla="*/ 0 w 92"/>
                  <a:gd name="T1" fmla="*/ 230 h 230"/>
                  <a:gd name="T2" fmla="*/ 92 w 92"/>
                  <a:gd name="T3" fmla="*/ 185 h 230"/>
                  <a:gd name="T4" fmla="*/ 92 w 92"/>
                  <a:gd name="T5" fmla="*/ 45 h 230"/>
                  <a:gd name="T6" fmla="*/ 0 w 92"/>
                  <a:gd name="T7" fmla="*/ 0 h 230"/>
                  <a:gd name="T8" fmla="*/ 0 w 92"/>
                  <a:gd name="T9" fmla="*/ 230 h 230"/>
                </a:gdLst>
                <a:ahLst/>
                <a:cxnLst>
                  <a:cxn ang="0">
                    <a:pos x="T0" y="T1"/>
                  </a:cxn>
                  <a:cxn ang="0">
                    <a:pos x="T2" y="T3"/>
                  </a:cxn>
                  <a:cxn ang="0">
                    <a:pos x="T4" y="T5"/>
                  </a:cxn>
                  <a:cxn ang="0">
                    <a:pos x="T6" y="T7"/>
                  </a:cxn>
                  <a:cxn ang="0">
                    <a:pos x="T8" y="T9"/>
                  </a:cxn>
                </a:cxnLst>
                <a:rect l="0" t="0" r="r" b="b"/>
                <a:pathLst>
                  <a:path w="92" h="230">
                    <a:moveTo>
                      <a:pt x="0" y="230"/>
                    </a:moveTo>
                    <a:lnTo>
                      <a:pt x="92" y="185"/>
                    </a:lnTo>
                    <a:lnTo>
                      <a:pt x="92" y="45"/>
                    </a:lnTo>
                    <a:lnTo>
                      <a:pt x="0" y="0"/>
                    </a:lnTo>
                    <a:lnTo>
                      <a:pt x="0" y="230"/>
                    </a:lnTo>
                    <a:close/>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57" name="Oval 63">
                <a:extLst>
                  <a:ext uri="{FF2B5EF4-FFF2-40B4-BE49-F238E27FC236}">
                    <a16:creationId xmlns:a16="http://schemas.microsoft.com/office/drawing/2014/main" id="{3F900C7A-375A-A26C-A8F1-D82FD8447DF1}"/>
                  </a:ext>
                </a:extLst>
              </p:cNvPr>
              <p:cNvSpPr>
                <a:spLocks noChangeArrowheads="1"/>
              </p:cNvSpPr>
              <p:nvPr/>
            </p:nvSpPr>
            <p:spPr bwMode="auto">
              <a:xfrm>
                <a:off x="10912207" y="5527244"/>
                <a:ext cx="64890" cy="64890"/>
              </a:xfrm>
              <a:prstGeom prst="ellipse">
                <a:avLst/>
              </a:pr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cxnSp>
          <p:nvCxnSpPr>
            <p:cNvPr id="12" name="Straight Arrow Connector 10">
              <a:extLst>
                <a:ext uri="{FF2B5EF4-FFF2-40B4-BE49-F238E27FC236}">
                  <a16:creationId xmlns:a16="http://schemas.microsoft.com/office/drawing/2014/main" id="{3F42DBEF-B630-A6AD-9DC7-51AC36EC13AD}"/>
                </a:ext>
              </a:extLst>
            </p:cNvPr>
            <p:cNvCxnSpPr>
              <a:cxnSpLocks/>
            </p:cNvCxnSpPr>
            <p:nvPr/>
          </p:nvCxnSpPr>
          <p:spPr>
            <a:xfrm flipV="1">
              <a:off x="11196033" y="5288280"/>
              <a:ext cx="0" cy="273571"/>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47">
              <a:extLst>
                <a:ext uri="{FF2B5EF4-FFF2-40B4-BE49-F238E27FC236}">
                  <a16:creationId xmlns:a16="http://schemas.microsoft.com/office/drawing/2014/main" id="{C66E8B67-5ABF-CD42-8063-FD491E265AA2}"/>
                </a:ext>
              </a:extLst>
            </p:cNvPr>
            <p:cNvSpPr>
              <a:spLocks noChangeArrowheads="1"/>
            </p:cNvSpPr>
            <p:nvPr/>
          </p:nvSpPr>
          <p:spPr bwMode="auto">
            <a:xfrm>
              <a:off x="6517917" y="6024906"/>
              <a:ext cx="829458"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Message sent </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to Chatbot</a:t>
              </a:r>
            </a:p>
          </p:txBody>
        </p:sp>
        <p:cxnSp>
          <p:nvCxnSpPr>
            <p:cNvPr id="14" name="Straight Arrow Connector 12">
              <a:extLst>
                <a:ext uri="{FF2B5EF4-FFF2-40B4-BE49-F238E27FC236}">
                  <a16:creationId xmlns:a16="http://schemas.microsoft.com/office/drawing/2014/main" id="{2932CD20-CA84-C83B-7B0D-BBFFCA389028}"/>
                </a:ext>
              </a:extLst>
            </p:cNvPr>
            <p:cNvCxnSpPr>
              <a:cxnSpLocks/>
            </p:cNvCxnSpPr>
            <p:nvPr/>
          </p:nvCxnSpPr>
          <p:spPr>
            <a:xfrm>
              <a:off x="6932643" y="5200650"/>
              <a:ext cx="0" cy="299085"/>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5" name="Freeform 28">
              <a:extLst>
                <a:ext uri="{FF2B5EF4-FFF2-40B4-BE49-F238E27FC236}">
                  <a16:creationId xmlns:a16="http://schemas.microsoft.com/office/drawing/2014/main" id="{4A855970-8F06-E01F-7BE0-CF32B0AB527B}"/>
                </a:ext>
              </a:extLst>
            </p:cNvPr>
            <p:cNvSpPr>
              <a:spLocks/>
            </p:cNvSpPr>
            <p:nvPr/>
          </p:nvSpPr>
          <p:spPr bwMode="auto">
            <a:xfrm>
              <a:off x="6699179" y="4803978"/>
              <a:ext cx="466929" cy="468340"/>
            </a:xfrm>
            <a:custGeom>
              <a:avLst/>
              <a:gdLst>
                <a:gd name="T0" fmla="*/ 243 w 280"/>
                <a:gd name="T1" fmla="*/ 0 h 280"/>
                <a:gd name="T2" fmla="*/ 35 w 280"/>
                <a:gd name="T3" fmla="*/ 0 h 280"/>
                <a:gd name="T4" fmla="*/ 0 w 280"/>
                <a:gd name="T5" fmla="*/ 33 h 280"/>
                <a:gd name="T6" fmla="*/ 0 w 280"/>
                <a:gd name="T7" fmla="*/ 180 h 280"/>
                <a:gd name="T8" fmla="*/ 35 w 280"/>
                <a:gd name="T9" fmla="*/ 219 h 280"/>
                <a:gd name="T10" fmla="*/ 111 w 280"/>
                <a:gd name="T11" fmla="*/ 219 h 280"/>
                <a:gd name="T12" fmla="*/ 172 w 280"/>
                <a:gd name="T13" fmla="*/ 280 h 280"/>
                <a:gd name="T14" fmla="*/ 173 w 280"/>
                <a:gd name="T15" fmla="*/ 219 h 280"/>
                <a:gd name="T16" fmla="*/ 242 w 280"/>
                <a:gd name="T17" fmla="*/ 219 h 280"/>
                <a:gd name="T18" fmla="*/ 280 w 280"/>
                <a:gd name="T19" fmla="*/ 182 h 280"/>
                <a:gd name="T20" fmla="*/ 280 w 280"/>
                <a:gd name="T21" fmla="*/ 35 h 280"/>
                <a:gd name="T22" fmla="*/ 243 w 28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280">
                  <a:moveTo>
                    <a:pt x="243" y="0"/>
                  </a:moveTo>
                  <a:cubicBezTo>
                    <a:pt x="35" y="0"/>
                    <a:pt x="35" y="0"/>
                    <a:pt x="35" y="0"/>
                  </a:cubicBezTo>
                  <a:cubicBezTo>
                    <a:pt x="15" y="0"/>
                    <a:pt x="0" y="12"/>
                    <a:pt x="0" y="33"/>
                  </a:cubicBezTo>
                  <a:cubicBezTo>
                    <a:pt x="0" y="180"/>
                    <a:pt x="0" y="180"/>
                    <a:pt x="0" y="180"/>
                  </a:cubicBezTo>
                  <a:cubicBezTo>
                    <a:pt x="0" y="200"/>
                    <a:pt x="15" y="219"/>
                    <a:pt x="35" y="219"/>
                  </a:cubicBezTo>
                  <a:cubicBezTo>
                    <a:pt x="111" y="219"/>
                    <a:pt x="111" y="219"/>
                    <a:pt x="111" y="219"/>
                  </a:cubicBezTo>
                  <a:cubicBezTo>
                    <a:pt x="172" y="280"/>
                    <a:pt x="172" y="280"/>
                    <a:pt x="172" y="280"/>
                  </a:cubicBezTo>
                  <a:cubicBezTo>
                    <a:pt x="173" y="219"/>
                    <a:pt x="173" y="219"/>
                    <a:pt x="173" y="219"/>
                  </a:cubicBezTo>
                  <a:cubicBezTo>
                    <a:pt x="242" y="219"/>
                    <a:pt x="242" y="219"/>
                    <a:pt x="242" y="219"/>
                  </a:cubicBezTo>
                  <a:cubicBezTo>
                    <a:pt x="263" y="220"/>
                    <a:pt x="280" y="203"/>
                    <a:pt x="280" y="182"/>
                  </a:cubicBezTo>
                  <a:cubicBezTo>
                    <a:pt x="280" y="35"/>
                    <a:pt x="280" y="35"/>
                    <a:pt x="280" y="35"/>
                  </a:cubicBezTo>
                  <a:cubicBezTo>
                    <a:pt x="280" y="15"/>
                    <a:pt x="263" y="0"/>
                    <a:pt x="243" y="0"/>
                  </a:cubicBezTo>
                </a:path>
              </a:pathLst>
            </a:custGeom>
            <a:solidFill>
              <a:schemeClr val="accent6"/>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16" name="Rectangle 14">
              <a:extLst>
                <a:ext uri="{FF2B5EF4-FFF2-40B4-BE49-F238E27FC236}">
                  <a16:creationId xmlns:a16="http://schemas.microsoft.com/office/drawing/2014/main" id="{25601C7A-5536-2B62-4658-53EB4E6CB907}"/>
                </a:ext>
              </a:extLst>
            </p:cNvPr>
            <p:cNvSpPr>
              <a:spLocks noChangeArrowheads="1"/>
            </p:cNvSpPr>
            <p:nvPr/>
          </p:nvSpPr>
          <p:spPr bwMode="auto">
            <a:xfrm>
              <a:off x="6882147" y="4841872"/>
              <a:ext cx="113109"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049">
                <a:defRPr/>
              </a:pPr>
              <a:r>
                <a:rPr lang="en-US" altLang="en-US" b="1" kern="0">
                  <a:latin typeface="Segoe UI" panose="020B0502040204020203" pitchFamily="34" charset="0"/>
                </a:rPr>
                <a:t>?</a:t>
              </a:r>
              <a:endParaRPr lang="en-US" altLang="en-US" sz="900" kern="0"/>
            </a:p>
          </p:txBody>
        </p:sp>
        <p:cxnSp>
          <p:nvCxnSpPr>
            <p:cNvPr id="17" name="Straight Arrow Connector 15">
              <a:extLst>
                <a:ext uri="{FF2B5EF4-FFF2-40B4-BE49-F238E27FC236}">
                  <a16:creationId xmlns:a16="http://schemas.microsoft.com/office/drawing/2014/main" id="{E7A0DCF6-C3B4-0D87-095C-B8E5B30EC736}"/>
                </a:ext>
              </a:extLst>
            </p:cNvPr>
            <p:cNvCxnSpPr>
              <a:cxnSpLocks/>
            </p:cNvCxnSpPr>
            <p:nvPr/>
          </p:nvCxnSpPr>
          <p:spPr>
            <a:xfrm>
              <a:off x="7174261" y="5726114"/>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18" name="Group 16">
              <a:extLst>
                <a:ext uri="{FF2B5EF4-FFF2-40B4-BE49-F238E27FC236}">
                  <a16:creationId xmlns:a16="http://schemas.microsoft.com/office/drawing/2014/main" id="{0C2384EB-3C4C-2C06-6510-589956D4CC81}"/>
                </a:ext>
              </a:extLst>
            </p:cNvPr>
            <p:cNvGrpSpPr/>
            <p:nvPr/>
          </p:nvGrpSpPr>
          <p:grpSpPr>
            <a:xfrm>
              <a:off x="6685778" y="5466284"/>
              <a:ext cx="493731" cy="452823"/>
              <a:chOff x="10483366" y="5527244"/>
              <a:chExt cx="493731" cy="452823"/>
            </a:xfrm>
          </p:grpSpPr>
          <p:sp>
            <p:nvSpPr>
              <p:cNvPr id="34" name="Rectangle 52">
                <a:extLst>
                  <a:ext uri="{FF2B5EF4-FFF2-40B4-BE49-F238E27FC236}">
                    <a16:creationId xmlns:a16="http://schemas.microsoft.com/office/drawing/2014/main" id="{419FDDF1-E127-3CF5-05D6-6C03E9BBCBD9}"/>
                  </a:ext>
                </a:extLst>
              </p:cNvPr>
              <p:cNvSpPr>
                <a:spLocks noChangeArrowheads="1"/>
              </p:cNvSpPr>
              <p:nvPr/>
            </p:nvSpPr>
            <p:spPr bwMode="auto">
              <a:xfrm>
                <a:off x="10506642" y="5582260"/>
                <a:ext cx="18339" cy="152352"/>
              </a:xfrm>
              <a:prstGeom prst="rect">
                <a:avLst/>
              </a:prstGeom>
              <a:solidFill>
                <a:schemeClr val="accent4"/>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5" name="Rectangle 53">
                <a:extLst>
                  <a:ext uri="{FF2B5EF4-FFF2-40B4-BE49-F238E27FC236}">
                    <a16:creationId xmlns:a16="http://schemas.microsoft.com/office/drawing/2014/main" id="{63B15133-DA54-DE75-8A13-EAA09098A258}"/>
                  </a:ext>
                </a:extLst>
              </p:cNvPr>
              <p:cNvSpPr>
                <a:spLocks noChangeArrowheads="1"/>
              </p:cNvSpPr>
              <p:nvPr/>
            </p:nvSpPr>
            <p:spPr bwMode="auto">
              <a:xfrm>
                <a:off x="10935483" y="5582260"/>
                <a:ext cx="18339" cy="152352"/>
              </a:xfrm>
              <a:prstGeom prst="rect">
                <a:avLst/>
              </a:prstGeom>
              <a:solidFill>
                <a:schemeClr val="accent4"/>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6" name="Rectangle 54">
                <a:extLst>
                  <a:ext uri="{FF2B5EF4-FFF2-40B4-BE49-F238E27FC236}">
                    <a16:creationId xmlns:a16="http://schemas.microsoft.com/office/drawing/2014/main" id="{F1DEA00D-FF20-E388-766E-A2073DC16497}"/>
                  </a:ext>
                </a:extLst>
              </p:cNvPr>
              <p:cNvSpPr>
                <a:spLocks noChangeArrowheads="1"/>
              </p:cNvSpPr>
              <p:nvPr/>
            </p:nvSpPr>
            <p:spPr bwMode="auto">
              <a:xfrm>
                <a:off x="10551783" y="5622464"/>
                <a:ext cx="356897" cy="357603"/>
              </a:xfrm>
              <a:prstGeom prst="rect">
                <a:avLst/>
              </a:prstGeom>
              <a:solidFill>
                <a:schemeClr val="accent4"/>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7" name="Oval 55">
                <a:extLst>
                  <a:ext uri="{FF2B5EF4-FFF2-40B4-BE49-F238E27FC236}">
                    <a16:creationId xmlns:a16="http://schemas.microsoft.com/office/drawing/2014/main" id="{D8F93B57-C1C6-1FCA-4A21-7801FC77DA08}"/>
                  </a:ext>
                </a:extLst>
              </p:cNvPr>
              <p:cNvSpPr>
                <a:spLocks noChangeArrowheads="1"/>
              </p:cNvSpPr>
              <p:nvPr/>
            </p:nvSpPr>
            <p:spPr bwMode="auto">
              <a:xfrm>
                <a:off x="10583523" y="5676069"/>
                <a:ext cx="129781" cy="128370"/>
              </a:xfrm>
              <a:prstGeom prst="ellipse">
                <a:avLst/>
              </a:prstGeom>
              <a:solidFill>
                <a:schemeClr val="accent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8" name="Oval 56">
                <a:extLst>
                  <a:ext uri="{FF2B5EF4-FFF2-40B4-BE49-F238E27FC236}">
                    <a16:creationId xmlns:a16="http://schemas.microsoft.com/office/drawing/2014/main" id="{53132A3C-0BEF-B865-335A-E2D2C22A73A1}"/>
                  </a:ext>
                </a:extLst>
              </p:cNvPr>
              <p:cNvSpPr>
                <a:spLocks noChangeArrowheads="1"/>
              </p:cNvSpPr>
              <p:nvPr/>
            </p:nvSpPr>
            <p:spPr bwMode="auto">
              <a:xfrm>
                <a:off x="10613146" y="5704282"/>
                <a:ext cx="71944" cy="71944"/>
              </a:xfrm>
              <a:prstGeom prst="ellipse">
                <a:avLst/>
              </a:prstGeom>
              <a:solidFill>
                <a:schemeClr val="accent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9" name="Oval 57">
                <a:extLst>
                  <a:ext uri="{FF2B5EF4-FFF2-40B4-BE49-F238E27FC236}">
                    <a16:creationId xmlns:a16="http://schemas.microsoft.com/office/drawing/2014/main" id="{0BC1F082-4724-A5F8-47D1-DCFD67B509D3}"/>
                  </a:ext>
                </a:extLst>
              </p:cNvPr>
              <p:cNvSpPr>
                <a:spLocks noChangeArrowheads="1"/>
              </p:cNvSpPr>
              <p:nvPr/>
            </p:nvSpPr>
            <p:spPr bwMode="auto">
              <a:xfrm>
                <a:off x="10747159" y="5676069"/>
                <a:ext cx="129781" cy="128370"/>
              </a:xfrm>
              <a:prstGeom prst="ellipse">
                <a:avLst/>
              </a:prstGeom>
              <a:solidFill>
                <a:schemeClr val="accent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0" name="Oval 58">
                <a:extLst>
                  <a:ext uri="{FF2B5EF4-FFF2-40B4-BE49-F238E27FC236}">
                    <a16:creationId xmlns:a16="http://schemas.microsoft.com/office/drawing/2014/main" id="{7D1407CD-D397-DD7C-DF5B-8A7C9AD6CD26}"/>
                  </a:ext>
                </a:extLst>
              </p:cNvPr>
              <p:cNvSpPr>
                <a:spLocks noChangeArrowheads="1"/>
              </p:cNvSpPr>
              <p:nvPr/>
            </p:nvSpPr>
            <p:spPr bwMode="auto">
              <a:xfrm>
                <a:off x="10775373" y="5704282"/>
                <a:ext cx="71944" cy="71944"/>
              </a:xfrm>
              <a:prstGeom prst="ellipse">
                <a:avLst/>
              </a:prstGeom>
              <a:solidFill>
                <a:schemeClr val="accent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1" name="Freeform 59">
                <a:extLst>
                  <a:ext uri="{FF2B5EF4-FFF2-40B4-BE49-F238E27FC236}">
                    <a16:creationId xmlns:a16="http://schemas.microsoft.com/office/drawing/2014/main" id="{9DF39C5D-CDFC-C98B-DFB4-758A5D459007}"/>
                  </a:ext>
                </a:extLst>
              </p:cNvPr>
              <p:cNvSpPr>
                <a:spLocks/>
              </p:cNvSpPr>
              <p:nvPr/>
            </p:nvSpPr>
            <p:spPr bwMode="auto">
              <a:xfrm>
                <a:off x="10583523" y="5838295"/>
                <a:ext cx="293418" cy="96631"/>
              </a:xfrm>
              <a:custGeom>
                <a:avLst/>
                <a:gdLst>
                  <a:gd name="T0" fmla="*/ 146 w 176"/>
                  <a:gd name="T1" fmla="*/ 58 h 58"/>
                  <a:gd name="T2" fmla="*/ 30 w 176"/>
                  <a:gd name="T3" fmla="*/ 58 h 58"/>
                  <a:gd name="T4" fmla="*/ 0 w 176"/>
                  <a:gd name="T5" fmla="*/ 29 h 58"/>
                  <a:gd name="T6" fmla="*/ 30 w 176"/>
                  <a:gd name="T7" fmla="*/ 0 h 58"/>
                  <a:gd name="T8" fmla="*/ 146 w 176"/>
                  <a:gd name="T9" fmla="*/ 0 h 58"/>
                  <a:gd name="T10" fmla="*/ 176 w 176"/>
                  <a:gd name="T11" fmla="*/ 29 h 58"/>
                  <a:gd name="T12" fmla="*/ 146 w 176"/>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76" h="58">
                    <a:moveTo>
                      <a:pt x="146" y="58"/>
                    </a:moveTo>
                    <a:cubicBezTo>
                      <a:pt x="30" y="58"/>
                      <a:pt x="30" y="58"/>
                      <a:pt x="30" y="58"/>
                    </a:cubicBezTo>
                    <a:cubicBezTo>
                      <a:pt x="14" y="58"/>
                      <a:pt x="0" y="45"/>
                      <a:pt x="0" y="29"/>
                    </a:cubicBezTo>
                    <a:cubicBezTo>
                      <a:pt x="0" y="13"/>
                      <a:pt x="14" y="0"/>
                      <a:pt x="30" y="0"/>
                    </a:cubicBezTo>
                    <a:cubicBezTo>
                      <a:pt x="146" y="0"/>
                      <a:pt x="146" y="0"/>
                      <a:pt x="146" y="0"/>
                    </a:cubicBezTo>
                    <a:cubicBezTo>
                      <a:pt x="162" y="0"/>
                      <a:pt x="176" y="13"/>
                      <a:pt x="176" y="29"/>
                    </a:cubicBezTo>
                    <a:cubicBezTo>
                      <a:pt x="176" y="45"/>
                      <a:pt x="162" y="58"/>
                      <a:pt x="146" y="58"/>
                    </a:cubicBezTo>
                    <a:close/>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2" name="Freeform 60">
                <a:extLst>
                  <a:ext uri="{FF2B5EF4-FFF2-40B4-BE49-F238E27FC236}">
                    <a16:creationId xmlns:a16="http://schemas.microsoft.com/office/drawing/2014/main" id="{A6B1C09B-3F2F-9768-CC04-CD7A45F86CE7}"/>
                  </a:ext>
                </a:extLst>
              </p:cNvPr>
              <p:cNvSpPr>
                <a:spLocks/>
              </p:cNvSpPr>
              <p:nvPr/>
            </p:nvSpPr>
            <p:spPr bwMode="auto">
              <a:xfrm>
                <a:off x="10486187" y="5707809"/>
                <a:ext cx="65596" cy="162226"/>
              </a:xfrm>
              <a:custGeom>
                <a:avLst/>
                <a:gdLst>
                  <a:gd name="T0" fmla="*/ 93 w 93"/>
                  <a:gd name="T1" fmla="*/ 230 h 230"/>
                  <a:gd name="T2" fmla="*/ 0 w 93"/>
                  <a:gd name="T3" fmla="*/ 185 h 230"/>
                  <a:gd name="T4" fmla="*/ 0 w 93"/>
                  <a:gd name="T5" fmla="*/ 45 h 230"/>
                  <a:gd name="T6" fmla="*/ 93 w 93"/>
                  <a:gd name="T7" fmla="*/ 0 h 230"/>
                  <a:gd name="T8" fmla="*/ 93 w 93"/>
                  <a:gd name="T9" fmla="*/ 230 h 230"/>
                </a:gdLst>
                <a:ahLst/>
                <a:cxnLst>
                  <a:cxn ang="0">
                    <a:pos x="T0" y="T1"/>
                  </a:cxn>
                  <a:cxn ang="0">
                    <a:pos x="T2" y="T3"/>
                  </a:cxn>
                  <a:cxn ang="0">
                    <a:pos x="T4" y="T5"/>
                  </a:cxn>
                  <a:cxn ang="0">
                    <a:pos x="T6" y="T7"/>
                  </a:cxn>
                  <a:cxn ang="0">
                    <a:pos x="T8" y="T9"/>
                  </a:cxn>
                </a:cxnLst>
                <a:rect l="0" t="0" r="r" b="b"/>
                <a:pathLst>
                  <a:path w="93" h="230">
                    <a:moveTo>
                      <a:pt x="93" y="230"/>
                    </a:moveTo>
                    <a:lnTo>
                      <a:pt x="0" y="185"/>
                    </a:lnTo>
                    <a:lnTo>
                      <a:pt x="0" y="45"/>
                    </a:lnTo>
                    <a:lnTo>
                      <a:pt x="93" y="0"/>
                    </a:lnTo>
                    <a:lnTo>
                      <a:pt x="93" y="230"/>
                    </a:lnTo>
                    <a:close/>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3" name="Oval 61">
                <a:extLst>
                  <a:ext uri="{FF2B5EF4-FFF2-40B4-BE49-F238E27FC236}">
                    <a16:creationId xmlns:a16="http://schemas.microsoft.com/office/drawing/2014/main" id="{2E533D32-D5D1-48F3-E371-71DD461E4E53}"/>
                  </a:ext>
                </a:extLst>
              </p:cNvPr>
              <p:cNvSpPr>
                <a:spLocks noChangeArrowheads="1"/>
              </p:cNvSpPr>
              <p:nvPr/>
            </p:nvSpPr>
            <p:spPr bwMode="auto">
              <a:xfrm>
                <a:off x="10483366" y="5527244"/>
                <a:ext cx="64890" cy="64890"/>
              </a:xfrm>
              <a:prstGeom prst="ellipse">
                <a:avLst/>
              </a:pr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4" name="Freeform 62">
                <a:extLst>
                  <a:ext uri="{FF2B5EF4-FFF2-40B4-BE49-F238E27FC236}">
                    <a16:creationId xmlns:a16="http://schemas.microsoft.com/office/drawing/2014/main" id="{BFB4B205-B9C2-82CC-47FD-1509141D9F6B}"/>
                  </a:ext>
                </a:extLst>
              </p:cNvPr>
              <p:cNvSpPr>
                <a:spLocks/>
              </p:cNvSpPr>
              <p:nvPr/>
            </p:nvSpPr>
            <p:spPr bwMode="auto">
              <a:xfrm>
                <a:off x="10908680" y="5707809"/>
                <a:ext cx="64890" cy="162226"/>
              </a:xfrm>
              <a:custGeom>
                <a:avLst/>
                <a:gdLst>
                  <a:gd name="T0" fmla="*/ 0 w 92"/>
                  <a:gd name="T1" fmla="*/ 230 h 230"/>
                  <a:gd name="T2" fmla="*/ 92 w 92"/>
                  <a:gd name="T3" fmla="*/ 185 h 230"/>
                  <a:gd name="T4" fmla="*/ 92 w 92"/>
                  <a:gd name="T5" fmla="*/ 45 h 230"/>
                  <a:gd name="T6" fmla="*/ 0 w 92"/>
                  <a:gd name="T7" fmla="*/ 0 h 230"/>
                  <a:gd name="T8" fmla="*/ 0 w 92"/>
                  <a:gd name="T9" fmla="*/ 230 h 230"/>
                </a:gdLst>
                <a:ahLst/>
                <a:cxnLst>
                  <a:cxn ang="0">
                    <a:pos x="T0" y="T1"/>
                  </a:cxn>
                  <a:cxn ang="0">
                    <a:pos x="T2" y="T3"/>
                  </a:cxn>
                  <a:cxn ang="0">
                    <a:pos x="T4" y="T5"/>
                  </a:cxn>
                  <a:cxn ang="0">
                    <a:pos x="T6" y="T7"/>
                  </a:cxn>
                  <a:cxn ang="0">
                    <a:pos x="T8" y="T9"/>
                  </a:cxn>
                </a:cxnLst>
                <a:rect l="0" t="0" r="r" b="b"/>
                <a:pathLst>
                  <a:path w="92" h="230">
                    <a:moveTo>
                      <a:pt x="0" y="230"/>
                    </a:moveTo>
                    <a:lnTo>
                      <a:pt x="92" y="185"/>
                    </a:lnTo>
                    <a:lnTo>
                      <a:pt x="92" y="45"/>
                    </a:lnTo>
                    <a:lnTo>
                      <a:pt x="0" y="0"/>
                    </a:lnTo>
                    <a:lnTo>
                      <a:pt x="0" y="230"/>
                    </a:lnTo>
                    <a:close/>
                  </a:path>
                </a:pathLst>
              </a:cu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45" name="Oval 63">
                <a:extLst>
                  <a:ext uri="{FF2B5EF4-FFF2-40B4-BE49-F238E27FC236}">
                    <a16:creationId xmlns:a16="http://schemas.microsoft.com/office/drawing/2014/main" id="{07E9584A-308E-6654-2153-7B00809F6EF4}"/>
                  </a:ext>
                </a:extLst>
              </p:cNvPr>
              <p:cNvSpPr>
                <a:spLocks noChangeArrowheads="1"/>
              </p:cNvSpPr>
              <p:nvPr/>
            </p:nvSpPr>
            <p:spPr bwMode="auto">
              <a:xfrm>
                <a:off x="10912207" y="5527244"/>
                <a:ext cx="64890" cy="64890"/>
              </a:xfrm>
              <a:prstGeom prst="ellipse">
                <a:avLst/>
              </a:pr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sp>
          <p:nvSpPr>
            <p:cNvPr id="19" name="Rectangle: Rounded Corners 17">
              <a:extLst>
                <a:ext uri="{FF2B5EF4-FFF2-40B4-BE49-F238E27FC236}">
                  <a16:creationId xmlns:a16="http://schemas.microsoft.com/office/drawing/2014/main" id="{D209A8FF-C451-9D2C-7C9F-298C12448FFC}"/>
                </a:ext>
              </a:extLst>
            </p:cNvPr>
            <p:cNvSpPr/>
            <p:nvPr/>
          </p:nvSpPr>
          <p:spPr bwMode="auto">
            <a:xfrm>
              <a:off x="7914489" y="5222881"/>
              <a:ext cx="2452099" cy="974190"/>
            </a:xfrm>
            <a:prstGeom prst="roundRect">
              <a:avLst>
                <a:gd name="adj" fmla="val 50000"/>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grpSp>
          <p:nvGrpSpPr>
            <p:cNvPr id="20" name="Group 18">
              <a:extLst>
                <a:ext uri="{FF2B5EF4-FFF2-40B4-BE49-F238E27FC236}">
                  <a16:creationId xmlns:a16="http://schemas.microsoft.com/office/drawing/2014/main" id="{DEC792B7-A6A2-3545-E575-DE22B7DE9FEB}"/>
                </a:ext>
              </a:extLst>
            </p:cNvPr>
            <p:cNvGrpSpPr/>
            <p:nvPr/>
          </p:nvGrpSpPr>
          <p:grpSpPr>
            <a:xfrm>
              <a:off x="7917950" y="5107427"/>
              <a:ext cx="452260" cy="417074"/>
              <a:chOff x="7989965" y="5173839"/>
              <a:chExt cx="308230" cy="284249"/>
            </a:xfrm>
          </p:grpSpPr>
          <p:sp>
            <p:nvSpPr>
              <p:cNvPr id="27" name="Rectangle 25">
                <a:extLst>
                  <a:ext uri="{FF2B5EF4-FFF2-40B4-BE49-F238E27FC236}">
                    <a16:creationId xmlns:a16="http://schemas.microsoft.com/office/drawing/2014/main" id="{39B717C8-B91A-A425-F316-0FF15BEA6EE1}"/>
                  </a:ext>
                </a:extLst>
              </p:cNvPr>
              <p:cNvSpPr/>
              <p:nvPr/>
            </p:nvSpPr>
            <p:spPr bwMode="auto">
              <a:xfrm rot="2791835">
                <a:off x="8049962" y="5214759"/>
                <a:ext cx="187231" cy="194497"/>
              </a:xfrm>
              <a:prstGeom prst="rect">
                <a:avLst/>
              </a:prstGeom>
              <a:solidFill>
                <a:srgbClr val="F2F2F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solidFill>
                    <a:schemeClr val="tx1"/>
                  </a:solidFill>
                  <a:latin typeface="Segoe UI Semilight"/>
                  <a:ea typeface="Segoe UI" pitchFamily="34" charset="0"/>
                  <a:cs typeface="Segoe UI" pitchFamily="34" charset="0"/>
                </a:endParaRPr>
              </a:p>
            </p:txBody>
          </p:sp>
          <p:grpSp>
            <p:nvGrpSpPr>
              <p:cNvPr id="28" name="Group 26">
                <a:extLst>
                  <a:ext uri="{FF2B5EF4-FFF2-40B4-BE49-F238E27FC236}">
                    <a16:creationId xmlns:a16="http://schemas.microsoft.com/office/drawing/2014/main" id="{46388037-76A2-9D87-5E5D-19EE310F1DAC}"/>
                  </a:ext>
                </a:extLst>
              </p:cNvPr>
              <p:cNvGrpSpPr/>
              <p:nvPr/>
            </p:nvGrpSpPr>
            <p:grpSpPr>
              <a:xfrm>
                <a:off x="7989965" y="5173839"/>
                <a:ext cx="308230" cy="284249"/>
                <a:chOff x="7875624" y="5410159"/>
                <a:chExt cx="308230" cy="284249"/>
              </a:xfrm>
            </p:grpSpPr>
            <p:sp>
              <p:nvSpPr>
                <p:cNvPr id="29" name="Freeform 17">
                  <a:extLst>
                    <a:ext uri="{FF2B5EF4-FFF2-40B4-BE49-F238E27FC236}">
                      <a16:creationId xmlns:a16="http://schemas.microsoft.com/office/drawing/2014/main" id="{188A1D66-6719-F160-511B-7E32EAD28120}"/>
                    </a:ext>
                  </a:extLst>
                </p:cNvPr>
                <p:cNvSpPr>
                  <a:spLocks/>
                </p:cNvSpPr>
                <p:nvPr/>
              </p:nvSpPr>
              <p:spPr bwMode="auto">
                <a:xfrm>
                  <a:off x="7960264" y="5410159"/>
                  <a:ext cx="145298" cy="284249"/>
                </a:xfrm>
                <a:custGeom>
                  <a:avLst/>
                  <a:gdLst>
                    <a:gd name="T0" fmla="*/ 204 w 206"/>
                    <a:gd name="T1" fmla="*/ 0 h 403"/>
                    <a:gd name="T2" fmla="*/ 71 w 206"/>
                    <a:gd name="T3" fmla="*/ 0 h 403"/>
                    <a:gd name="T4" fmla="*/ 0 w 206"/>
                    <a:gd name="T5" fmla="*/ 201 h 403"/>
                    <a:gd name="T6" fmla="*/ 88 w 206"/>
                    <a:gd name="T7" fmla="*/ 204 h 403"/>
                    <a:gd name="T8" fmla="*/ 19 w 206"/>
                    <a:gd name="T9" fmla="*/ 403 h 403"/>
                    <a:gd name="T10" fmla="*/ 206 w 206"/>
                    <a:gd name="T11" fmla="*/ 135 h 403"/>
                    <a:gd name="T12" fmla="*/ 116 w 206"/>
                    <a:gd name="T13" fmla="*/ 135 h 403"/>
                    <a:gd name="T14" fmla="*/ 204 w 206"/>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03">
                      <a:moveTo>
                        <a:pt x="204" y="0"/>
                      </a:moveTo>
                      <a:lnTo>
                        <a:pt x="71" y="0"/>
                      </a:lnTo>
                      <a:lnTo>
                        <a:pt x="0" y="201"/>
                      </a:lnTo>
                      <a:lnTo>
                        <a:pt x="88" y="204"/>
                      </a:lnTo>
                      <a:lnTo>
                        <a:pt x="19" y="403"/>
                      </a:lnTo>
                      <a:lnTo>
                        <a:pt x="206" y="135"/>
                      </a:lnTo>
                      <a:lnTo>
                        <a:pt x="116" y="135"/>
                      </a:lnTo>
                      <a:lnTo>
                        <a:pt x="204" y="0"/>
                      </a:lnTo>
                      <a:close/>
                    </a:path>
                  </a:pathLst>
                </a:custGeom>
                <a:solidFill>
                  <a:srgbClr val="FCD11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nvGrpSpPr>
                <p:cNvPr id="30" name="Group 28">
                  <a:extLst>
                    <a:ext uri="{FF2B5EF4-FFF2-40B4-BE49-F238E27FC236}">
                      <a16:creationId xmlns:a16="http://schemas.microsoft.com/office/drawing/2014/main" id="{C47626CF-6EBC-15E3-6176-07F8118638AF}"/>
                    </a:ext>
                  </a:extLst>
                </p:cNvPr>
                <p:cNvGrpSpPr/>
                <p:nvPr/>
              </p:nvGrpSpPr>
              <p:grpSpPr>
                <a:xfrm>
                  <a:off x="7875624" y="5410159"/>
                  <a:ext cx="308230" cy="284249"/>
                  <a:chOff x="7875624" y="5410159"/>
                  <a:chExt cx="308230" cy="284249"/>
                </a:xfrm>
              </p:grpSpPr>
              <p:sp>
                <p:nvSpPr>
                  <p:cNvPr id="31" name="Freeform 15">
                    <a:extLst>
                      <a:ext uri="{FF2B5EF4-FFF2-40B4-BE49-F238E27FC236}">
                        <a16:creationId xmlns:a16="http://schemas.microsoft.com/office/drawing/2014/main" id="{87979879-03E1-089D-FBFC-BFB01DCA56B1}"/>
                      </a:ext>
                    </a:extLst>
                  </p:cNvPr>
                  <p:cNvSpPr>
                    <a:spLocks/>
                  </p:cNvSpPr>
                  <p:nvPr/>
                </p:nvSpPr>
                <p:spPr bwMode="auto">
                  <a:xfrm>
                    <a:off x="8084402" y="5461648"/>
                    <a:ext cx="99452" cy="177743"/>
                  </a:xfrm>
                  <a:custGeom>
                    <a:avLst/>
                    <a:gdLst>
                      <a:gd name="T0" fmla="*/ 58 w 60"/>
                      <a:gd name="T1" fmla="*/ 55 h 106"/>
                      <a:gd name="T2" fmla="*/ 58 w 60"/>
                      <a:gd name="T3" fmla="*/ 49 h 106"/>
                      <a:gd name="T4" fmla="*/ 49 w 60"/>
                      <a:gd name="T5" fmla="*/ 40 h 106"/>
                      <a:gd name="T6" fmla="*/ 9 w 60"/>
                      <a:gd name="T7" fmla="*/ 1 h 106"/>
                      <a:gd name="T8" fmla="*/ 3 w 60"/>
                      <a:gd name="T9" fmla="*/ 1 h 106"/>
                      <a:gd name="T10" fmla="*/ 3 w 60"/>
                      <a:gd name="T11" fmla="*/ 8 h 106"/>
                      <a:gd name="T12" fmla="*/ 45 w 60"/>
                      <a:gd name="T13" fmla="*/ 49 h 106"/>
                      <a:gd name="T14" fmla="*/ 45 w 60"/>
                      <a:gd name="T15" fmla="*/ 55 h 106"/>
                      <a:gd name="T16" fmla="*/ 2 w 60"/>
                      <a:gd name="T17" fmla="*/ 97 h 106"/>
                      <a:gd name="T18" fmla="*/ 2 w 60"/>
                      <a:gd name="T19" fmla="*/ 104 h 106"/>
                      <a:gd name="T20" fmla="*/ 9 w 60"/>
                      <a:gd name="T21" fmla="*/ 104 h 106"/>
                      <a:gd name="T22" fmla="*/ 48 w 60"/>
                      <a:gd name="T23" fmla="*/ 65 h 106"/>
                      <a:gd name="T24" fmla="*/ 48 w 60"/>
                      <a:gd name="T25" fmla="*/ 65 h 106"/>
                      <a:gd name="T26" fmla="*/ 58 w 60"/>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6">
                        <a:moveTo>
                          <a:pt x="58" y="55"/>
                        </a:moveTo>
                        <a:cubicBezTo>
                          <a:pt x="60" y="53"/>
                          <a:pt x="59" y="50"/>
                          <a:pt x="58" y="49"/>
                        </a:cubicBezTo>
                        <a:cubicBezTo>
                          <a:pt x="49" y="40"/>
                          <a:pt x="49" y="40"/>
                          <a:pt x="49" y="40"/>
                        </a:cubicBezTo>
                        <a:cubicBezTo>
                          <a:pt x="9" y="1"/>
                          <a:pt x="9" y="1"/>
                          <a:pt x="9" y="1"/>
                        </a:cubicBezTo>
                        <a:cubicBezTo>
                          <a:pt x="8" y="0"/>
                          <a:pt x="5" y="0"/>
                          <a:pt x="3" y="1"/>
                        </a:cubicBezTo>
                        <a:cubicBezTo>
                          <a:pt x="1" y="3"/>
                          <a:pt x="1" y="6"/>
                          <a:pt x="3" y="8"/>
                        </a:cubicBezTo>
                        <a:cubicBezTo>
                          <a:pt x="45" y="49"/>
                          <a:pt x="45" y="49"/>
                          <a:pt x="45" y="49"/>
                        </a:cubicBezTo>
                        <a:cubicBezTo>
                          <a:pt x="46" y="50"/>
                          <a:pt x="46" y="53"/>
                          <a:pt x="45" y="55"/>
                        </a:cubicBezTo>
                        <a:cubicBezTo>
                          <a:pt x="2" y="97"/>
                          <a:pt x="2" y="97"/>
                          <a:pt x="2" y="97"/>
                        </a:cubicBezTo>
                        <a:cubicBezTo>
                          <a:pt x="0" y="99"/>
                          <a:pt x="0" y="102"/>
                          <a:pt x="2" y="104"/>
                        </a:cubicBezTo>
                        <a:cubicBezTo>
                          <a:pt x="4" y="106"/>
                          <a:pt x="7" y="105"/>
                          <a:pt x="9" y="104"/>
                        </a:cubicBezTo>
                        <a:cubicBezTo>
                          <a:pt x="48" y="65"/>
                          <a:pt x="48" y="65"/>
                          <a:pt x="48" y="65"/>
                        </a:cubicBezTo>
                        <a:cubicBezTo>
                          <a:pt x="48" y="65"/>
                          <a:pt x="48" y="65"/>
                          <a:pt x="48" y="65"/>
                        </a:cubicBezTo>
                        <a:lnTo>
                          <a:pt x="58"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2" name="Freeform 16">
                    <a:extLst>
                      <a:ext uri="{FF2B5EF4-FFF2-40B4-BE49-F238E27FC236}">
                        <a16:creationId xmlns:a16="http://schemas.microsoft.com/office/drawing/2014/main" id="{C7D859A3-7F99-B906-C3FC-A811FDFFE64C}"/>
                      </a:ext>
                    </a:extLst>
                  </p:cNvPr>
                  <p:cNvSpPr>
                    <a:spLocks/>
                  </p:cNvSpPr>
                  <p:nvPr/>
                </p:nvSpPr>
                <p:spPr bwMode="auto">
                  <a:xfrm>
                    <a:off x="7875624" y="5461648"/>
                    <a:ext cx="98041" cy="177743"/>
                  </a:xfrm>
                  <a:custGeom>
                    <a:avLst/>
                    <a:gdLst>
                      <a:gd name="T0" fmla="*/ 2 w 59"/>
                      <a:gd name="T1" fmla="*/ 55 h 106"/>
                      <a:gd name="T2" fmla="*/ 2 w 59"/>
                      <a:gd name="T3" fmla="*/ 49 h 106"/>
                      <a:gd name="T4" fmla="*/ 10 w 59"/>
                      <a:gd name="T5" fmla="*/ 40 h 106"/>
                      <a:gd name="T6" fmla="*/ 50 w 59"/>
                      <a:gd name="T7" fmla="*/ 1 h 106"/>
                      <a:gd name="T8" fmla="*/ 56 w 59"/>
                      <a:gd name="T9" fmla="*/ 1 h 106"/>
                      <a:gd name="T10" fmla="*/ 56 w 59"/>
                      <a:gd name="T11" fmla="*/ 8 h 106"/>
                      <a:gd name="T12" fmla="*/ 16 w 59"/>
                      <a:gd name="T13" fmla="*/ 49 h 106"/>
                      <a:gd name="T14" fmla="*/ 16 w 59"/>
                      <a:gd name="T15" fmla="*/ 55 h 106"/>
                      <a:gd name="T16" fmla="*/ 57 w 59"/>
                      <a:gd name="T17" fmla="*/ 97 h 106"/>
                      <a:gd name="T18" fmla="*/ 57 w 59"/>
                      <a:gd name="T19" fmla="*/ 104 h 106"/>
                      <a:gd name="T20" fmla="*/ 51 w 59"/>
                      <a:gd name="T21" fmla="*/ 104 h 106"/>
                      <a:gd name="T22" fmla="*/ 11 w 59"/>
                      <a:gd name="T23" fmla="*/ 66 h 106"/>
                      <a:gd name="T24" fmla="*/ 10 w 59"/>
                      <a:gd name="T25" fmla="*/ 65 h 106"/>
                      <a:gd name="T26" fmla="*/ 2 w 59"/>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06">
                        <a:moveTo>
                          <a:pt x="2" y="55"/>
                        </a:moveTo>
                        <a:cubicBezTo>
                          <a:pt x="0" y="53"/>
                          <a:pt x="0" y="50"/>
                          <a:pt x="2" y="49"/>
                        </a:cubicBezTo>
                        <a:cubicBezTo>
                          <a:pt x="10" y="40"/>
                          <a:pt x="10" y="40"/>
                          <a:pt x="10" y="40"/>
                        </a:cubicBezTo>
                        <a:cubicBezTo>
                          <a:pt x="50" y="1"/>
                          <a:pt x="50" y="1"/>
                          <a:pt x="50" y="1"/>
                        </a:cubicBezTo>
                        <a:cubicBezTo>
                          <a:pt x="52" y="0"/>
                          <a:pt x="54" y="0"/>
                          <a:pt x="56" y="1"/>
                        </a:cubicBezTo>
                        <a:cubicBezTo>
                          <a:pt x="58" y="3"/>
                          <a:pt x="59" y="6"/>
                          <a:pt x="56" y="8"/>
                        </a:cubicBezTo>
                        <a:cubicBezTo>
                          <a:pt x="16" y="49"/>
                          <a:pt x="16" y="49"/>
                          <a:pt x="16" y="49"/>
                        </a:cubicBezTo>
                        <a:cubicBezTo>
                          <a:pt x="14" y="50"/>
                          <a:pt x="14" y="53"/>
                          <a:pt x="16" y="55"/>
                        </a:cubicBezTo>
                        <a:cubicBezTo>
                          <a:pt x="57" y="97"/>
                          <a:pt x="57" y="97"/>
                          <a:pt x="57" y="97"/>
                        </a:cubicBezTo>
                        <a:cubicBezTo>
                          <a:pt x="59" y="99"/>
                          <a:pt x="59" y="102"/>
                          <a:pt x="57" y="104"/>
                        </a:cubicBezTo>
                        <a:cubicBezTo>
                          <a:pt x="55" y="106"/>
                          <a:pt x="52" y="105"/>
                          <a:pt x="51" y="104"/>
                        </a:cubicBezTo>
                        <a:cubicBezTo>
                          <a:pt x="11" y="66"/>
                          <a:pt x="11" y="66"/>
                          <a:pt x="11" y="66"/>
                        </a:cubicBezTo>
                        <a:cubicBezTo>
                          <a:pt x="10" y="65"/>
                          <a:pt x="10" y="65"/>
                          <a:pt x="10" y="65"/>
                        </a:cubicBezTo>
                        <a:lnTo>
                          <a:pt x="2"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3" name="Freeform 19">
                    <a:extLst>
                      <a:ext uri="{FF2B5EF4-FFF2-40B4-BE49-F238E27FC236}">
                        <a16:creationId xmlns:a16="http://schemas.microsoft.com/office/drawing/2014/main" id="{FDF33BAE-E9A5-BBBC-93B9-C923A52638A9}"/>
                      </a:ext>
                    </a:extLst>
                  </p:cNvPr>
                  <p:cNvSpPr>
                    <a:spLocks/>
                  </p:cNvSpPr>
                  <p:nvPr/>
                </p:nvSpPr>
                <p:spPr bwMode="auto">
                  <a:xfrm>
                    <a:off x="7973665" y="5410159"/>
                    <a:ext cx="131897" cy="284249"/>
                  </a:xfrm>
                  <a:custGeom>
                    <a:avLst/>
                    <a:gdLst>
                      <a:gd name="T0" fmla="*/ 185 w 187"/>
                      <a:gd name="T1" fmla="*/ 0 h 403"/>
                      <a:gd name="T2" fmla="*/ 116 w 187"/>
                      <a:gd name="T3" fmla="*/ 0 h 403"/>
                      <a:gd name="T4" fmla="*/ 43 w 187"/>
                      <a:gd name="T5" fmla="*/ 168 h 403"/>
                      <a:gd name="T6" fmla="*/ 128 w 187"/>
                      <a:gd name="T7" fmla="*/ 168 h 403"/>
                      <a:gd name="T8" fmla="*/ 0 w 187"/>
                      <a:gd name="T9" fmla="*/ 403 h 403"/>
                      <a:gd name="T10" fmla="*/ 187 w 187"/>
                      <a:gd name="T11" fmla="*/ 135 h 403"/>
                      <a:gd name="T12" fmla="*/ 97 w 187"/>
                      <a:gd name="T13" fmla="*/ 135 h 403"/>
                      <a:gd name="T14" fmla="*/ 185 w 187"/>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403">
                        <a:moveTo>
                          <a:pt x="185" y="0"/>
                        </a:moveTo>
                        <a:lnTo>
                          <a:pt x="116" y="0"/>
                        </a:lnTo>
                        <a:lnTo>
                          <a:pt x="43" y="168"/>
                        </a:lnTo>
                        <a:lnTo>
                          <a:pt x="128" y="168"/>
                        </a:lnTo>
                        <a:lnTo>
                          <a:pt x="0" y="403"/>
                        </a:lnTo>
                        <a:lnTo>
                          <a:pt x="187" y="135"/>
                        </a:lnTo>
                        <a:lnTo>
                          <a:pt x="97" y="135"/>
                        </a:lnTo>
                        <a:lnTo>
                          <a:pt x="185" y="0"/>
                        </a:lnTo>
                        <a:close/>
                      </a:path>
                    </a:pathLst>
                  </a:custGeom>
                  <a:solidFill>
                    <a:srgbClr val="FDBC0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grpSp>
        </p:grpSp>
        <p:cxnSp>
          <p:nvCxnSpPr>
            <p:cNvPr id="21" name="Straight Arrow Connector 19">
              <a:extLst>
                <a:ext uri="{FF2B5EF4-FFF2-40B4-BE49-F238E27FC236}">
                  <a16:creationId xmlns:a16="http://schemas.microsoft.com/office/drawing/2014/main" id="{68778BE1-853B-3994-3CA7-2A96D766FB6F}"/>
                </a:ext>
              </a:extLst>
            </p:cNvPr>
            <p:cNvCxnSpPr>
              <a:cxnSpLocks/>
            </p:cNvCxnSpPr>
            <p:nvPr/>
          </p:nvCxnSpPr>
          <p:spPr>
            <a:xfrm>
              <a:off x="10370851" y="5726114"/>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2" name="Rectangle 47">
              <a:extLst>
                <a:ext uri="{FF2B5EF4-FFF2-40B4-BE49-F238E27FC236}">
                  <a16:creationId xmlns:a16="http://schemas.microsoft.com/office/drawing/2014/main" id="{10D70FDB-05FA-1927-BA2F-7853725B8DFA}"/>
                </a:ext>
              </a:extLst>
            </p:cNvPr>
            <p:cNvSpPr>
              <a:spLocks noChangeArrowheads="1"/>
            </p:cNvSpPr>
            <p:nvPr/>
          </p:nvSpPr>
          <p:spPr bwMode="auto">
            <a:xfrm>
              <a:off x="8077683" y="6260060"/>
              <a:ext cx="2125713" cy="155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Cortana Analytics answers questions</a:t>
              </a:r>
            </a:p>
          </p:txBody>
        </p:sp>
        <p:grpSp>
          <p:nvGrpSpPr>
            <p:cNvPr id="23" name="cortana">
              <a:extLst>
                <a:ext uri="{FF2B5EF4-FFF2-40B4-BE49-F238E27FC236}">
                  <a16:creationId xmlns:a16="http://schemas.microsoft.com/office/drawing/2014/main" id="{FDB001FF-9710-3401-4C07-032CDB2CC52B}"/>
                </a:ext>
              </a:extLst>
            </p:cNvPr>
            <p:cNvGrpSpPr>
              <a:grpSpLocks noChangeAspect="1"/>
            </p:cNvGrpSpPr>
            <p:nvPr/>
          </p:nvGrpSpPr>
          <p:grpSpPr bwMode="auto">
            <a:xfrm>
              <a:off x="9523521" y="5516351"/>
              <a:ext cx="393700" cy="393700"/>
              <a:chOff x="2059" y="1500"/>
              <a:chExt cx="248" cy="248"/>
            </a:xfrm>
            <a:solidFill>
              <a:srgbClr val="525252"/>
            </a:solidFill>
          </p:grpSpPr>
          <p:sp>
            <p:nvSpPr>
              <p:cNvPr id="25" name="Freeform 21">
                <a:extLst>
                  <a:ext uri="{FF2B5EF4-FFF2-40B4-BE49-F238E27FC236}">
                    <a16:creationId xmlns:a16="http://schemas.microsoft.com/office/drawing/2014/main" id="{FBEA1099-60C6-AF69-BDBF-A37897B16C18}"/>
                  </a:ext>
                </a:extLst>
              </p:cNvPr>
              <p:cNvSpPr>
                <a:spLocks noEditPoints="1"/>
              </p:cNvSpPr>
              <p:nvPr/>
            </p:nvSpPr>
            <p:spPr bwMode="auto">
              <a:xfrm>
                <a:off x="2059" y="1500"/>
                <a:ext cx="248" cy="248"/>
              </a:xfrm>
              <a:custGeom>
                <a:avLst/>
                <a:gdLst>
                  <a:gd name="T0" fmla="*/ 171 w 342"/>
                  <a:gd name="T1" fmla="*/ 319 h 342"/>
                  <a:gd name="T2" fmla="*/ 131 w 342"/>
                  <a:gd name="T3" fmla="*/ 313 h 342"/>
                  <a:gd name="T4" fmla="*/ 96 w 342"/>
                  <a:gd name="T5" fmla="*/ 299 h 342"/>
                  <a:gd name="T6" fmla="*/ 67 w 342"/>
                  <a:gd name="T7" fmla="*/ 275 h 342"/>
                  <a:gd name="T8" fmla="*/ 43 w 342"/>
                  <a:gd name="T9" fmla="*/ 245 h 342"/>
                  <a:gd name="T10" fmla="*/ 29 w 342"/>
                  <a:gd name="T11" fmla="*/ 211 h 342"/>
                  <a:gd name="T12" fmla="*/ 23 w 342"/>
                  <a:gd name="T13" fmla="*/ 171 h 342"/>
                  <a:gd name="T14" fmla="*/ 29 w 342"/>
                  <a:gd name="T15" fmla="*/ 132 h 342"/>
                  <a:gd name="T16" fmla="*/ 43 w 342"/>
                  <a:gd name="T17" fmla="*/ 97 h 342"/>
                  <a:gd name="T18" fmla="*/ 67 w 342"/>
                  <a:gd name="T19" fmla="*/ 67 h 342"/>
                  <a:gd name="T20" fmla="*/ 96 w 342"/>
                  <a:gd name="T21" fmla="*/ 44 h 342"/>
                  <a:gd name="T22" fmla="*/ 131 w 342"/>
                  <a:gd name="T23" fmla="*/ 29 h 342"/>
                  <a:gd name="T24" fmla="*/ 171 w 342"/>
                  <a:gd name="T25" fmla="*/ 24 h 342"/>
                  <a:gd name="T26" fmla="*/ 210 w 342"/>
                  <a:gd name="T27" fmla="*/ 29 h 342"/>
                  <a:gd name="T28" fmla="*/ 244 w 342"/>
                  <a:gd name="T29" fmla="*/ 44 h 342"/>
                  <a:gd name="T30" fmla="*/ 275 w 342"/>
                  <a:gd name="T31" fmla="*/ 67 h 342"/>
                  <a:gd name="T32" fmla="*/ 298 w 342"/>
                  <a:gd name="T33" fmla="*/ 97 h 342"/>
                  <a:gd name="T34" fmla="*/ 313 w 342"/>
                  <a:gd name="T35" fmla="*/ 132 h 342"/>
                  <a:gd name="T36" fmla="*/ 318 w 342"/>
                  <a:gd name="T37" fmla="*/ 171 h 342"/>
                  <a:gd name="T38" fmla="*/ 313 w 342"/>
                  <a:gd name="T39" fmla="*/ 211 h 342"/>
                  <a:gd name="T40" fmla="*/ 298 w 342"/>
                  <a:gd name="T41" fmla="*/ 245 h 342"/>
                  <a:gd name="T42" fmla="*/ 275 w 342"/>
                  <a:gd name="T43" fmla="*/ 275 h 342"/>
                  <a:gd name="T44" fmla="*/ 244 w 342"/>
                  <a:gd name="T45" fmla="*/ 299 h 342"/>
                  <a:gd name="T46" fmla="*/ 210 w 342"/>
                  <a:gd name="T47" fmla="*/ 313 h 342"/>
                  <a:gd name="T48" fmla="*/ 171 w 342"/>
                  <a:gd name="T49" fmla="*/ 319 h 342"/>
                  <a:gd name="T50" fmla="*/ 171 w 342"/>
                  <a:gd name="T51" fmla="*/ 0 h 342"/>
                  <a:gd name="T52" fmla="*/ 125 w 342"/>
                  <a:gd name="T53" fmla="*/ 6 h 342"/>
                  <a:gd name="T54" fmla="*/ 85 w 342"/>
                  <a:gd name="T55" fmla="*/ 24 h 342"/>
                  <a:gd name="T56" fmla="*/ 50 w 342"/>
                  <a:gd name="T57" fmla="*/ 51 h 342"/>
                  <a:gd name="T58" fmla="*/ 23 w 342"/>
                  <a:gd name="T59" fmla="*/ 85 h 342"/>
                  <a:gd name="T60" fmla="*/ 5 w 342"/>
                  <a:gd name="T61" fmla="*/ 126 h 342"/>
                  <a:gd name="T62" fmla="*/ 0 w 342"/>
                  <a:gd name="T63" fmla="*/ 171 h 342"/>
                  <a:gd name="T64" fmla="*/ 5 w 342"/>
                  <a:gd name="T65" fmla="*/ 216 h 342"/>
                  <a:gd name="T66" fmla="*/ 23 w 342"/>
                  <a:gd name="T67" fmla="*/ 257 h 342"/>
                  <a:gd name="T68" fmla="*/ 50 w 342"/>
                  <a:gd name="T69" fmla="*/ 292 h 342"/>
                  <a:gd name="T70" fmla="*/ 85 w 342"/>
                  <a:gd name="T71" fmla="*/ 319 h 342"/>
                  <a:gd name="T72" fmla="*/ 125 w 342"/>
                  <a:gd name="T73" fmla="*/ 336 h 342"/>
                  <a:gd name="T74" fmla="*/ 171 w 342"/>
                  <a:gd name="T75" fmla="*/ 342 h 342"/>
                  <a:gd name="T76" fmla="*/ 215 w 342"/>
                  <a:gd name="T77" fmla="*/ 336 h 342"/>
                  <a:gd name="T78" fmla="*/ 257 w 342"/>
                  <a:gd name="T79" fmla="*/ 319 h 342"/>
                  <a:gd name="T80" fmla="*/ 291 w 342"/>
                  <a:gd name="T81" fmla="*/ 292 h 342"/>
                  <a:gd name="T82" fmla="*/ 318 w 342"/>
                  <a:gd name="T83" fmla="*/ 257 h 342"/>
                  <a:gd name="T84" fmla="*/ 335 w 342"/>
                  <a:gd name="T85" fmla="*/ 216 h 342"/>
                  <a:gd name="T86" fmla="*/ 342 w 342"/>
                  <a:gd name="T87" fmla="*/ 171 h 342"/>
                  <a:gd name="T88" fmla="*/ 335 w 342"/>
                  <a:gd name="T89" fmla="*/ 126 h 342"/>
                  <a:gd name="T90" fmla="*/ 318 w 342"/>
                  <a:gd name="T91" fmla="*/ 85 h 342"/>
                  <a:gd name="T92" fmla="*/ 291 w 342"/>
                  <a:gd name="T93" fmla="*/ 51 h 342"/>
                  <a:gd name="T94" fmla="*/ 257 w 342"/>
                  <a:gd name="T95" fmla="*/ 24 h 342"/>
                  <a:gd name="T96" fmla="*/ 215 w 342"/>
                  <a:gd name="T97" fmla="*/ 6 h 342"/>
                  <a:gd name="T98" fmla="*/ 171 w 342"/>
                  <a:gd name="T9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2" h="342">
                    <a:moveTo>
                      <a:pt x="171" y="319"/>
                    </a:moveTo>
                    <a:cubicBezTo>
                      <a:pt x="157" y="319"/>
                      <a:pt x="144" y="317"/>
                      <a:pt x="131" y="313"/>
                    </a:cubicBezTo>
                    <a:cubicBezTo>
                      <a:pt x="119" y="310"/>
                      <a:pt x="107" y="304"/>
                      <a:pt x="96" y="299"/>
                    </a:cubicBezTo>
                    <a:cubicBezTo>
                      <a:pt x="86" y="292"/>
                      <a:pt x="76" y="284"/>
                      <a:pt x="67" y="275"/>
                    </a:cubicBezTo>
                    <a:cubicBezTo>
                      <a:pt x="58" y="266"/>
                      <a:pt x="50" y="256"/>
                      <a:pt x="43" y="245"/>
                    </a:cubicBezTo>
                    <a:cubicBezTo>
                      <a:pt x="36" y="235"/>
                      <a:pt x="32" y="223"/>
                      <a:pt x="29" y="211"/>
                    </a:cubicBezTo>
                    <a:cubicBezTo>
                      <a:pt x="25" y="198"/>
                      <a:pt x="23" y="185"/>
                      <a:pt x="23" y="171"/>
                    </a:cubicBezTo>
                    <a:cubicBezTo>
                      <a:pt x="23" y="158"/>
                      <a:pt x="25" y="145"/>
                      <a:pt x="29" y="132"/>
                    </a:cubicBezTo>
                    <a:cubicBezTo>
                      <a:pt x="32" y="120"/>
                      <a:pt x="36" y="108"/>
                      <a:pt x="43" y="97"/>
                    </a:cubicBezTo>
                    <a:cubicBezTo>
                      <a:pt x="50" y="86"/>
                      <a:pt x="58" y="76"/>
                      <a:pt x="67" y="67"/>
                    </a:cubicBezTo>
                    <a:cubicBezTo>
                      <a:pt x="76" y="58"/>
                      <a:pt x="86" y="51"/>
                      <a:pt x="96" y="44"/>
                    </a:cubicBezTo>
                    <a:cubicBezTo>
                      <a:pt x="107" y="37"/>
                      <a:pt x="119" y="33"/>
                      <a:pt x="131" y="29"/>
                    </a:cubicBezTo>
                    <a:cubicBezTo>
                      <a:pt x="144" y="26"/>
                      <a:pt x="157" y="24"/>
                      <a:pt x="171" y="24"/>
                    </a:cubicBezTo>
                    <a:cubicBezTo>
                      <a:pt x="184" y="24"/>
                      <a:pt x="197" y="26"/>
                      <a:pt x="210" y="29"/>
                    </a:cubicBezTo>
                    <a:cubicBezTo>
                      <a:pt x="222" y="33"/>
                      <a:pt x="234" y="37"/>
                      <a:pt x="244" y="44"/>
                    </a:cubicBezTo>
                    <a:cubicBezTo>
                      <a:pt x="256" y="51"/>
                      <a:pt x="266" y="58"/>
                      <a:pt x="275" y="67"/>
                    </a:cubicBezTo>
                    <a:cubicBezTo>
                      <a:pt x="283" y="76"/>
                      <a:pt x="291" y="86"/>
                      <a:pt x="298" y="97"/>
                    </a:cubicBezTo>
                    <a:cubicBezTo>
                      <a:pt x="304" y="108"/>
                      <a:pt x="309" y="120"/>
                      <a:pt x="313" y="132"/>
                    </a:cubicBezTo>
                    <a:cubicBezTo>
                      <a:pt x="316" y="145"/>
                      <a:pt x="318" y="158"/>
                      <a:pt x="318" y="171"/>
                    </a:cubicBezTo>
                    <a:cubicBezTo>
                      <a:pt x="318" y="185"/>
                      <a:pt x="316" y="198"/>
                      <a:pt x="313" y="211"/>
                    </a:cubicBezTo>
                    <a:cubicBezTo>
                      <a:pt x="309" y="223"/>
                      <a:pt x="304" y="235"/>
                      <a:pt x="298" y="245"/>
                    </a:cubicBezTo>
                    <a:cubicBezTo>
                      <a:pt x="291" y="256"/>
                      <a:pt x="283" y="266"/>
                      <a:pt x="275" y="275"/>
                    </a:cubicBezTo>
                    <a:cubicBezTo>
                      <a:pt x="266" y="284"/>
                      <a:pt x="256" y="292"/>
                      <a:pt x="244" y="299"/>
                    </a:cubicBezTo>
                    <a:cubicBezTo>
                      <a:pt x="234" y="304"/>
                      <a:pt x="222" y="310"/>
                      <a:pt x="210" y="313"/>
                    </a:cubicBezTo>
                    <a:cubicBezTo>
                      <a:pt x="197" y="317"/>
                      <a:pt x="184" y="319"/>
                      <a:pt x="171" y="319"/>
                    </a:cubicBezTo>
                    <a:moveTo>
                      <a:pt x="171" y="0"/>
                    </a:moveTo>
                    <a:cubicBezTo>
                      <a:pt x="155" y="0"/>
                      <a:pt x="139" y="3"/>
                      <a:pt x="125" y="6"/>
                    </a:cubicBezTo>
                    <a:cubicBezTo>
                      <a:pt x="110" y="10"/>
                      <a:pt x="97" y="16"/>
                      <a:pt x="85" y="24"/>
                    </a:cubicBezTo>
                    <a:cubicBezTo>
                      <a:pt x="71" y="32"/>
                      <a:pt x="60" y="41"/>
                      <a:pt x="50" y="51"/>
                    </a:cubicBezTo>
                    <a:cubicBezTo>
                      <a:pt x="40" y="61"/>
                      <a:pt x="31" y="72"/>
                      <a:pt x="23" y="85"/>
                    </a:cubicBezTo>
                    <a:cubicBezTo>
                      <a:pt x="15" y="98"/>
                      <a:pt x="10" y="111"/>
                      <a:pt x="5" y="126"/>
                    </a:cubicBezTo>
                    <a:cubicBezTo>
                      <a:pt x="2" y="140"/>
                      <a:pt x="0" y="156"/>
                      <a:pt x="0" y="171"/>
                    </a:cubicBezTo>
                    <a:cubicBezTo>
                      <a:pt x="0" y="187"/>
                      <a:pt x="2" y="202"/>
                      <a:pt x="5" y="216"/>
                    </a:cubicBezTo>
                    <a:cubicBezTo>
                      <a:pt x="10" y="231"/>
                      <a:pt x="15" y="245"/>
                      <a:pt x="23" y="257"/>
                    </a:cubicBezTo>
                    <a:cubicBezTo>
                      <a:pt x="31" y="270"/>
                      <a:pt x="40" y="282"/>
                      <a:pt x="50" y="292"/>
                    </a:cubicBezTo>
                    <a:cubicBezTo>
                      <a:pt x="60" y="302"/>
                      <a:pt x="71" y="311"/>
                      <a:pt x="85" y="319"/>
                    </a:cubicBezTo>
                    <a:cubicBezTo>
                      <a:pt x="97" y="326"/>
                      <a:pt x="110" y="332"/>
                      <a:pt x="125" y="336"/>
                    </a:cubicBezTo>
                    <a:cubicBezTo>
                      <a:pt x="139" y="340"/>
                      <a:pt x="155" y="342"/>
                      <a:pt x="171" y="342"/>
                    </a:cubicBezTo>
                    <a:cubicBezTo>
                      <a:pt x="186" y="342"/>
                      <a:pt x="201" y="340"/>
                      <a:pt x="215" y="336"/>
                    </a:cubicBezTo>
                    <a:cubicBezTo>
                      <a:pt x="230" y="332"/>
                      <a:pt x="244" y="326"/>
                      <a:pt x="257" y="319"/>
                    </a:cubicBezTo>
                    <a:cubicBezTo>
                      <a:pt x="269" y="311"/>
                      <a:pt x="281" y="302"/>
                      <a:pt x="291" y="292"/>
                    </a:cubicBezTo>
                    <a:cubicBezTo>
                      <a:pt x="301" y="282"/>
                      <a:pt x="310" y="270"/>
                      <a:pt x="318" y="257"/>
                    </a:cubicBezTo>
                    <a:cubicBezTo>
                      <a:pt x="325" y="245"/>
                      <a:pt x="332" y="231"/>
                      <a:pt x="335" y="216"/>
                    </a:cubicBezTo>
                    <a:cubicBezTo>
                      <a:pt x="339" y="202"/>
                      <a:pt x="342" y="187"/>
                      <a:pt x="342" y="171"/>
                    </a:cubicBezTo>
                    <a:cubicBezTo>
                      <a:pt x="342" y="156"/>
                      <a:pt x="339" y="140"/>
                      <a:pt x="335" y="126"/>
                    </a:cubicBezTo>
                    <a:cubicBezTo>
                      <a:pt x="332" y="111"/>
                      <a:pt x="325" y="98"/>
                      <a:pt x="318" y="85"/>
                    </a:cubicBezTo>
                    <a:cubicBezTo>
                      <a:pt x="310" y="72"/>
                      <a:pt x="301" y="61"/>
                      <a:pt x="291" y="51"/>
                    </a:cubicBezTo>
                    <a:cubicBezTo>
                      <a:pt x="281" y="41"/>
                      <a:pt x="269" y="32"/>
                      <a:pt x="257" y="24"/>
                    </a:cubicBezTo>
                    <a:cubicBezTo>
                      <a:pt x="244" y="16"/>
                      <a:pt x="230" y="10"/>
                      <a:pt x="215" y="6"/>
                    </a:cubicBezTo>
                    <a:cubicBezTo>
                      <a:pt x="201" y="3"/>
                      <a:pt x="186" y="0"/>
                      <a:pt x="171" y="0"/>
                    </a:cubicBezTo>
                  </a:path>
                </a:pathLst>
              </a:custGeom>
              <a:solidFill>
                <a:schemeClr val="accent3">
                  <a:alpha val="41961"/>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sz="900">
                  <a:latin typeface="Segoe UI Semilight"/>
                </a:endParaRPr>
              </a:p>
            </p:txBody>
          </p:sp>
          <p:sp>
            <p:nvSpPr>
              <p:cNvPr id="26" name="Freeform 22">
                <a:extLst>
                  <a:ext uri="{FF2B5EF4-FFF2-40B4-BE49-F238E27FC236}">
                    <a16:creationId xmlns:a16="http://schemas.microsoft.com/office/drawing/2014/main" id="{127D56AA-6B6F-1F5E-AD9D-D83CA365C551}"/>
                  </a:ext>
                </a:extLst>
              </p:cNvPr>
              <p:cNvSpPr>
                <a:spLocks noEditPoints="1"/>
              </p:cNvSpPr>
              <p:nvPr/>
            </p:nvSpPr>
            <p:spPr bwMode="auto">
              <a:xfrm>
                <a:off x="2072" y="1515"/>
                <a:ext cx="220" cy="219"/>
              </a:xfrm>
              <a:custGeom>
                <a:avLst/>
                <a:gdLst>
                  <a:gd name="T0" fmla="*/ 152 w 303"/>
                  <a:gd name="T1" fmla="*/ 0 h 303"/>
                  <a:gd name="T2" fmla="*/ 191 w 303"/>
                  <a:gd name="T3" fmla="*/ 6 h 303"/>
                  <a:gd name="T4" fmla="*/ 227 w 303"/>
                  <a:gd name="T5" fmla="*/ 20 h 303"/>
                  <a:gd name="T6" fmla="*/ 258 w 303"/>
                  <a:gd name="T7" fmla="*/ 44 h 303"/>
                  <a:gd name="T8" fmla="*/ 282 w 303"/>
                  <a:gd name="T9" fmla="*/ 75 h 303"/>
                  <a:gd name="T10" fmla="*/ 297 w 303"/>
                  <a:gd name="T11" fmla="*/ 111 h 303"/>
                  <a:gd name="T12" fmla="*/ 303 w 303"/>
                  <a:gd name="T13" fmla="*/ 151 h 303"/>
                  <a:gd name="T14" fmla="*/ 297 w 303"/>
                  <a:gd name="T15" fmla="*/ 191 h 303"/>
                  <a:gd name="T16" fmla="*/ 282 w 303"/>
                  <a:gd name="T17" fmla="*/ 227 h 303"/>
                  <a:gd name="T18" fmla="*/ 258 w 303"/>
                  <a:gd name="T19" fmla="*/ 258 h 303"/>
                  <a:gd name="T20" fmla="*/ 227 w 303"/>
                  <a:gd name="T21" fmla="*/ 281 h 303"/>
                  <a:gd name="T22" fmla="*/ 191 w 303"/>
                  <a:gd name="T23" fmla="*/ 297 h 303"/>
                  <a:gd name="T24" fmla="*/ 152 w 303"/>
                  <a:gd name="T25" fmla="*/ 303 h 303"/>
                  <a:gd name="T26" fmla="*/ 111 w 303"/>
                  <a:gd name="T27" fmla="*/ 297 h 303"/>
                  <a:gd name="T28" fmla="*/ 75 w 303"/>
                  <a:gd name="T29" fmla="*/ 281 h 303"/>
                  <a:gd name="T30" fmla="*/ 44 w 303"/>
                  <a:gd name="T31" fmla="*/ 258 h 303"/>
                  <a:gd name="T32" fmla="*/ 21 w 303"/>
                  <a:gd name="T33" fmla="*/ 227 h 303"/>
                  <a:gd name="T34" fmla="*/ 6 w 303"/>
                  <a:gd name="T35" fmla="*/ 191 h 303"/>
                  <a:gd name="T36" fmla="*/ 0 w 303"/>
                  <a:gd name="T37" fmla="*/ 151 h 303"/>
                  <a:gd name="T38" fmla="*/ 6 w 303"/>
                  <a:gd name="T39" fmla="*/ 111 h 303"/>
                  <a:gd name="T40" fmla="*/ 21 w 303"/>
                  <a:gd name="T41" fmla="*/ 75 h 303"/>
                  <a:gd name="T42" fmla="*/ 44 w 303"/>
                  <a:gd name="T43" fmla="*/ 44 h 303"/>
                  <a:gd name="T44" fmla="*/ 75 w 303"/>
                  <a:gd name="T45" fmla="*/ 20 h 303"/>
                  <a:gd name="T46" fmla="*/ 111 w 303"/>
                  <a:gd name="T47" fmla="*/ 6 h 303"/>
                  <a:gd name="T48" fmla="*/ 152 w 303"/>
                  <a:gd name="T49" fmla="*/ 0 h 303"/>
                  <a:gd name="T50" fmla="*/ 152 w 303"/>
                  <a:gd name="T51" fmla="*/ 272 h 303"/>
                  <a:gd name="T52" fmla="*/ 183 w 303"/>
                  <a:gd name="T53" fmla="*/ 269 h 303"/>
                  <a:gd name="T54" fmla="*/ 213 w 303"/>
                  <a:gd name="T55" fmla="*/ 256 h 303"/>
                  <a:gd name="T56" fmla="*/ 237 w 303"/>
                  <a:gd name="T57" fmla="*/ 237 h 303"/>
                  <a:gd name="T58" fmla="*/ 257 w 303"/>
                  <a:gd name="T59" fmla="*/ 212 h 303"/>
                  <a:gd name="T60" fmla="*/ 269 w 303"/>
                  <a:gd name="T61" fmla="*/ 184 h 303"/>
                  <a:gd name="T62" fmla="*/ 272 w 303"/>
                  <a:gd name="T63" fmla="*/ 151 h 303"/>
                  <a:gd name="T64" fmla="*/ 269 w 303"/>
                  <a:gd name="T65" fmla="*/ 119 h 303"/>
                  <a:gd name="T66" fmla="*/ 257 w 303"/>
                  <a:gd name="T67" fmla="*/ 90 h 303"/>
                  <a:gd name="T68" fmla="*/ 237 w 303"/>
                  <a:gd name="T69" fmla="*/ 66 h 303"/>
                  <a:gd name="T70" fmla="*/ 213 w 303"/>
                  <a:gd name="T71" fmla="*/ 46 h 303"/>
                  <a:gd name="T72" fmla="*/ 183 w 303"/>
                  <a:gd name="T73" fmla="*/ 34 h 303"/>
                  <a:gd name="T74" fmla="*/ 152 w 303"/>
                  <a:gd name="T75" fmla="*/ 29 h 303"/>
                  <a:gd name="T76" fmla="*/ 119 w 303"/>
                  <a:gd name="T77" fmla="*/ 34 h 303"/>
                  <a:gd name="T78" fmla="*/ 91 w 303"/>
                  <a:gd name="T79" fmla="*/ 46 h 303"/>
                  <a:gd name="T80" fmla="*/ 66 w 303"/>
                  <a:gd name="T81" fmla="*/ 66 h 303"/>
                  <a:gd name="T82" fmla="*/ 47 w 303"/>
                  <a:gd name="T83" fmla="*/ 90 h 303"/>
                  <a:gd name="T84" fmla="*/ 34 w 303"/>
                  <a:gd name="T85" fmla="*/ 119 h 303"/>
                  <a:gd name="T86" fmla="*/ 30 w 303"/>
                  <a:gd name="T87" fmla="*/ 151 h 303"/>
                  <a:gd name="T88" fmla="*/ 34 w 303"/>
                  <a:gd name="T89" fmla="*/ 183 h 303"/>
                  <a:gd name="T90" fmla="*/ 47 w 303"/>
                  <a:gd name="T91" fmla="*/ 212 h 303"/>
                  <a:gd name="T92" fmla="*/ 66 w 303"/>
                  <a:gd name="T93" fmla="*/ 237 h 303"/>
                  <a:gd name="T94" fmla="*/ 91 w 303"/>
                  <a:gd name="T95" fmla="*/ 256 h 303"/>
                  <a:gd name="T96" fmla="*/ 119 w 303"/>
                  <a:gd name="T97" fmla="*/ 269 h 303"/>
                  <a:gd name="T98" fmla="*/ 152 w 303"/>
                  <a:gd name="T99" fmla="*/ 27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3" h="303">
                    <a:moveTo>
                      <a:pt x="152" y="0"/>
                    </a:moveTo>
                    <a:cubicBezTo>
                      <a:pt x="165" y="0"/>
                      <a:pt x="179" y="2"/>
                      <a:pt x="191" y="6"/>
                    </a:cubicBezTo>
                    <a:cubicBezTo>
                      <a:pt x="205" y="9"/>
                      <a:pt x="216" y="15"/>
                      <a:pt x="227" y="20"/>
                    </a:cubicBezTo>
                    <a:cubicBezTo>
                      <a:pt x="239" y="27"/>
                      <a:pt x="249" y="35"/>
                      <a:pt x="258" y="44"/>
                    </a:cubicBezTo>
                    <a:cubicBezTo>
                      <a:pt x="268" y="53"/>
                      <a:pt x="275" y="63"/>
                      <a:pt x="282" y="75"/>
                    </a:cubicBezTo>
                    <a:cubicBezTo>
                      <a:pt x="288" y="86"/>
                      <a:pt x="294" y="98"/>
                      <a:pt x="297" y="111"/>
                    </a:cubicBezTo>
                    <a:cubicBezTo>
                      <a:pt x="301" y="124"/>
                      <a:pt x="303" y="138"/>
                      <a:pt x="303" y="151"/>
                    </a:cubicBezTo>
                    <a:cubicBezTo>
                      <a:pt x="303" y="165"/>
                      <a:pt x="301" y="179"/>
                      <a:pt x="297" y="191"/>
                    </a:cubicBezTo>
                    <a:cubicBezTo>
                      <a:pt x="294" y="205"/>
                      <a:pt x="288" y="216"/>
                      <a:pt x="282" y="227"/>
                    </a:cubicBezTo>
                    <a:cubicBezTo>
                      <a:pt x="275" y="238"/>
                      <a:pt x="268" y="249"/>
                      <a:pt x="258" y="258"/>
                    </a:cubicBezTo>
                    <a:cubicBezTo>
                      <a:pt x="249" y="268"/>
                      <a:pt x="239" y="275"/>
                      <a:pt x="227" y="281"/>
                    </a:cubicBezTo>
                    <a:cubicBezTo>
                      <a:pt x="216" y="288"/>
                      <a:pt x="205" y="294"/>
                      <a:pt x="191" y="297"/>
                    </a:cubicBezTo>
                    <a:cubicBezTo>
                      <a:pt x="179" y="301"/>
                      <a:pt x="165" y="303"/>
                      <a:pt x="152" y="303"/>
                    </a:cubicBezTo>
                    <a:cubicBezTo>
                      <a:pt x="138" y="303"/>
                      <a:pt x="124" y="301"/>
                      <a:pt x="111" y="297"/>
                    </a:cubicBezTo>
                    <a:cubicBezTo>
                      <a:pt x="98" y="294"/>
                      <a:pt x="86" y="288"/>
                      <a:pt x="75" y="281"/>
                    </a:cubicBezTo>
                    <a:cubicBezTo>
                      <a:pt x="63" y="275"/>
                      <a:pt x="53" y="268"/>
                      <a:pt x="44" y="258"/>
                    </a:cubicBezTo>
                    <a:cubicBezTo>
                      <a:pt x="35" y="249"/>
                      <a:pt x="27" y="238"/>
                      <a:pt x="21" y="227"/>
                    </a:cubicBezTo>
                    <a:cubicBezTo>
                      <a:pt x="15" y="216"/>
                      <a:pt x="9" y="205"/>
                      <a:pt x="6" y="191"/>
                    </a:cubicBezTo>
                    <a:cubicBezTo>
                      <a:pt x="2" y="179"/>
                      <a:pt x="0" y="165"/>
                      <a:pt x="0" y="151"/>
                    </a:cubicBezTo>
                    <a:cubicBezTo>
                      <a:pt x="0" y="138"/>
                      <a:pt x="2" y="124"/>
                      <a:pt x="6" y="111"/>
                    </a:cubicBezTo>
                    <a:cubicBezTo>
                      <a:pt x="9" y="98"/>
                      <a:pt x="15" y="86"/>
                      <a:pt x="21" y="75"/>
                    </a:cubicBezTo>
                    <a:cubicBezTo>
                      <a:pt x="27" y="63"/>
                      <a:pt x="35" y="53"/>
                      <a:pt x="44" y="44"/>
                    </a:cubicBezTo>
                    <a:cubicBezTo>
                      <a:pt x="53" y="35"/>
                      <a:pt x="63" y="27"/>
                      <a:pt x="75" y="20"/>
                    </a:cubicBezTo>
                    <a:cubicBezTo>
                      <a:pt x="86" y="15"/>
                      <a:pt x="98" y="9"/>
                      <a:pt x="111" y="6"/>
                    </a:cubicBezTo>
                    <a:cubicBezTo>
                      <a:pt x="124" y="2"/>
                      <a:pt x="138" y="0"/>
                      <a:pt x="152" y="0"/>
                    </a:cubicBezTo>
                    <a:moveTo>
                      <a:pt x="152" y="272"/>
                    </a:moveTo>
                    <a:cubicBezTo>
                      <a:pt x="163" y="272"/>
                      <a:pt x="173" y="271"/>
                      <a:pt x="183" y="269"/>
                    </a:cubicBezTo>
                    <a:cubicBezTo>
                      <a:pt x="195" y="266"/>
                      <a:pt x="204" y="261"/>
                      <a:pt x="213" y="256"/>
                    </a:cubicBezTo>
                    <a:cubicBezTo>
                      <a:pt x="222" y="251"/>
                      <a:pt x="230" y="245"/>
                      <a:pt x="237" y="237"/>
                    </a:cubicBezTo>
                    <a:cubicBezTo>
                      <a:pt x="245" y="229"/>
                      <a:pt x="251" y="221"/>
                      <a:pt x="257" y="212"/>
                    </a:cubicBezTo>
                    <a:cubicBezTo>
                      <a:pt x="261" y="203"/>
                      <a:pt x="266" y="194"/>
                      <a:pt x="269" y="184"/>
                    </a:cubicBezTo>
                    <a:cubicBezTo>
                      <a:pt x="271" y="173"/>
                      <a:pt x="272" y="163"/>
                      <a:pt x="272" y="151"/>
                    </a:cubicBezTo>
                    <a:cubicBezTo>
                      <a:pt x="272" y="140"/>
                      <a:pt x="271" y="129"/>
                      <a:pt x="269" y="119"/>
                    </a:cubicBezTo>
                    <a:cubicBezTo>
                      <a:pt x="266" y="108"/>
                      <a:pt x="261" y="98"/>
                      <a:pt x="257" y="90"/>
                    </a:cubicBezTo>
                    <a:cubicBezTo>
                      <a:pt x="251" y="81"/>
                      <a:pt x="245" y="72"/>
                      <a:pt x="237" y="66"/>
                    </a:cubicBezTo>
                    <a:cubicBezTo>
                      <a:pt x="230" y="58"/>
                      <a:pt x="222" y="52"/>
                      <a:pt x="213" y="46"/>
                    </a:cubicBezTo>
                    <a:cubicBezTo>
                      <a:pt x="204" y="41"/>
                      <a:pt x="195" y="37"/>
                      <a:pt x="183" y="34"/>
                    </a:cubicBezTo>
                    <a:cubicBezTo>
                      <a:pt x="173" y="32"/>
                      <a:pt x="163" y="29"/>
                      <a:pt x="152" y="29"/>
                    </a:cubicBezTo>
                    <a:cubicBezTo>
                      <a:pt x="140" y="29"/>
                      <a:pt x="129" y="32"/>
                      <a:pt x="119" y="34"/>
                    </a:cubicBezTo>
                    <a:cubicBezTo>
                      <a:pt x="109" y="37"/>
                      <a:pt x="98" y="41"/>
                      <a:pt x="91" y="46"/>
                    </a:cubicBezTo>
                    <a:cubicBezTo>
                      <a:pt x="82" y="52"/>
                      <a:pt x="72" y="58"/>
                      <a:pt x="66" y="66"/>
                    </a:cubicBezTo>
                    <a:cubicBezTo>
                      <a:pt x="58" y="72"/>
                      <a:pt x="52" y="81"/>
                      <a:pt x="47" y="90"/>
                    </a:cubicBezTo>
                    <a:cubicBezTo>
                      <a:pt x="41" y="98"/>
                      <a:pt x="37" y="108"/>
                      <a:pt x="34" y="119"/>
                    </a:cubicBezTo>
                    <a:cubicBezTo>
                      <a:pt x="32" y="129"/>
                      <a:pt x="30" y="140"/>
                      <a:pt x="30" y="151"/>
                    </a:cubicBezTo>
                    <a:cubicBezTo>
                      <a:pt x="30" y="163"/>
                      <a:pt x="32" y="173"/>
                      <a:pt x="34" y="183"/>
                    </a:cubicBezTo>
                    <a:cubicBezTo>
                      <a:pt x="37" y="194"/>
                      <a:pt x="41" y="203"/>
                      <a:pt x="47" y="212"/>
                    </a:cubicBezTo>
                    <a:cubicBezTo>
                      <a:pt x="52" y="221"/>
                      <a:pt x="58" y="229"/>
                      <a:pt x="66" y="237"/>
                    </a:cubicBezTo>
                    <a:cubicBezTo>
                      <a:pt x="72" y="245"/>
                      <a:pt x="82" y="251"/>
                      <a:pt x="91" y="256"/>
                    </a:cubicBezTo>
                    <a:cubicBezTo>
                      <a:pt x="98" y="261"/>
                      <a:pt x="109" y="266"/>
                      <a:pt x="119" y="269"/>
                    </a:cubicBezTo>
                    <a:cubicBezTo>
                      <a:pt x="129" y="271"/>
                      <a:pt x="140" y="272"/>
                      <a:pt x="152" y="272"/>
                    </a:cubicBezTo>
                  </a:path>
                </a:pathLst>
              </a:custGeom>
              <a:solidFill>
                <a:schemeClr val="accent3"/>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sz="900">
                  <a:latin typeface="Segoe UI Semilight"/>
                </a:endParaRPr>
              </a:p>
            </p:txBody>
          </p:sp>
        </p:grpSp>
        <p:cxnSp>
          <p:nvCxnSpPr>
            <p:cNvPr id="24" name="Straight Arrow Connector 22">
              <a:extLst>
                <a:ext uri="{FF2B5EF4-FFF2-40B4-BE49-F238E27FC236}">
                  <a16:creationId xmlns:a16="http://schemas.microsoft.com/office/drawing/2014/main" id="{52A2A1AC-B1F2-10EC-ECC7-F9175BDE0E15}"/>
                </a:ext>
              </a:extLst>
            </p:cNvPr>
            <p:cNvCxnSpPr>
              <a:cxnSpLocks/>
            </p:cNvCxnSpPr>
            <p:nvPr/>
          </p:nvCxnSpPr>
          <p:spPr>
            <a:xfrm>
              <a:off x="9043108" y="5711137"/>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61" name="Group 59">
            <a:extLst>
              <a:ext uri="{FF2B5EF4-FFF2-40B4-BE49-F238E27FC236}">
                <a16:creationId xmlns:a16="http://schemas.microsoft.com/office/drawing/2014/main" id="{1532A64A-A97B-561E-9300-B9684978D5AF}"/>
              </a:ext>
            </a:extLst>
          </p:cNvPr>
          <p:cNvGrpSpPr/>
          <p:nvPr/>
        </p:nvGrpSpPr>
        <p:grpSpPr>
          <a:xfrm>
            <a:off x="874927" y="1571303"/>
            <a:ext cx="5221073" cy="2072915"/>
            <a:chOff x="454210" y="1916792"/>
            <a:chExt cx="5733470" cy="2276351"/>
          </a:xfrm>
        </p:grpSpPr>
        <p:sp>
          <p:nvSpPr>
            <p:cNvPr id="62" name="Rectangle 60">
              <a:extLst>
                <a:ext uri="{FF2B5EF4-FFF2-40B4-BE49-F238E27FC236}">
                  <a16:creationId xmlns:a16="http://schemas.microsoft.com/office/drawing/2014/main" id="{EF747458-8A7C-9A84-ABFF-B6F7D1165001}"/>
                </a:ext>
              </a:extLst>
            </p:cNvPr>
            <p:cNvSpPr/>
            <p:nvPr/>
          </p:nvSpPr>
          <p:spPr bwMode="auto">
            <a:xfrm>
              <a:off x="454210" y="1916792"/>
              <a:ext cx="5733470" cy="2276351"/>
            </a:xfrm>
            <a:prstGeom prst="rect">
              <a:avLst/>
            </a:prstGeom>
            <a:solidFill>
              <a:schemeClr val="bg1">
                <a:lumMod val="95000"/>
              </a:schemeClr>
            </a:solidFill>
            <a:ln w="19050" cap="flat" cmpd="sng" algn="ctr">
              <a:solidFill>
                <a:schemeClr val="accent1"/>
              </a:solidFill>
              <a:prstDash val="dash"/>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13873">
                <a:defRPr/>
              </a:pPr>
              <a:r>
                <a:rPr lang="zh-CN" altLang="en-US" sz="2000" kern="0">
                  <a:latin typeface="Calibri" panose="020F0502020204030204"/>
                  <a:cs typeface="Segoe UI Semibold" panose="020B0702040204020203" pitchFamily="34" charset="0"/>
                </a:rPr>
                <a:t>实时流处理
</a:t>
              </a:r>
              <a:endParaRPr lang="en-US" sz="2000" kern="0">
                <a:latin typeface="Calibri" panose="020F0502020204030204"/>
                <a:cs typeface="Segoe UI Semibold" panose="020B0702040204020203" pitchFamily="34" charset="0"/>
              </a:endParaRPr>
            </a:p>
          </p:txBody>
        </p:sp>
        <p:grpSp>
          <p:nvGrpSpPr>
            <p:cNvPr id="63" name="Group 61">
              <a:extLst>
                <a:ext uri="{FF2B5EF4-FFF2-40B4-BE49-F238E27FC236}">
                  <a16:creationId xmlns:a16="http://schemas.microsoft.com/office/drawing/2014/main" id="{8611DE39-BFFA-CBE9-C55A-391A471CB039}"/>
                </a:ext>
              </a:extLst>
            </p:cNvPr>
            <p:cNvGrpSpPr/>
            <p:nvPr/>
          </p:nvGrpSpPr>
          <p:grpSpPr>
            <a:xfrm>
              <a:off x="762236" y="2788568"/>
              <a:ext cx="718411" cy="625156"/>
              <a:chOff x="1755775" y="2570163"/>
              <a:chExt cx="1320800" cy="1149351"/>
            </a:xfrm>
          </p:grpSpPr>
          <p:sp>
            <p:nvSpPr>
              <p:cNvPr id="116" name="Freeform 37">
                <a:extLst>
                  <a:ext uri="{FF2B5EF4-FFF2-40B4-BE49-F238E27FC236}">
                    <a16:creationId xmlns:a16="http://schemas.microsoft.com/office/drawing/2014/main" id="{A7FC0C56-6FAC-DD63-F581-EE67D0EF285C}"/>
                  </a:ext>
                </a:extLst>
              </p:cNvPr>
              <p:cNvSpPr>
                <a:spLocks/>
              </p:cNvSpPr>
              <p:nvPr/>
            </p:nvSpPr>
            <p:spPr bwMode="auto">
              <a:xfrm>
                <a:off x="2724150" y="2847976"/>
                <a:ext cx="352425" cy="76200"/>
              </a:xfrm>
              <a:custGeom>
                <a:avLst/>
                <a:gdLst>
                  <a:gd name="T0" fmla="*/ 93 w 94"/>
                  <a:gd name="T1" fmla="*/ 15 h 20"/>
                  <a:gd name="T2" fmla="*/ 93 w 94"/>
                  <a:gd name="T3" fmla="*/ 0 h 20"/>
                  <a:gd name="T4" fmla="*/ 1 w 94"/>
                  <a:gd name="T5" fmla="*/ 0 h 20"/>
                  <a:gd name="T6" fmla="*/ 1 w 94"/>
                  <a:gd name="T7" fmla="*/ 15 h 20"/>
                  <a:gd name="T8" fmla="*/ 1 w 94"/>
                  <a:gd name="T9" fmla="*/ 15 h 20"/>
                  <a:gd name="T10" fmla="*/ 6 w 94"/>
                  <a:gd name="T11" fmla="*/ 20 h 20"/>
                  <a:gd name="T12" fmla="*/ 89 w 94"/>
                  <a:gd name="T13" fmla="*/ 20 h 20"/>
                  <a:gd name="T14" fmla="*/ 93 w 94"/>
                  <a:gd name="T15" fmla="*/ 15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0">
                    <a:moveTo>
                      <a:pt x="93" y="15"/>
                    </a:moveTo>
                    <a:cubicBezTo>
                      <a:pt x="93" y="0"/>
                      <a:pt x="93" y="0"/>
                      <a:pt x="93" y="0"/>
                    </a:cubicBezTo>
                    <a:cubicBezTo>
                      <a:pt x="1" y="0"/>
                      <a:pt x="1" y="0"/>
                      <a:pt x="1" y="0"/>
                    </a:cubicBezTo>
                    <a:cubicBezTo>
                      <a:pt x="1" y="15"/>
                      <a:pt x="1" y="15"/>
                      <a:pt x="1" y="15"/>
                    </a:cubicBezTo>
                    <a:cubicBezTo>
                      <a:pt x="1" y="15"/>
                      <a:pt x="1" y="15"/>
                      <a:pt x="1" y="15"/>
                    </a:cubicBezTo>
                    <a:cubicBezTo>
                      <a:pt x="0" y="17"/>
                      <a:pt x="2" y="20"/>
                      <a:pt x="6" y="20"/>
                    </a:cubicBezTo>
                    <a:cubicBezTo>
                      <a:pt x="89" y="20"/>
                      <a:pt x="89" y="20"/>
                      <a:pt x="89" y="20"/>
                    </a:cubicBezTo>
                    <a:cubicBezTo>
                      <a:pt x="92" y="20"/>
                      <a:pt x="94" y="17"/>
                      <a:pt x="93" y="15"/>
                    </a:cubicBezTo>
                  </a:path>
                </a:pathLst>
              </a:custGeom>
              <a:solidFill>
                <a:srgbClr val="A0A1A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7" name="Freeform 38">
                <a:extLst>
                  <a:ext uri="{FF2B5EF4-FFF2-40B4-BE49-F238E27FC236}">
                    <a16:creationId xmlns:a16="http://schemas.microsoft.com/office/drawing/2014/main" id="{61D45495-698D-41E2-3254-3CF2E3162C9C}"/>
                  </a:ext>
                </a:extLst>
              </p:cNvPr>
              <p:cNvSpPr>
                <a:spLocks/>
              </p:cNvSpPr>
              <p:nvPr/>
            </p:nvSpPr>
            <p:spPr bwMode="auto">
              <a:xfrm>
                <a:off x="2724150" y="2641601"/>
                <a:ext cx="352425" cy="222250"/>
              </a:xfrm>
              <a:custGeom>
                <a:avLst/>
                <a:gdLst>
                  <a:gd name="T0" fmla="*/ 93 w 94"/>
                  <a:gd name="T1" fmla="*/ 54 h 59"/>
                  <a:gd name="T2" fmla="*/ 88 w 94"/>
                  <a:gd name="T3" fmla="*/ 59 h 59"/>
                  <a:gd name="T4" fmla="*/ 6 w 94"/>
                  <a:gd name="T5" fmla="*/ 59 h 59"/>
                  <a:gd name="T6" fmla="*/ 1 w 94"/>
                  <a:gd name="T7" fmla="*/ 54 h 59"/>
                  <a:gd name="T8" fmla="*/ 13 w 94"/>
                  <a:gd name="T9" fmla="*/ 3 h 59"/>
                  <a:gd name="T10" fmla="*/ 18 w 94"/>
                  <a:gd name="T11" fmla="*/ 0 h 59"/>
                  <a:gd name="T12" fmla="*/ 76 w 94"/>
                  <a:gd name="T13" fmla="*/ 0 h 59"/>
                  <a:gd name="T14" fmla="*/ 81 w 94"/>
                  <a:gd name="T15" fmla="*/ 3 h 59"/>
                  <a:gd name="T16" fmla="*/ 93 w 94"/>
                  <a:gd name="T17"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3" y="54"/>
                    </a:moveTo>
                    <a:cubicBezTo>
                      <a:pt x="94" y="56"/>
                      <a:pt x="92" y="59"/>
                      <a:pt x="88" y="59"/>
                    </a:cubicBezTo>
                    <a:cubicBezTo>
                      <a:pt x="6" y="59"/>
                      <a:pt x="6" y="59"/>
                      <a:pt x="6" y="59"/>
                    </a:cubicBezTo>
                    <a:cubicBezTo>
                      <a:pt x="2" y="59"/>
                      <a:pt x="0" y="56"/>
                      <a:pt x="1" y="54"/>
                    </a:cubicBezTo>
                    <a:cubicBezTo>
                      <a:pt x="13" y="3"/>
                      <a:pt x="13" y="3"/>
                      <a:pt x="13" y="3"/>
                    </a:cubicBezTo>
                    <a:cubicBezTo>
                      <a:pt x="14" y="1"/>
                      <a:pt x="16" y="0"/>
                      <a:pt x="18" y="0"/>
                    </a:cubicBezTo>
                    <a:cubicBezTo>
                      <a:pt x="76" y="0"/>
                      <a:pt x="76" y="0"/>
                      <a:pt x="76" y="0"/>
                    </a:cubicBezTo>
                    <a:cubicBezTo>
                      <a:pt x="78" y="0"/>
                      <a:pt x="80" y="1"/>
                      <a:pt x="81" y="3"/>
                    </a:cubicBezTo>
                    <a:cubicBezTo>
                      <a:pt x="93" y="54"/>
                      <a:pt x="93" y="54"/>
                      <a:pt x="93" y="54"/>
                    </a:cubicBezTo>
                  </a:path>
                </a:pathLst>
              </a:custGeom>
              <a:solidFill>
                <a:srgbClr val="A0A1A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8" name="Freeform 39">
                <a:extLst>
                  <a:ext uri="{FF2B5EF4-FFF2-40B4-BE49-F238E27FC236}">
                    <a16:creationId xmlns:a16="http://schemas.microsoft.com/office/drawing/2014/main" id="{3395B076-781B-557A-EF68-944CD886B657}"/>
                  </a:ext>
                </a:extLst>
              </p:cNvPr>
              <p:cNvSpPr>
                <a:spLocks/>
              </p:cNvSpPr>
              <p:nvPr/>
            </p:nvSpPr>
            <p:spPr bwMode="auto">
              <a:xfrm>
                <a:off x="2773363" y="2641601"/>
                <a:ext cx="300038" cy="206375"/>
              </a:xfrm>
              <a:custGeom>
                <a:avLst/>
                <a:gdLst>
                  <a:gd name="T0" fmla="*/ 63 w 80"/>
                  <a:gd name="T1" fmla="*/ 0 h 55"/>
                  <a:gd name="T2" fmla="*/ 5 w 80"/>
                  <a:gd name="T3" fmla="*/ 0 h 55"/>
                  <a:gd name="T4" fmla="*/ 0 w 80"/>
                  <a:gd name="T5" fmla="*/ 3 h 55"/>
                  <a:gd name="T6" fmla="*/ 0 w 80"/>
                  <a:gd name="T7" fmla="*/ 3 h 55"/>
                  <a:gd name="T8" fmla="*/ 5 w 80"/>
                  <a:gd name="T9" fmla="*/ 0 h 55"/>
                  <a:gd name="T10" fmla="*/ 63 w 80"/>
                  <a:gd name="T11" fmla="*/ 0 h 55"/>
                  <a:gd name="T12" fmla="*/ 68 w 80"/>
                  <a:gd name="T13" fmla="*/ 3 h 55"/>
                  <a:gd name="T14" fmla="*/ 80 w 80"/>
                  <a:gd name="T15" fmla="*/ 54 h 55"/>
                  <a:gd name="T16" fmla="*/ 80 w 80"/>
                  <a:gd name="T17" fmla="*/ 55 h 55"/>
                  <a:gd name="T18" fmla="*/ 80 w 80"/>
                  <a:gd name="T19" fmla="*/ 55 h 55"/>
                  <a:gd name="T20" fmla="*/ 80 w 80"/>
                  <a:gd name="T21" fmla="*/ 54 h 55"/>
                  <a:gd name="T22" fmla="*/ 68 w 80"/>
                  <a:gd name="T23" fmla="*/ 3 h 55"/>
                  <a:gd name="T24" fmla="*/ 63 w 80"/>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5">
                    <a:moveTo>
                      <a:pt x="63" y="0"/>
                    </a:moveTo>
                    <a:cubicBezTo>
                      <a:pt x="5" y="0"/>
                      <a:pt x="5" y="0"/>
                      <a:pt x="5" y="0"/>
                    </a:cubicBezTo>
                    <a:cubicBezTo>
                      <a:pt x="3" y="0"/>
                      <a:pt x="1" y="1"/>
                      <a:pt x="0" y="3"/>
                    </a:cubicBezTo>
                    <a:cubicBezTo>
                      <a:pt x="0" y="3"/>
                      <a:pt x="0" y="3"/>
                      <a:pt x="0" y="3"/>
                    </a:cubicBezTo>
                    <a:cubicBezTo>
                      <a:pt x="1" y="1"/>
                      <a:pt x="3" y="0"/>
                      <a:pt x="5" y="0"/>
                    </a:cubicBezTo>
                    <a:cubicBezTo>
                      <a:pt x="63" y="0"/>
                      <a:pt x="63" y="0"/>
                      <a:pt x="63" y="0"/>
                    </a:cubicBezTo>
                    <a:cubicBezTo>
                      <a:pt x="65" y="0"/>
                      <a:pt x="67" y="1"/>
                      <a:pt x="68" y="3"/>
                    </a:cubicBezTo>
                    <a:cubicBezTo>
                      <a:pt x="80" y="54"/>
                      <a:pt x="80" y="54"/>
                      <a:pt x="80" y="54"/>
                    </a:cubicBezTo>
                    <a:cubicBezTo>
                      <a:pt x="80" y="54"/>
                      <a:pt x="80" y="54"/>
                      <a:pt x="80" y="55"/>
                    </a:cubicBezTo>
                    <a:cubicBezTo>
                      <a:pt x="80" y="55"/>
                      <a:pt x="80" y="55"/>
                      <a:pt x="80" y="55"/>
                    </a:cubicBezTo>
                    <a:cubicBezTo>
                      <a:pt x="80" y="54"/>
                      <a:pt x="80" y="54"/>
                      <a:pt x="80" y="54"/>
                    </a:cubicBezTo>
                    <a:cubicBezTo>
                      <a:pt x="68" y="3"/>
                      <a:pt x="68" y="3"/>
                      <a:pt x="68" y="3"/>
                    </a:cubicBezTo>
                    <a:cubicBezTo>
                      <a:pt x="67" y="1"/>
                      <a:pt x="65" y="0"/>
                      <a:pt x="63" y="0"/>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9" name="Freeform 40">
                <a:extLst>
                  <a:ext uri="{FF2B5EF4-FFF2-40B4-BE49-F238E27FC236}">
                    <a16:creationId xmlns:a16="http://schemas.microsoft.com/office/drawing/2014/main" id="{4C81DBC7-62C9-3663-933A-7881DB78EC8C}"/>
                  </a:ext>
                </a:extLst>
              </p:cNvPr>
              <p:cNvSpPr>
                <a:spLocks/>
              </p:cNvSpPr>
              <p:nvPr/>
            </p:nvSpPr>
            <p:spPr bwMode="auto">
              <a:xfrm>
                <a:off x="3054350" y="2847976"/>
                <a:ext cx="22225" cy="15875"/>
              </a:xfrm>
              <a:custGeom>
                <a:avLst/>
                <a:gdLst>
                  <a:gd name="T0" fmla="*/ 5 w 6"/>
                  <a:gd name="T1" fmla="*/ 0 h 4"/>
                  <a:gd name="T2" fmla="*/ 5 w 6"/>
                  <a:gd name="T3" fmla="*/ 0 h 4"/>
                  <a:gd name="T4" fmla="*/ 0 w 6"/>
                  <a:gd name="T5" fmla="*/ 4 h 4"/>
                  <a:gd name="T6" fmla="*/ 1 w 6"/>
                  <a:gd name="T7" fmla="*/ 4 h 4"/>
                  <a:gd name="T8" fmla="*/ 5 w 6"/>
                  <a:gd name="T9" fmla="*/ 0 h 4"/>
                </a:gdLst>
                <a:ahLst/>
                <a:cxnLst>
                  <a:cxn ang="0">
                    <a:pos x="T0" y="T1"/>
                  </a:cxn>
                  <a:cxn ang="0">
                    <a:pos x="T2" y="T3"/>
                  </a:cxn>
                  <a:cxn ang="0">
                    <a:pos x="T4" y="T5"/>
                  </a:cxn>
                  <a:cxn ang="0">
                    <a:pos x="T6" y="T7"/>
                  </a:cxn>
                  <a:cxn ang="0">
                    <a:pos x="T8" y="T9"/>
                  </a:cxn>
                </a:cxnLst>
                <a:rect l="0" t="0" r="r" b="b"/>
                <a:pathLst>
                  <a:path w="6" h="4">
                    <a:moveTo>
                      <a:pt x="5" y="0"/>
                    </a:moveTo>
                    <a:cubicBezTo>
                      <a:pt x="5" y="0"/>
                      <a:pt x="5" y="0"/>
                      <a:pt x="5" y="0"/>
                    </a:cubicBezTo>
                    <a:cubicBezTo>
                      <a:pt x="6" y="2"/>
                      <a:pt x="3" y="4"/>
                      <a:pt x="0" y="4"/>
                    </a:cubicBezTo>
                    <a:cubicBezTo>
                      <a:pt x="1" y="4"/>
                      <a:pt x="1" y="4"/>
                      <a:pt x="1" y="4"/>
                    </a:cubicBezTo>
                    <a:cubicBezTo>
                      <a:pt x="4" y="4"/>
                      <a:pt x="6" y="2"/>
                      <a:pt x="5" y="0"/>
                    </a:cubicBezTo>
                  </a:path>
                </a:pathLst>
              </a:custGeom>
              <a:solidFill>
                <a:srgbClr val="C6C7C7"/>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0" name="Freeform 41">
                <a:extLst>
                  <a:ext uri="{FF2B5EF4-FFF2-40B4-BE49-F238E27FC236}">
                    <a16:creationId xmlns:a16="http://schemas.microsoft.com/office/drawing/2014/main" id="{F187846A-F00B-511B-B7DC-24386E561301}"/>
                  </a:ext>
                </a:extLst>
              </p:cNvPr>
              <p:cNvSpPr>
                <a:spLocks noEditPoints="1"/>
              </p:cNvSpPr>
              <p:nvPr/>
            </p:nvSpPr>
            <p:spPr bwMode="auto">
              <a:xfrm>
                <a:off x="2724150" y="2641601"/>
                <a:ext cx="352425" cy="222250"/>
              </a:xfrm>
              <a:custGeom>
                <a:avLst/>
                <a:gdLst>
                  <a:gd name="T0" fmla="*/ 13 w 94"/>
                  <a:gd name="T1" fmla="*/ 53 h 59"/>
                  <a:gd name="T2" fmla="*/ 9 w 94"/>
                  <a:gd name="T3" fmla="*/ 49 h 59"/>
                  <a:gd name="T4" fmla="*/ 19 w 94"/>
                  <a:gd name="T5" fmla="*/ 8 h 59"/>
                  <a:gd name="T6" fmla="*/ 23 w 94"/>
                  <a:gd name="T7" fmla="*/ 6 h 59"/>
                  <a:gd name="T8" fmla="*/ 71 w 94"/>
                  <a:gd name="T9" fmla="*/ 6 h 59"/>
                  <a:gd name="T10" fmla="*/ 75 w 94"/>
                  <a:gd name="T11" fmla="*/ 8 h 59"/>
                  <a:gd name="T12" fmla="*/ 85 w 94"/>
                  <a:gd name="T13" fmla="*/ 49 h 59"/>
                  <a:gd name="T14" fmla="*/ 81 w 94"/>
                  <a:gd name="T15" fmla="*/ 53 h 59"/>
                  <a:gd name="T16" fmla="*/ 13 w 94"/>
                  <a:gd name="T17" fmla="*/ 53 h 59"/>
                  <a:gd name="T18" fmla="*/ 76 w 94"/>
                  <a:gd name="T19" fmla="*/ 0 h 59"/>
                  <a:gd name="T20" fmla="*/ 18 w 94"/>
                  <a:gd name="T21" fmla="*/ 0 h 59"/>
                  <a:gd name="T22" fmla="*/ 13 w 94"/>
                  <a:gd name="T23" fmla="*/ 3 h 59"/>
                  <a:gd name="T24" fmla="*/ 13 w 94"/>
                  <a:gd name="T25" fmla="*/ 3 h 59"/>
                  <a:gd name="T26" fmla="*/ 1 w 94"/>
                  <a:gd name="T27" fmla="*/ 54 h 59"/>
                  <a:gd name="T28" fmla="*/ 6 w 94"/>
                  <a:gd name="T29" fmla="*/ 59 h 59"/>
                  <a:gd name="T30" fmla="*/ 88 w 94"/>
                  <a:gd name="T31" fmla="*/ 59 h 59"/>
                  <a:gd name="T32" fmla="*/ 93 w 94"/>
                  <a:gd name="T33" fmla="*/ 55 h 59"/>
                  <a:gd name="T34" fmla="*/ 93 w 94"/>
                  <a:gd name="T35" fmla="*/ 54 h 59"/>
                  <a:gd name="T36" fmla="*/ 81 w 94"/>
                  <a:gd name="T37" fmla="*/ 3 h 59"/>
                  <a:gd name="T38" fmla="*/ 76 w 9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59">
                    <a:moveTo>
                      <a:pt x="13" y="53"/>
                    </a:moveTo>
                    <a:cubicBezTo>
                      <a:pt x="10" y="53"/>
                      <a:pt x="9" y="51"/>
                      <a:pt x="9" y="49"/>
                    </a:cubicBezTo>
                    <a:cubicBezTo>
                      <a:pt x="19" y="8"/>
                      <a:pt x="19" y="8"/>
                      <a:pt x="19" y="8"/>
                    </a:cubicBezTo>
                    <a:cubicBezTo>
                      <a:pt x="19" y="7"/>
                      <a:pt x="21" y="6"/>
                      <a:pt x="23" y="6"/>
                    </a:cubicBezTo>
                    <a:cubicBezTo>
                      <a:pt x="71" y="6"/>
                      <a:pt x="71" y="6"/>
                      <a:pt x="71" y="6"/>
                    </a:cubicBezTo>
                    <a:cubicBezTo>
                      <a:pt x="72" y="6"/>
                      <a:pt x="74" y="7"/>
                      <a:pt x="75" y="8"/>
                    </a:cubicBezTo>
                    <a:cubicBezTo>
                      <a:pt x="85" y="49"/>
                      <a:pt x="85" y="49"/>
                      <a:pt x="85" y="49"/>
                    </a:cubicBezTo>
                    <a:cubicBezTo>
                      <a:pt x="85" y="51"/>
                      <a:pt x="84" y="53"/>
                      <a:pt x="81" y="53"/>
                    </a:cubicBezTo>
                    <a:cubicBezTo>
                      <a:pt x="13" y="53"/>
                      <a:pt x="13" y="53"/>
                      <a:pt x="13" y="53"/>
                    </a:cubicBezTo>
                    <a:moveTo>
                      <a:pt x="76" y="0"/>
                    </a:moveTo>
                    <a:cubicBezTo>
                      <a:pt x="18" y="0"/>
                      <a:pt x="18" y="0"/>
                      <a:pt x="18" y="0"/>
                    </a:cubicBezTo>
                    <a:cubicBezTo>
                      <a:pt x="16" y="0"/>
                      <a:pt x="14" y="1"/>
                      <a:pt x="13" y="3"/>
                    </a:cubicBezTo>
                    <a:cubicBezTo>
                      <a:pt x="13" y="3"/>
                      <a:pt x="13" y="3"/>
                      <a:pt x="13" y="3"/>
                    </a:cubicBezTo>
                    <a:cubicBezTo>
                      <a:pt x="1" y="54"/>
                      <a:pt x="1" y="54"/>
                      <a:pt x="1" y="54"/>
                    </a:cubicBezTo>
                    <a:cubicBezTo>
                      <a:pt x="0" y="56"/>
                      <a:pt x="2" y="59"/>
                      <a:pt x="6" y="59"/>
                    </a:cubicBezTo>
                    <a:cubicBezTo>
                      <a:pt x="88" y="59"/>
                      <a:pt x="88" y="59"/>
                      <a:pt x="88" y="59"/>
                    </a:cubicBezTo>
                    <a:cubicBezTo>
                      <a:pt x="91" y="59"/>
                      <a:pt x="94" y="57"/>
                      <a:pt x="93" y="55"/>
                    </a:cubicBezTo>
                    <a:cubicBezTo>
                      <a:pt x="93" y="54"/>
                      <a:pt x="93" y="54"/>
                      <a:pt x="93" y="54"/>
                    </a:cubicBezTo>
                    <a:cubicBezTo>
                      <a:pt x="81" y="3"/>
                      <a:pt x="81" y="3"/>
                      <a:pt x="81" y="3"/>
                    </a:cubicBezTo>
                    <a:cubicBezTo>
                      <a:pt x="80" y="1"/>
                      <a:pt x="78" y="0"/>
                      <a:pt x="76" y="0"/>
                    </a:cubicBezTo>
                  </a:path>
                </a:pathLst>
              </a:custGeom>
              <a:solidFill>
                <a:srgbClr val="C6C7C7"/>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1" name="Freeform 42">
                <a:extLst>
                  <a:ext uri="{FF2B5EF4-FFF2-40B4-BE49-F238E27FC236}">
                    <a16:creationId xmlns:a16="http://schemas.microsoft.com/office/drawing/2014/main" id="{DC1EF129-81E6-E6D0-CD12-D842C754D153}"/>
                  </a:ext>
                </a:extLst>
              </p:cNvPr>
              <p:cNvSpPr>
                <a:spLocks/>
              </p:cNvSpPr>
              <p:nvPr/>
            </p:nvSpPr>
            <p:spPr bwMode="auto">
              <a:xfrm>
                <a:off x="2798763" y="2886076"/>
                <a:ext cx="203200" cy="19050"/>
              </a:xfrm>
              <a:custGeom>
                <a:avLst/>
                <a:gdLst>
                  <a:gd name="T0" fmla="*/ 128 w 128"/>
                  <a:gd name="T1" fmla="*/ 0 h 12"/>
                  <a:gd name="T2" fmla="*/ 121 w 128"/>
                  <a:gd name="T3" fmla="*/ 0 h 12"/>
                  <a:gd name="T4" fmla="*/ 121 w 128"/>
                  <a:gd name="T5" fmla="*/ 7 h 12"/>
                  <a:gd name="T6" fmla="*/ 104 w 128"/>
                  <a:gd name="T7" fmla="*/ 7 h 12"/>
                  <a:gd name="T8" fmla="*/ 104 w 128"/>
                  <a:gd name="T9" fmla="*/ 0 h 12"/>
                  <a:gd name="T10" fmla="*/ 97 w 128"/>
                  <a:gd name="T11" fmla="*/ 0 h 12"/>
                  <a:gd name="T12" fmla="*/ 97 w 128"/>
                  <a:gd name="T13" fmla="*/ 7 h 12"/>
                  <a:gd name="T14" fmla="*/ 81 w 128"/>
                  <a:gd name="T15" fmla="*/ 7 h 12"/>
                  <a:gd name="T16" fmla="*/ 81 w 128"/>
                  <a:gd name="T17" fmla="*/ 0 h 12"/>
                  <a:gd name="T18" fmla="*/ 74 w 128"/>
                  <a:gd name="T19" fmla="*/ 0 h 12"/>
                  <a:gd name="T20" fmla="*/ 74 w 128"/>
                  <a:gd name="T21" fmla="*/ 7 h 12"/>
                  <a:gd name="T22" fmla="*/ 55 w 128"/>
                  <a:gd name="T23" fmla="*/ 7 h 12"/>
                  <a:gd name="T24" fmla="*/ 55 w 128"/>
                  <a:gd name="T25" fmla="*/ 0 h 12"/>
                  <a:gd name="T26" fmla="*/ 48 w 128"/>
                  <a:gd name="T27" fmla="*/ 0 h 12"/>
                  <a:gd name="T28" fmla="*/ 48 w 128"/>
                  <a:gd name="T29" fmla="*/ 7 h 12"/>
                  <a:gd name="T30" fmla="*/ 31 w 128"/>
                  <a:gd name="T31" fmla="*/ 7 h 12"/>
                  <a:gd name="T32" fmla="*/ 31 w 128"/>
                  <a:gd name="T33" fmla="*/ 0 h 12"/>
                  <a:gd name="T34" fmla="*/ 24 w 128"/>
                  <a:gd name="T35" fmla="*/ 0 h 12"/>
                  <a:gd name="T36" fmla="*/ 24 w 128"/>
                  <a:gd name="T37" fmla="*/ 7 h 12"/>
                  <a:gd name="T38" fmla="*/ 7 w 128"/>
                  <a:gd name="T39" fmla="*/ 7 h 12"/>
                  <a:gd name="T40" fmla="*/ 7 w 128"/>
                  <a:gd name="T41" fmla="*/ 0 h 12"/>
                  <a:gd name="T42" fmla="*/ 0 w 128"/>
                  <a:gd name="T43" fmla="*/ 0 h 12"/>
                  <a:gd name="T44" fmla="*/ 0 w 128"/>
                  <a:gd name="T45" fmla="*/ 7 h 12"/>
                  <a:gd name="T46" fmla="*/ 0 w 128"/>
                  <a:gd name="T47" fmla="*/ 12 h 12"/>
                  <a:gd name="T48" fmla="*/ 7 w 128"/>
                  <a:gd name="T49" fmla="*/ 12 h 12"/>
                  <a:gd name="T50" fmla="*/ 24 w 128"/>
                  <a:gd name="T51" fmla="*/ 12 h 12"/>
                  <a:gd name="T52" fmla="*/ 31 w 128"/>
                  <a:gd name="T53" fmla="*/ 12 h 12"/>
                  <a:gd name="T54" fmla="*/ 48 w 128"/>
                  <a:gd name="T55" fmla="*/ 12 h 12"/>
                  <a:gd name="T56" fmla="*/ 55 w 128"/>
                  <a:gd name="T57" fmla="*/ 12 h 12"/>
                  <a:gd name="T58" fmla="*/ 74 w 128"/>
                  <a:gd name="T59" fmla="*/ 12 h 12"/>
                  <a:gd name="T60" fmla="*/ 81 w 128"/>
                  <a:gd name="T61" fmla="*/ 12 h 12"/>
                  <a:gd name="T62" fmla="*/ 97 w 128"/>
                  <a:gd name="T63" fmla="*/ 12 h 12"/>
                  <a:gd name="T64" fmla="*/ 104 w 128"/>
                  <a:gd name="T65" fmla="*/ 12 h 12"/>
                  <a:gd name="T66" fmla="*/ 121 w 128"/>
                  <a:gd name="T67" fmla="*/ 12 h 12"/>
                  <a:gd name="T68" fmla="*/ 123 w 128"/>
                  <a:gd name="T69" fmla="*/ 12 h 12"/>
                  <a:gd name="T70" fmla="*/ 128 w 128"/>
                  <a:gd name="T71" fmla="*/ 12 h 12"/>
                  <a:gd name="T72" fmla="*/ 128 w 128"/>
                  <a:gd name="T7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
                    <a:moveTo>
                      <a:pt x="128" y="0"/>
                    </a:moveTo>
                    <a:lnTo>
                      <a:pt x="121" y="0"/>
                    </a:lnTo>
                    <a:lnTo>
                      <a:pt x="121" y="7"/>
                    </a:lnTo>
                    <a:lnTo>
                      <a:pt x="104" y="7"/>
                    </a:lnTo>
                    <a:lnTo>
                      <a:pt x="104" y="0"/>
                    </a:lnTo>
                    <a:lnTo>
                      <a:pt x="97" y="0"/>
                    </a:lnTo>
                    <a:lnTo>
                      <a:pt x="97" y="7"/>
                    </a:lnTo>
                    <a:lnTo>
                      <a:pt x="81" y="7"/>
                    </a:lnTo>
                    <a:lnTo>
                      <a:pt x="81" y="0"/>
                    </a:lnTo>
                    <a:lnTo>
                      <a:pt x="74" y="0"/>
                    </a:lnTo>
                    <a:lnTo>
                      <a:pt x="74" y="7"/>
                    </a:lnTo>
                    <a:lnTo>
                      <a:pt x="55" y="7"/>
                    </a:lnTo>
                    <a:lnTo>
                      <a:pt x="55" y="0"/>
                    </a:lnTo>
                    <a:lnTo>
                      <a:pt x="48" y="0"/>
                    </a:lnTo>
                    <a:lnTo>
                      <a:pt x="48" y="7"/>
                    </a:lnTo>
                    <a:lnTo>
                      <a:pt x="31" y="7"/>
                    </a:lnTo>
                    <a:lnTo>
                      <a:pt x="31" y="0"/>
                    </a:lnTo>
                    <a:lnTo>
                      <a:pt x="24" y="0"/>
                    </a:lnTo>
                    <a:lnTo>
                      <a:pt x="24" y="7"/>
                    </a:lnTo>
                    <a:lnTo>
                      <a:pt x="7" y="7"/>
                    </a:lnTo>
                    <a:lnTo>
                      <a:pt x="7" y="0"/>
                    </a:lnTo>
                    <a:lnTo>
                      <a:pt x="0" y="0"/>
                    </a:lnTo>
                    <a:lnTo>
                      <a:pt x="0" y="7"/>
                    </a:lnTo>
                    <a:lnTo>
                      <a:pt x="0" y="12"/>
                    </a:lnTo>
                    <a:lnTo>
                      <a:pt x="7" y="12"/>
                    </a:lnTo>
                    <a:lnTo>
                      <a:pt x="24" y="12"/>
                    </a:lnTo>
                    <a:lnTo>
                      <a:pt x="31" y="12"/>
                    </a:lnTo>
                    <a:lnTo>
                      <a:pt x="48" y="12"/>
                    </a:lnTo>
                    <a:lnTo>
                      <a:pt x="55" y="12"/>
                    </a:lnTo>
                    <a:lnTo>
                      <a:pt x="74" y="12"/>
                    </a:lnTo>
                    <a:lnTo>
                      <a:pt x="81" y="12"/>
                    </a:lnTo>
                    <a:lnTo>
                      <a:pt x="97" y="12"/>
                    </a:lnTo>
                    <a:lnTo>
                      <a:pt x="104" y="12"/>
                    </a:lnTo>
                    <a:lnTo>
                      <a:pt x="121" y="12"/>
                    </a:lnTo>
                    <a:lnTo>
                      <a:pt x="123" y="12"/>
                    </a:lnTo>
                    <a:lnTo>
                      <a:pt x="128" y="12"/>
                    </a:lnTo>
                    <a:lnTo>
                      <a:pt x="128" y="0"/>
                    </a:lnTo>
                    <a:close/>
                  </a:path>
                </a:pathLst>
              </a:custGeom>
              <a:solidFill>
                <a:srgbClr val="5F5F6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2" name="Freeform 43">
                <a:extLst>
                  <a:ext uri="{FF2B5EF4-FFF2-40B4-BE49-F238E27FC236}">
                    <a16:creationId xmlns:a16="http://schemas.microsoft.com/office/drawing/2014/main" id="{F686A6AC-6EF0-1BCD-821D-F2A6F10944B5}"/>
                  </a:ext>
                </a:extLst>
              </p:cNvPr>
              <p:cNvSpPr>
                <a:spLocks/>
              </p:cNvSpPr>
              <p:nvPr/>
            </p:nvSpPr>
            <p:spPr bwMode="auto">
              <a:xfrm>
                <a:off x="2798763" y="2886076"/>
                <a:ext cx="203200" cy="19050"/>
              </a:xfrm>
              <a:custGeom>
                <a:avLst/>
                <a:gdLst>
                  <a:gd name="T0" fmla="*/ 128 w 128"/>
                  <a:gd name="T1" fmla="*/ 0 h 12"/>
                  <a:gd name="T2" fmla="*/ 121 w 128"/>
                  <a:gd name="T3" fmla="*/ 0 h 12"/>
                  <a:gd name="T4" fmla="*/ 121 w 128"/>
                  <a:gd name="T5" fmla="*/ 7 h 12"/>
                  <a:gd name="T6" fmla="*/ 104 w 128"/>
                  <a:gd name="T7" fmla="*/ 7 h 12"/>
                  <a:gd name="T8" fmla="*/ 104 w 128"/>
                  <a:gd name="T9" fmla="*/ 0 h 12"/>
                  <a:gd name="T10" fmla="*/ 97 w 128"/>
                  <a:gd name="T11" fmla="*/ 0 h 12"/>
                  <a:gd name="T12" fmla="*/ 97 w 128"/>
                  <a:gd name="T13" fmla="*/ 7 h 12"/>
                  <a:gd name="T14" fmla="*/ 81 w 128"/>
                  <a:gd name="T15" fmla="*/ 7 h 12"/>
                  <a:gd name="T16" fmla="*/ 81 w 128"/>
                  <a:gd name="T17" fmla="*/ 0 h 12"/>
                  <a:gd name="T18" fmla="*/ 74 w 128"/>
                  <a:gd name="T19" fmla="*/ 0 h 12"/>
                  <a:gd name="T20" fmla="*/ 74 w 128"/>
                  <a:gd name="T21" fmla="*/ 7 h 12"/>
                  <a:gd name="T22" fmla="*/ 55 w 128"/>
                  <a:gd name="T23" fmla="*/ 7 h 12"/>
                  <a:gd name="T24" fmla="*/ 55 w 128"/>
                  <a:gd name="T25" fmla="*/ 0 h 12"/>
                  <a:gd name="T26" fmla="*/ 48 w 128"/>
                  <a:gd name="T27" fmla="*/ 0 h 12"/>
                  <a:gd name="T28" fmla="*/ 48 w 128"/>
                  <a:gd name="T29" fmla="*/ 7 h 12"/>
                  <a:gd name="T30" fmla="*/ 31 w 128"/>
                  <a:gd name="T31" fmla="*/ 7 h 12"/>
                  <a:gd name="T32" fmla="*/ 31 w 128"/>
                  <a:gd name="T33" fmla="*/ 0 h 12"/>
                  <a:gd name="T34" fmla="*/ 24 w 128"/>
                  <a:gd name="T35" fmla="*/ 0 h 12"/>
                  <a:gd name="T36" fmla="*/ 24 w 128"/>
                  <a:gd name="T37" fmla="*/ 7 h 12"/>
                  <a:gd name="T38" fmla="*/ 7 w 128"/>
                  <a:gd name="T39" fmla="*/ 7 h 12"/>
                  <a:gd name="T40" fmla="*/ 7 w 128"/>
                  <a:gd name="T41" fmla="*/ 0 h 12"/>
                  <a:gd name="T42" fmla="*/ 0 w 128"/>
                  <a:gd name="T43" fmla="*/ 0 h 12"/>
                  <a:gd name="T44" fmla="*/ 0 w 128"/>
                  <a:gd name="T45" fmla="*/ 7 h 12"/>
                  <a:gd name="T46" fmla="*/ 0 w 128"/>
                  <a:gd name="T47" fmla="*/ 12 h 12"/>
                  <a:gd name="T48" fmla="*/ 7 w 128"/>
                  <a:gd name="T49" fmla="*/ 12 h 12"/>
                  <a:gd name="T50" fmla="*/ 24 w 128"/>
                  <a:gd name="T51" fmla="*/ 12 h 12"/>
                  <a:gd name="T52" fmla="*/ 31 w 128"/>
                  <a:gd name="T53" fmla="*/ 12 h 12"/>
                  <a:gd name="T54" fmla="*/ 48 w 128"/>
                  <a:gd name="T55" fmla="*/ 12 h 12"/>
                  <a:gd name="T56" fmla="*/ 55 w 128"/>
                  <a:gd name="T57" fmla="*/ 12 h 12"/>
                  <a:gd name="T58" fmla="*/ 74 w 128"/>
                  <a:gd name="T59" fmla="*/ 12 h 12"/>
                  <a:gd name="T60" fmla="*/ 81 w 128"/>
                  <a:gd name="T61" fmla="*/ 12 h 12"/>
                  <a:gd name="T62" fmla="*/ 97 w 128"/>
                  <a:gd name="T63" fmla="*/ 12 h 12"/>
                  <a:gd name="T64" fmla="*/ 104 w 128"/>
                  <a:gd name="T65" fmla="*/ 12 h 12"/>
                  <a:gd name="T66" fmla="*/ 121 w 128"/>
                  <a:gd name="T67" fmla="*/ 12 h 12"/>
                  <a:gd name="T68" fmla="*/ 123 w 128"/>
                  <a:gd name="T69" fmla="*/ 12 h 12"/>
                  <a:gd name="T70" fmla="*/ 128 w 128"/>
                  <a:gd name="T71" fmla="*/ 12 h 12"/>
                  <a:gd name="T72" fmla="*/ 128 w 128"/>
                  <a:gd name="T7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
                    <a:moveTo>
                      <a:pt x="128" y="0"/>
                    </a:moveTo>
                    <a:lnTo>
                      <a:pt x="121" y="0"/>
                    </a:lnTo>
                    <a:lnTo>
                      <a:pt x="121" y="7"/>
                    </a:lnTo>
                    <a:lnTo>
                      <a:pt x="104" y="7"/>
                    </a:lnTo>
                    <a:lnTo>
                      <a:pt x="104" y="0"/>
                    </a:lnTo>
                    <a:lnTo>
                      <a:pt x="97" y="0"/>
                    </a:lnTo>
                    <a:lnTo>
                      <a:pt x="97" y="7"/>
                    </a:lnTo>
                    <a:lnTo>
                      <a:pt x="81" y="7"/>
                    </a:lnTo>
                    <a:lnTo>
                      <a:pt x="81" y="0"/>
                    </a:lnTo>
                    <a:lnTo>
                      <a:pt x="74" y="0"/>
                    </a:lnTo>
                    <a:lnTo>
                      <a:pt x="74" y="7"/>
                    </a:lnTo>
                    <a:lnTo>
                      <a:pt x="55" y="7"/>
                    </a:lnTo>
                    <a:lnTo>
                      <a:pt x="55" y="0"/>
                    </a:lnTo>
                    <a:lnTo>
                      <a:pt x="48" y="0"/>
                    </a:lnTo>
                    <a:lnTo>
                      <a:pt x="48" y="7"/>
                    </a:lnTo>
                    <a:lnTo>
                      <a:pt x="31" y="7"/>
                    </a:lnTo>
                    <a:lnTo>
                      <a:pt x="31" y="0"/>
                    </a:lnTo>
                    <a:lnTo>
                      <a:pt x="24" y="0"/>
                    </a:lnTo>
                    <a:lnTo>
                      <a:pt x="24" y="7"/>
                    </a:lnTo>
                    <a:lnTo>
                      <a:pt x="7" y="7"/>
                    </a:lnTo>
                    <a:lnTo>
                      <a:pt x="7" y="0"/>
                    </a:lnTo>
                    <a:lnTo>
                      <a:pt x="0" y="0"/>
                    </a:lnTo>
                    <a:lnTo>
                      <a:pt x="0" y="7"/>
                    </a:lnTo>
                    <a:lnTo>
                      <a:pt x="0" y="12"/>
                    </a:lnTo>
                    <a:lnTo>
                      <a:pt x="7" y="12"/>
                    </a:lnTo>
                    <a:lnTo>
                      <a:pt x="24" y="12"/>
                    </a:lnTo>
                    <a:lnTo>
                      <a:pt x="31" y="12"/>
                    </a:lnTo>
                    <a:lnTo>
                      <a:pt x="48" y="12"/>
                    </a:lnTo>
                    <a:lnTo>
                      <a:pt x="55" y="12"/>
                    </a:lnTo>
                    <a:lnTo>
                      <a:pt x="74" y="12"/>
                    </a:lnTo>
                    <a:lnTo>
                      <a:pt x="81" y="12"/>
                    </a:lnTo>
                    <a:lnTo>
                      <a:pt x="97" y="12"/>
                    </a:lnTo>
                    <a:lnTo>
                      <a:pt x="104" y="12"/>
                    </a:lnTo>
                    <a:lnTo>
                      <a:pt x="121" y="12"/>
                    </a:lnTo>
                    <a:lnTo>
                      <a:pt x="123" y="12"/>
                    </a:lnTo>
                    <a:lnTo>
                      <a:pt x="128" y="12"/>
                    </a:lnTo>
                    <a:lnTo>
                      <a:pt x="128"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3" name="Freeform 44">
                <a:extLst>
                  <a:ext uri="{FF2B5EF4-FFF2-40B4-BE49-F238E27FC236}">
                    <a16:creationId xmlns:a16="http://schemas.microsoft.com/office/drawing/2014/main" id="{671892D6-12F5-8271-F959-88EDEDF9C99A}"/>
                  </a:ext>
                </a:extLst>
              </p:cNvPr>
              <p:cNvSpPr>
                <a:spLocks/>
              </p:cNvSpPr>
              <p:nvPr/>
            </p:nvSpPr>
            <p:spPr bwMode="auto">
              <a:xfrm>
                <a:off x="2536825" y="3324226"/>
                <a:ext cx="533400" cy="198438"/>
              </a:xfrm>
              <a:custGeom>
                <a:avLst/>
                <a:gdLst>
                  <a:gd name="T0" fmla="*/ 0 w 336"/>
                  <a:gd name="T1" fmla="*/ 0 h 125"/>
                  <a:gd name="T2" fmla="*/ 0 w 336"/>
                  <a:gd name="T3" fmla="*/ 125 h 125"/>
                  <a:gd name="T4" fmla="*/ 90 w 336"/>
                  <a:gd name="T5" fmla="*/ 125 h 125"/>
                  <a:gd name="T6" fmla="*/ 90 w 336"/>
                  <a:gd name="T7" fmla="*/ 90 h 125"/>
                  <a:gd name="T8" fmla="*/ 165 w 336"/>
                  <a:gd name="T9" fmla="*/ 90 h 125"/>
                  <a:gd name="T10" fmla="*/ 165 w 336"/>
                  <a:gd name="T11" fmla="*/ 125 h 125"/>
                  <a:gd name="T12" fmla="*/ 336 w 336"/>
                  <a:gd name="T13" fmla="*/ 125 h 125"/>
                  <a:gd name="T14" fmla="*/ 336 w 336"/>
                  <a:gd name="T15" fmla="*/ 0 h 125"/>
                  <a:gd name="T16" fmla="*/ 0 w 336"/>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125">
                    <a:moveTo>
                      <a:pt x="0" y="0"/>
                    </a:moveTo>
                    <a:lnTo>
                      <a:pt x="0" y="125"/>
                    </a:lnTo>
                    <a:lnTo>
                      <a:pt x="90" y="125"/>
                    </a:lnTo>
                    <a:lnTo>
                      <a:pt x="90" y="90"/>
                    </a:lnTo>
                    <a:lnTo>
                      <a:pt x="165" y="90"/>
                    </a:lnTo>
                    <a:lnTo>
                      <a:pt x="165" y="125"/>
                    </a:lnTo>
                    <a:lnTo>
                      <a:pt x="336" y="125"/>
                    </a:lnTo>
                    <a:lnTo>
                      <a:pt x="336" y="0"/>
                    </a:lnTo>
                    <a:lnTo>
                      <a:pt x="0" y="0"/>
                    </a:lnTo>
                    <a:close/>
                  </a:path>
                </a:pathLst>
              </a:custGeom>
              <a:solidFill>
                <a:srgbClr val="00BCF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4" name="Rectangle 45">
                <a:extLst>
                  <a:ext uri="{FF2B5EF4-FFF2-40B4-BE49-F238E27FC236}">
                    <a16:creationId xmlns:a16="http://schemas.microsoft.com/office/drawing/2014/main" id="{EE4893DC-6221-3797-D8AC-FFF688887536}"/>
                  </a:ext>
                </a:extLst>
              </p:cNvPr>
              <p:cNvSpPr>
                <a:spLocks noChangeArrowheads="1"/>
              </p:cNvSpPr>
              <p:nvPr/>
            </p:nvSpPr>
            <p:spPr bwMode="auto">
              <a:xfrm>
                <a:off x="2963863" y="3324226"/>
                <a:ext cx="106363" cy="198438"/>
              </a:xfrm>
              <a:prstGeom prst="rect">
                <a:avLst/>
              </a:prstGeom>
              <a:solidFill>
                <a:srgbClr val="00188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5" name="Rectangle 46">
                <a:extLst>
                  <a:ext uri="{FF2B5EF4-FFF2-40B4-BE49-F238E27FC236}">
                    <a16:creationId xmlns:a16="http://schemas.microsoft.com/office/drawing/2014/main" id="{06F53C4B-5433-9F47-518F-81F455A407D6}"/>
                  </a:ext>
                </a:extLst>
              </p:cNvPr>
              <p:cNvSpPr>
                <a:spLocks noChangeArrowheads="1"/>
              </p:cNvSpPr>
              <p:nvPr/>
            </p:nvSpPr>
            <p:spPr bwMode="auto">
              <a:xfrm>
                <a:off x="2649538" y="3406776"/>
                <a:ext cx="30163" cy="25400"/>
              </a:xfrm>
              <a:prstGeom prst="rect">
                <a:avLst/>
              </a:prstGeom>
              <a:solidFill>
                <a:srgbClr val="00188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6" name="Rectangle 47">
                <a:extLst>
                  <a:ext uri="{FF2B5EF4-FFF2-40B4-BE49-F238E27FC236}">
                    <a16:creationId xmlns:a16="http://schemas.microsoft.com/office/drawing/2014/main" id="{2BC475BC-05CF-EE92-B427-B1ED83213A8D}"/>
                  </a:ext>
                </a:extLst>
              </p:cNvPr>
              <p:cNvSpPr>
                <a:spLocks noChangeArrowheads="1"/>
              </p:cNvSpPr>
              <p:nvPr/>
            </p:nvSpPr>
            <p:spPr bwMode="auto">
              <a:xfrm>
                <a:off x="2581275" y="3406776"/>
                <a:ext cx="30163" cy="25400"/>
              </a:xfrm>
              <a:prstGeom prst="rect">
                <a:avLst/>
              </a:prstGeom>
              <a:solidFill>
                <a:srgbClr val="00188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7" name="Rectangle 48">
                <a:extLst>
                  <a:ext uri="{FF2B5EF4-FFF2-40B4-BE49-F238E27FC236}">
                    <a16:creationId xmlns:a16="http://schemas.microsoft.com/office/drawing/2014/main" id="{64622C6B-7073-F1D8-6513-B82DD791211B}"/>
                  </a:ext>
                </a:extLst>
              </p:cNvPr>
              <p:cNvSpPr>
                <a:spLocks noChangeArrowheads="1"/>
              </p:cNvSpPr>
              <p:nvPr/>
            </p:nvSpPr>
            <p:spPr bwMode="auto">
              <a:xfrm>
                <a:off x="2724150" y="3406776"/>
                <a:ext cx="30163" cy="25400"/>
              </a:xfrm>
              <a:prstGeom prst="rect">
                <a:avLst/>
              </a:prstGeom>
              <a:solidFill>
                <a:srgbClr val="00188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8" name="Rectangle 49">
                <a:extLst>
                  <a:ext uri="{FF2B5EF4-FFF2-40B4-BE49-F238E27FC236}">
                    <a16:creationId xmlns:a16="http://schemas.microsoft.com/office/drawing/2014/main" id="{F9B940AD-D270-DBB5-462E-725A90DAC4DD}"/>
                  </a:ext>
                </a:extLst>
              </p:cNvPr>
              <p:cNvSpPr>
                <a:spLocks noChangeArrowheads="1"/>
              </p:cNvSpPr>
              <p:nvPr/>
            </p:nvSpPr>
            <p:spPr bwMode="auto">
              <a:xfrm>
                <a:off x="2798763" y="3406776"/>
                <a:ext cx="26988" cy="25400"/>
              </a:xfrm>
              <a:prstGeom prst="rect">
                <a:avLst/>
              </a:prstGeom>
              <a:solidFill>
                <a:srgbClr val="00188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29" name="Rectangle 50">
                <a:extLst>
                  <a:ext uri="{FF2B5EF4-FFF2-40B4-BE49-F238E27FC236}">
                    <a16:creationId xmlns:a16="http://schemas.microsoft.com/office/drawing/2014/main" id="{0DB955D0-D4DF-901A-C653-555428BAC913}"/>
                  </a:ext>
                </a:extLst>
              </p:cNvPr>
              <p:cNvSpPr>
                <a:spLocks noChangeArrowheads="1"/>
              </p:cNvSpPr>
              <p:nvPr/>
            </p:nvSpPr>
            <p:spPr bwMode="auto">
              <a:xfrm>
                <a:off x="2874963" y="3406776"/>
                <a:ext cx="25400" cy="25400"/>
              </a:xfrm>
              <a:prstGeom prst="rect">
                <a:avLst/>
              </a:prstGeom>
              <a:solidFill>
                <a:srgbClr val="00188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0" name="Freeform 51">
                <a:extLst>
                  <a:ext uri="{FF2B5EF4-FFF2-40B4-BE49-F238E27FC236}">
                    <a16:creationId xmlns:a16="http://schemas.microsoft.com/office/drawing/2014/main" id="{0BF27BB8-D993-29DB-2805-B8F703D63E20}"/>
                  </a:ext>
                </a:extLst>
              </p:cNvPr>
              <p:cNvSpPr>
                <a:spLocks/>
              </p:cNvSpPr>
              <p:nvPr/>
            </p:nvSpPr>
            <p:spPr bwMode="auto">
              <a:xfrm>
                <a:off x="2768600" y="3113088"/>
                <a:ext cx="68263" cy="41275"/>
              </a:xfrm>
              <a:custGeom>
                <a:avLst/>
                <a:gdLst>
                  <a:gd name="T0" fmla="*/ 43 w 43"/>
                  <a:gd name="T1" fmla="*/ 26 h 26"/>
                  <a:gd name="T2" fmla="*/ 41 w 43"/>
                  <a:gd name="T3" fmla="*/ 0 h 26"/>
                  <a:gd name="T4" fmla="*/ 0 w 43"/>
                  <a:gd name="T5" fmla="*/ 0 h 26"/>
                  <a:gd name="T6" fmla="*/ 0 w 43"/>
                  <a:gd name="T7" fmla="*/ 26 h 26"/>
                  <a:gd name="T8" fmla="*/ 43 w 43"/>
                  <a:gd name="T9" fmla="*/ 26 h 26"/>
                </a:gdLst>
                <a:ahLst/>
                <a:cxnLst>
                  <a:cxn ang="0">
                    <a:pos x="T0" y="T1"/>
                  </a:cxn>
                  <a:cxn ang="0">
                    <a:pos x="T2" y="T3"/>
                  </a:cxn>
                  <a:cxn ang="0">
                    <a:pos x="T4" y="T5"/>
                  </a:cxn>
                  <a:cxn ang="0">
                    <a:pos x="T6" y="T7"/>
                  </a:cxn>
                  <a:cxn ang="0">
                    <a:pos x="T8" y="T9"/>
                  </a:cxn>
                </a:cxnLst>
                <a:rect l="0" t="0" r="r" b="b"/>
                <a:pathLst>
                  <a:path w="43" h="26">
                    <a:moveTo>
                      <a:pt x="43" y="26"/>
                    </a:moveTo>
                    <a:lnTo>
                      <a:pt x="41" y="0"/>
                    </a:lnTo>
                    <a:lnTo>
                      <a:pt x="0" y="0"/>
                    </a:lnTo>
                    <a:lnTo>
                      <a:pt x="0" y="26"/>
                    </a:lnTo>
                    <a:lnTo>
                      <a:pt x="43" y="26"/>
                    </a:lnTo>
                    <a:close/>
                  </a:path>
                </a:pathLst>
              </a:custGeom>
              <a:solidFill>
                <a:srgbClr val="00BCF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1" name="Freeform 52">
                <a:extLst>
                  <a:ext uri="{FF2B5EF4-FFF2-40B4-BE49-F238E27FC236}">
                    <a16:creationId xmlns:a16="http://schemas.microsoft.com/office/drawing/2014/main" id="{6B367723-EB34-D14B-7925-3DC6093BC61C}"/>
                  </a:ext>
                </a:extLst>
              </p:cNvPr>
              <p:cNvSpPr>
                <a:spLocks/>
              </p:cNvSpPr>
              <p:nvPr/>
            </p:nvSpPr>
            <p:spPr bwMode="auto">
              <a:xfrm>
                <a:off x="2622550" y="3113088"/>
                <a:ext cx="68263" cy="41275"/>
              </a:xfrm>
              <a:custGeom>
                <a:avLst/>
                <a:gdLst>
                  <a:gd name="T0" fmla="*/ 43 w 43"/>
                  <a:gd name="T1" fmla="*/ 26 h 26"/>
                  <a:gd name="T2" fmla="*/ 40 w 43"/>
                  <a:gd name="T3" fmla="*/ 0 h 26"/>
                  <a:gd name="T4" fmla="*/ 2 w 43"/>
                  <a:gd name="T5" fmla="*/ 0 h 26"/>
                  <a:gd name="T6" fmla="*/ 0 w 43"/>
                  <a:gd name="T7" fmla="*/ 26 h 26"/>
                  <a:gd name="T8" fmla="*/ 43 w 43"/>
                  <a:gd name="T9" fmla="*/ 26 h 26"/>
                </a:gdLst>
                <a:ahLst/>
                <a:cxnLst>
                  <a:cxn ang="0">
                    <a:pos x="T0" y="T1"/>
                  </a:cxn>
                  <a:cxn ang="0">
                    <a:pos x="T2" y="T3"/>
                  </a:cxn>
                  <a:cxn ang="0">
                    <a:pos x="T4" y="T5"/>
                  </a:cxn>
                  <a:cxn ang="0">
                    <a:pos x="T6" y="T7"/>
                  </a:cxn>
                  <a:cxn ang="0">
                    <a:pos x="T8" y="T9"/>
                  </a:cxn>
                </a:cxnLst>
                <a:rect l="0" t="0" r="r" b="b"/>
                <a:pathLst>
                  <a:path w="43" h="26">
                    <a:moveTo>
                      <a:pt x="43" y="26"/>
                    </a:moveTo>
                    <a:lnTo>
                      <a:pt x="40" y="0"/>
                    </a:lnTo>
                    <a:lnTo>
                      <a:pt x="2" y="0"/>
                    </a:lnTo>
                    <a:lnTo>
                      <a:pt x="0" y="26"/>
                    </a:lnTo>
                    <a:lnTo>
                      <a:pt x="43" y="26"/>
                    </a:lnTo>
                    <a:close/>
                  </a:path>
                </a:pathLst>
              </a:custGeom>
              <a:solidFill>
                <a:srgbClr val="00BCF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2" name="Freeform 53">
                <a:extLst>
                  <a:ext uri="{FF2B5EF4-FFF2-40B4-BE49-F238E27FC236}">
                    <a16:creationId xmlns:a16="http://schemas.microsoft.com/office/drawing/2014/main" id="{4A0647B7-0EA2-8B59-828A-DDA54A40C498}"/>
                  </a:ext>
                </a:extLst>
              </p:cNvPr>
              <p:cNvSpPr>
                <a:spLocks/>
              </p:cNvSpPr>
              <p:nvPr/>
            </p:nvSpPr>
            <p:spPr bwMode="auto">
              <a:xfrm>
                <a:off x="2911475" y="3113088"/>
                <a:ext cx="68263" cy="41275"/>
              </a:xfrm>
              <a:custGeom>
                <a:avLst/>
                <a:gdLst>
                  <a:gd name="T0" fmla="*/ 43 w 43"/>
                  <a:gd name="T1" fmla="*/ 26 h 26"/>
                  <a:gd name="T2" fmla="*/ 43 w 43"/>
                  <a:gd name="T3" fmla="*/ 0 h 26"/>
                  <a:gd name="T4" fmla="*/ 3 w 43"/>
                  <a:gd name="T5" fmla="*/ 0 h 26"/>
                  <a:gd name="T6" fmla="*/ 0 w 43"/>
                  <a:gd name="T7" fmla="*/ 26 h 26"/>
                  <a:gd name="T8" fmla="*/ 43 w 43"/>
                  <a:gd name="T9" fmla="*/ 26 h 26"/>
                </a:gdLst>
                <a:ahLst/>
                <a:cxnLst>
                  <a:cxn ang="0">
                    <a:pos x="T0" y="T1"/>
                  </a:cxn>
                  <a:cxn ang="0">
                    <a:pos x="T2" y="T3"/>
                  </a:cxn>
                  <a:cxn ang="0">
                    <a:pos x="T4" y="T5"/>
                  </a:cxn>
                  <a:cxn ang="0">
                    <a:pos x="T6" y="T7"/>
                  </a:cxn>
                  <a:cxn ang="0">
                    <a:pos x="T8" y="T9"/>
                  </a:cxn>
                </a:cxnLst>
                <a:rect l="0" t="0" r="r" b="b"/>
                <a:pathLst>
                  <a:path w="43" h="26">
                    <a:moveTo>
                      <a:pt x="43" y="26"/>
                    </a:moveTo>
                    <a:lnTo>
                      <a:pt x="43" y="0"/>
                    </a:lnTo>
                    <a:lnTo>
                      <a:pt x="3" y="0"/>
                    </a:lnTo>
                    <a:lnTo>
                      <a:pt x="0" y="26"/>
                    </a:lnTo>
                    <a:lnTo>
                      <a:pt x="43" y="26"/>
                    </a:lnTo>
                    <a:close/>
                  </a:path>
                </a:pathLst>
              </a:custGeom>
              <a:solidFill>
                <a:srgbClr val="00BCF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3" name="Freeform 54">
                <a:extLst>
                  <a:ext uri="{FF2B5EF4-FFF2-40B4-BE49-F238E27FC236}">
                    <a16:creationId xmlns:a16="http://schemas.microsoft.com/office/drawing/2014/main" id="{15D55360-EF2D-B0F6-83CC-86A1AB1EC8BA}"/>
                  </a:ext>
                </a:extLst>
              </p:cNvPr>
              <p:cNvSpPr>
                <a:spLocks/>
              </p:cNvSpPr>
              <p:nvPr/>
            </p:nvSpPr>
            <p:spPr bwMode="auto">
              <a:xfrm>
                <a:off x="2614613" y="3157538"/>
                <a:ext cx="82550" cy="166688"/>
              </a:xfrm>
              <a:custGeom>
                <a:avLst/>
                <a:gdLst>
                  <a:gd name="T0" fmla="*/ 5 w 52"/>
                  <a:gd name="T1" fmla="*/ 0 h 105"/>
                  <a:gd name="T2" fmla="*/ 0 w 52"/>
                  <a:gd name="T3" fmla="*/ 105 h 105"/>
                  <a:gd name="T4" fmla="*/ 52 w 52"/>
                  <a:gd name="T5" fmla="*/ 105 h 105"/>
                  <a:gd name="T6" fmla="*/ 48 w 52"/>
                  <a:gd name="T7" fmla="*/ 0 h 105"/>
                  <a:gd name="T8" fmla="*/ 5 w 52"/>
                  <a:gd name="T9" fmla="*/ 0 h 105"/>
                </a:gdLst>
                <a:ahLst/>
                <a:cxnLst>
                  <a:cxn ang="0">
                    <a:pos x="T0" y="T1"/>
                  </a:cxn>
                  <a:cxn ang="0">
                    <a:pos x="T2" y="T3"/>
                  </a:cxn>
                  <a:cxn ang="0">
                    <a:pos x="T4" y="T5"/>
                  </a:cxn>
                  <a:cxn ang="0">
                    <a:pos x="T6" y="T7"/>
                  </a:cxn>
                  <a:cxn ang="0">
                    <a:pos x="T8" y="T9"/>
                  </a:cxn>
                </a:cxnLst>
                <a:rect l="0" t="0" r="r" b="b"/>
                <a:pathLst>
                  <a:path w="52" h="105">
                    <a:moveTo>
                      <a:pt x="5" y="0"/>
                    </a:moveTo>
                    <a:lnTo>
                      <a:pt x="0" y="105"/>
                    </a:lnTo>
                    <a:lnTo>
                      <a:pt x="52" y="105"/>
                    </a:lnTo>
                    <a:lnTo>
                      <a:pt x="48" y="0"/>
                    </a:lnTo>
                    <a:lnTo>
                      <a:pt x="5" y="0"/>
                    </a:lnTo>
                    <a:close/>
                  </a:path>
                </a:pathLst>
              </a:custGeom>
              <a:solidFill>
                <a:srgbClr val="00188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4" name="Freeform 55">
                <a:extLst>
                  <a:ext uri="{FF2B5EF4-FFF2-40B4-BE49-F238E27FC236}">
                    <a16:creationId xmlns:a16="http://schemas.microsoft.com/office/drawing/2014/main" id="{34AAA457-0538-3FB9-48AB-DBA97959CA2A}"/>
                  </a:ext>
                </a:extLst>
              </p:cNvPr>
              <p:cNvSpPr>
                <a:spLocks/>
              </p:cNvSpPr>
              <p:nvPr/>
            </p:nvSpPr>
            <p:spPr bwMode="auto">
              <a:xfrm>
                <a:off x="2903538" y="3157538"/>
                <a:ext cx="87313" cy="166688"/>
              </a:xfrm>
              <a:custGeom>
                <a:avLst/>
                <a:gdLst>
                  <a:gd name="T0" fmla="*/ 5 w 55"/>
                  <a:gd name="T1" fmla="*/ 0 h 105"/>
                  <a:gd name="T2" fmla="*/ 0 w 55"/>
                  <a:gd name="T3" fmla="*/ 105 h 105"/>
                  <a:gd name="T4" fmla="*/ 55 w 55"/>
                  <a:gd name="T5" fmla="*/ 105 h 105"/>
                  <a:gd name="T6" fmla="*/ 48 w 55"/>
                  <a:gd name="T7" fmla="*/ 0 h 105"/>
                  <a:gd name="T8" fmla="*/ 5 w 55"/>
                  <a:gd name="T9" fmla="*/ 0 h 105"/>
                </a:gdLst>
                <a:ahLst/>
                <a:cxnLst>
                  <a:cxn ang="0">
                    <a:pos x="T0" y="T1"/>
                  </a:cxn>
                  <a:cxn ang="0">
                    <a:pos x="T2" y="T3"/>
                  </a:cxn>
                  <a:cxn ang="0">
                    <a:pos x="T4" y="T5"/>
                  </a:cxn>
                  <a:cxn ang="0">
                    <a:pos x="T6" y="T7"/>
                  </a:cxn>
                  <a:cxn ang="0">
                    <a:pos x="T8" y="T9"/>
                  </a:cxn>
                </a:cxnLst>
                <a:rect l="0" t="0" r="r" b="b"/>
                <a:pathLst>
                  <a:path w="55" h="105">
                    <a:moveTo>
                      <a:pt x="5" y="0"/>
                    </a:moveTo>
                    <a:lnTo>
                      <a:pt x="0" y="105"/>
                    </a:lnTo>
                    <a:lnTo>
                      <a:pt x="55" y="105"/>
                    </a:lnTo>
                    <a:lnTo>
                      <a:pt x="48" y="0"/>
                    </a:lnTo>
                    <a:lnTo>
                      <a:pt x="5" y="0"/>
                    </a:lnTo>
                    <a:close/>
                  </a:path>
                </a:pathLst>
              </a:custGeom>
              <a:solidFill>
                <a:srgbClr val="00188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5" name="Freeform 56">
                <a:extLst>
                  <a:ext uri="{FF2B5EF4-FFF2-40B4-BE49-F238E27FC236}">
                    <a16:creationId xmlns:a16="http://schemas.microsoft.com/office/drawing/2014/main" id="{F1FD8D9C-9918-CF01-6F0D-D2E1DB26C109}"/>
                  </a:ext>
                </a:extLst>
              </p:cNvPr>
              <p:cNvSpPr>
                <a:spLocks/>
              </p:cNvSpPr>
              <p:nvPr/>
            </p:nvSpPr>
            <p:spPr bwMode="auto">
              <a:xfrm>
                <a:off x="2757488" y="3157538"/>
                <a:ext cx="87313" cy="166688"/>
              </a:xfrm>
              <a:custGeom>
                <a:avLst/>
                <a:gdLst>
                  <a:gd name="T0" fmla="*/ 7 w 55"/>
                  <a:gd name="T1" fmla="*/ 0 h 105"/>
                  <a:gd name="T2" fmla="*/ 0 w 55"/>
                  <a:gd name="T3" fmla="*/ 105 h 105"/>
                  <a:gd name="T4" fmla="*/ 55 w 55"/>
                  <a:gd name="T5" fmla="*/ 105 h 105"/>
                  <a:gd name="T6" fmla="*/ 50 w 55"/>
                  <a:gd name="T7" fmla="*/ 0 h 105"/>
                  <a:gd name="T8" fmla="*/ 7 w 55"/>
                  <a:gd name="T9" fmla="*/ 0 h 105"/>
                </a:gdLst>
                <a:ahLst/>
                <a:cxnLst>
                  <a:cxn ang="0">
                    <a:pos x="T0" y="T1"/>
                  </a:cxn>
                  <a:cxn ang="0">
                    <a:pos x="T2" y="T3"/>
                  </a:cxn>
                  <a:cxn ang="0">
                    <a:pos x="T4" y="T5"/>
                  </a:cxn>
                  <a:cxn ang="0">
                    <a:pos x="T6" y="T7"/>
                  </a:cxn>
                  <a:cxn ang="0">
                    <a:pos x="T8" y="T9"/>
                  </a:cxn>
                </a:cxnLst>
                <a:rect l="0" t="0" r="r" b="b"/>
                <a:pathLst>
                  <a:path w="55" h="105">
                    <a:moveTo>
                      <a:pt x="7" y="0"/>
                    </a:moveTo>
                    <a:lnTo>
                      <a:pt x="0" y="105"/>
                    </a:lnTo>
                    <a:lnTo>
                      <a:pt x="55" y="105"/>
                    </a:lnTo>
                    <a:lnTo>
                      <a:pt x="50" y="0"/>
                    </a:lnTo>
                    <a:lnTo>
                      <a:pt x="7" y="0"/>
                    </a:lnTo>
                    <a:close/>
                  </a:path>
                </a:pathLst>
              </a:custGeom>
              <a:solidFill>
                <a:srgbClr val="00188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6" name="Freeform 57">
                <a:extLst>
                  <a:ext uri="{FF2B5EF4-FFF2-40B4-BE49-F238E27FC236}">
                    <a16:creationId xmlns:a16="http://schemas.microsoft.com/office/drawing/2014/main" id="{7CD4B1D6-9BB2-E027-56DC-1D250ECCC474}"/>
                  </a:ext>
                </a:extLst>
              </p:cNvPr>
              <p:cNvSpPr>
                <a:spLocks/>
              </p:cNvSpPr>
              <p:nvPr/>
            </p:nvSpPr>
            <p:spPr bwMode="auto">
              <a:xfrm>
                <a:off x="2281238" y="2614613"/>
                <a:ext cx="115888" cy="136525"/>
              </a:xfrm>
              <a:custGeom>
                <a:avLst/>
                <a:gdLst>
                  <a:gd name="T0" fmla="*/ 6 w 31"/>
                  <a:gd name="T1" fmla="*/ 36 h 36"/>
                  <a:gd name="T2" fmla="*/ 31 w 31"/>
                  <a:gd name="T3" fmla="*/ 36 h 36"/>
                  <a:gd name="T4" fmla="*/ 31 w 31"/>
                  <a:gd name="T5" fmla="*/ 0 h 36"/>
                  <a:gd name="T6" fmla="*/ 6 w 31"/>
                  <a:gd name="T7" fmla="*/ 0 h 36"/>
                  <a:gd name="T8" fmla="*/ 0 w 31"/>
                  <a:gd name="T9" fmla="*/ 6 h 36"/>
                  <a:gd name="T10" fmla="*/ 0 w 31"/>
                  <a:gd name="T11" fmla="*/ 30 h 36"/>
                  <a:gd name="T12" fmla="*/ 6 w 3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1" h="36">
                    <a:moveTo>
                      <a:pt x="6" y="36"/>
                    </a:moveTo>
                    <a:cubicBezTo>
                      <a:pt x="31" y="36"/>
                      <a:pt x="31" y="36"/>
                      <a:pt x="31" y="36"/>
                    </a:cubicBezTo>
                    <a:cubicBezTo>
                      <a:pt x="31" y="0"/>
                      <a:pt x="31" y="0"/>
                      <a:pt x="31" y="0"/>
                    </a:cubicBezTo>
                    <a:cubicBezTo>
                      <a:pt x="6" y="0"/>
                      <a:pt x="6" y="0"/>
                      <a:pt x="6" y="0"/>
                    </a:cubicBezTo>
                    <a:cubicBezTo>
                      <a:pt x="3" y="0"/>
                      <a:pt x="0" y="3"/>
                      <a:pt x="0" y="6"/>
                    </a:cubicBezTo>
                    <a:cubicBezTo>
                      <a:pt x="0" y="30"/>
                      <a:pt x="0" y="30"/>
                      <a:pt x="0" y="30"/>
                    </a:cubicBezTo>
                    <a:cubicBezTo>
                      <a:pt x="0" y="33"/>
                      <a:pt x="3" y="36"/>
                      <a:pt x="6" y="36"/>
                    </a:cubicBezTo>
                    <a:close/>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7" name="Rectangle 58">
                <a:extLst>
                  <a:ext uri="{FF2B5EF4-FFF2-40B4-BE49-F238E27FC236}">
                    <a16:creationId xmlns:a16="http://schemas.microsoft.com/office/drawing/2014/main" id="{F7D11D9D-B634-2B7A-9ADD-FFFA52FF06A3}"/>
                  </a:ext>
                </a:extLst>
              </p:cNvPr>
              <p:cNvSpPr>
                <a:spLocks noChangeArrowheads="1"/>
              </p:cNvSpPr>
              <p:nvPr/>
            </p:nvSpPr>
            <p:spPr bwMode="auto">
              <a:xfrm>
                <a:off x="2322513" y="2751138"/>
                <a:ext cx="44450" cy="142875"/>
              </a:xfrm>
              <a:prstGeom prst="rect">
                <a:avLst/>
              </a:prstGeom>
              <a:solidFill>
                <a:srgbClr val="0072C6"/>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8" name="Rectangle 59">
                <a:extLst>
                  <a:ext uri="{FF2B5EF4-FFF2-40B4-BE49-F238E27FC236}">
                    <a16:creationId xmlns:a16="http://schemas.microsoft.com/office/drawing/2014/main" id="{C87C3B7D-4D96-C66A-73F3-FD23D88A3296}"/>
                  </a:ext>
                </a:extLst>
              </p:cNvPr>
              <p:cNvSpPr>
                <a:spLocks noChangeArrowheads="1"/>
              </p:cNvSpPr>
              <p:nvPr/>
            </p:nvSpPr>
            <p:spPr bwMode="auto">
              <a:xfrm>
                <a:off x="2322513" y="2751138"/>
                <a:ext cx="44450" cy="47625"/>
              </a:xfrm>
              <a:prstGeom prst="rect">
                <a:avLst/>
              </a:prstGeom>
              <a:solidFill>
                <a:srgbClr val="000000"/>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39" name="Freeform 60">
                <a:extLst>
                  <a:ext uri="{FF2B5EF4-FFF2-40B4-BE49-F238E27FC236}">
                    <a16:creationId xmlns:a16="http://schemas.microsoft.com/office/drawing/2014/main" id="{8751F112-5FB3-84DF-ACA4-ECD129BF3EA2}"/>
                  </a:ext>
                </a:extLst>
              </p:cNvPr>
              <p:cNvSpPr>
                <a:spLocks/>
              </p:cNvSpPr>
              <p:nvPr/>
            </p:nvSpPr>
            <p:spPr bwMode="auto">
              <a:xfrm>
                <a:off x="2355850" y="2935288"/>
                <a:ext cx="104775" cy="109538"/>
              </a:xfrm>
              <a:custGeom>
                <a:avLst/>
                <a:gdLst>
                  <a:gd name="T0" fmla="*/ 66 w 66"/>
                  <a:gd name="T1" fmla="*/ 47 h 69"/>
                  <a:gd name="T2" fmla="*/ 47 w 66"/>
                  <a:gd name="T3" fmla="*/ 69 h 69"/>
                  <a:gd name="T4" fmla="*/ 0 w 66"/>
                  <a:gd name="T5" fmla="*/ 19 h 69"/>
                  <a:gd name="T6" fmla="*/ 19 w 66"/>
                  <a:gd name="T7" fmla="*/ 0 h 69"/>
                  <a:gd name="T8" fmla="*/ 66 w 66"/>
                  <a:gd name="T9" fmla="*/ 47 h 69"/>
                </a:gdLst>
                <a:ahLst/>
                <a:cxnLst>
                  <a:cxn ang="0">
                    <a:pos x="T0" y="T1"/>
                  </a:cxn>
                  <a:cxn ang="0">
                    <a:pos x="T2" y="T3"/>
                  </a:cxn>
                  <a:cxn ang="0">
                    <a:pos x="T4" y="T5"/>
                  </a:cxn>
                  <a:cxn ang="0">
                    <a:pos x="T6" y="T7"/>
                  </a:cxn>
                  <a:cxn ang="0">
                    <a:pos x="T8" y="T9"/>
                  </a:cxn>
                </a:cxnLst>
                <a:rect l="0" t="0" r="r" b="b"/>
                <a:pathLst>
                  <a:path w="66" h="69">
                    <a:moveTo>
                      <a:pt x="66" y="47"/>
                    </a:moveTo>
                    <a:lnTo>
                      <a:pt x="47" y="69"/>
                    </a:lnTo>
                    <a:lnTo>
                      <a:pt x="0" y="19"/>
                    </a:lnTo>
                    <a:lnTo>
                      <a:pt x="19" y="0"/>
                    </a:lnTo>
                    <a:lnTo>
                      <a:pt x="66" y="47"/>
                    </a:lnTo>
                    <a:close/>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0" name="Freeform 61">
                <a:extLst>
                  <a:ext uri="{FF2B5EF4-FFF2-40B4-BE49-F238E27FC236}">
                    <a16:creationId xmlns:a16="http://schemas.microsoft.com/office/drawing/2014/main" id="{4A39F16C-943B-C0CA-AC8E-8B13AD98E255}"/>
                  </a:ext>
                </a:extLst>
              </p:cNvPr>
              <p:cNvSpPr>
                <a:spLocks/>
              </p:cNvSpPr>
              <p:nvPr/>
            </p:nvSpPr>
            <p:spPr bwMode="auto">
              <a:xfrm>
                <a:off x="2355850" y="2935288"/>
                <a:ext cx="63500" cy="68263"/>
              </a:xfrm>
              <a:custGeom>
                <a:avLst/>
                <a:gdLst>
                  <a:gd name="T0" fmla="*/ 40 w 40"/>
                  <a:gd name="T1" fmla="*/ 21 h 43"/>
                  <a:gd name="T2" fmla="*/ 21 w 40"/>
                  <a:gd name="T3" fmla="*/ 43 h 43"/>
                  <a:gd name="T4" fmla="*/ 0 w 40"/>
                  <a:gd name="T5" fmla="*/ 19 h 43"/>
                  <a:gd name="T6" fmla="*/ 19 w 40"/>
                  <a:gd name="T7" fmla="*/ 0 h 43"/>
                  <a:gd name="T8" fmla="*/ 40 w 40"/>
                  <a:gd name="T9" fmla="*/ 21 h 43"/>
                </a:gdLst>
                <a:ahLst/>
                <a:cxnLst>
                  <a:cxn ang="0">
                    <a:pos x="T0" y="T1"/>
                  </a:cxn>
                  <a:cxn ang="0">
                    <a:pos x="T2" y="T3"/>
                  </a:cxn>
                  <a:cxn ang="0">
                    <a:pos x="T4" y="T5"/>
                  </a:cxn>
                  <a:cxn ang="0">
                    <a:pos x="T6" y="T7"/>
                  </a:cxn>
                  <a:cxn ang="0">
                    <a:pos x="T8" y="T9"/>
                  </a:cxn>
                </a:cxnLst>
                <a:rect l="0" t="0" r="r" b="b"/>
                <a:pathLst>
                  <a:path w="40" h="43">
                    <a:moveTo>
                      <a:pt x="40" y="21"/>
                    </a:moveTo>
                    <a:lnTo>
                      <a:pt x="21" y="43"/>
                    </a:lnTo>
                    <a:lnTo>
                      <a:pt x="0" y="19"/>
                    </a:lnTo>
                    <a:lnTo>
                      <a:pt x="19" y="0"/>
                    </a:lnTo>
                    <a:lnTo>
                      <a:pt x="40" y="21"/>
                    </a:lnTo>
                    <a:close/>
                  </a:path>
                </a:pathLst>
              </a:custGeom>
              <a:solidFill>
                <a:srgbClr val="0000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1" name="Freeform 62">
                <a:extLst>
                  <a:ext uri="{FF2B5EF4-FFF2-40B4-BE49-F238E27FC236}">
                    <a16:creationId xmlns:a16="http://schemas.microsoft.com/office/drawing/2014/main" id="{274C37F6-1EC1-383F-FEC7-4F3A03BA078C}"/>
                  </a:ext>
                </a:extLst>
              </p:cNvPr>
              <p:cNvSpPr>
                <a:spLocks/>
              </p:cNvSpPr>
              <p:nvPr/>
            </p:nvSpPr>
            <p:spPr bwMode="auto">
              <a:xfrm>
                <a:off x="2295525" y="2833688"/>
                <a:ext cx="98425" cy="139700"/>
              </a:xfrm>
              <a:custGeom>
                <a:avLst/>
                <a:gdLst>
                  <a:gd name="T0" fmla="*/ 26 w 26"/>
                  <a:gd name="T1" fmla="*/ 30 h 37"/>
                  <a:gd name="T2" fmla="*/ 19 w 26"/>
                  <a:gd name="T3" fmla="*/ 37 h 37"/>
                  <a:gd name="T4" fmla="*/ 7 w 26"/>
                  <a:gd name="T5" fmla="*/ 37 h 37"/>
                  <a:gd name="T6" fmla="*/ 0 w 26"/>
                  <a:gd name="T7" fmla="*/ 30 h 37"/>
                  <a:gd name="T8" fmla="*/ 0 w 26"/>
                  <a:gd name="T9" fmla="*/ 8 h 37"/>
                  <a:gd name="T10" fmla="*/ 7 w 26"/>
                  <a:gd name="T11" fmla="*/ 0 h 37"/>
                  <a:gd name="T12" fmla="*/ 19 w 26"/>
                  <a:gd name="T13" fmla="*/ 0 h 37"/>
                  <a:gd name="T14" fmla="*/ 26 w 26"/>
                  <a:gd name="T15" fmla="*/ 8 h 37"/>
                  <a:gd name="T16" fmla="*/ 26 w 26"/>
                  <a:gd name="T1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7">
                    <a:moveTo>
                      <a:pt x="26" y="30"/>
                    </a:moveTo>
                    <a:cubicBezTo>
                      <a:pt x="26" y="34"/>
                      <a:pt x="23" y="37"/>
                      <a:pt x="19" y="37"/>
                    </a:cubicBezTo>
                    <a:cubicBezTo>
                      <a:pt x="7" y="37"/>
                      <a:pt x="7" y="37"/>
                      <a:pt x="7" y="37"/>
                    </a:cubicBezTo>
                    <a:cubicBezTo>
                      <a:pt x="3" y="37"/>
                      <a:pt x="0" y="34"/>
                      <a:pt x="0" y="30"/>
                    </a:cubicBezTo>
                    <a:cubicBezTo>
                      <a:pt x="0" y="8"/>
                      <a:pt x="0" y="8"/>
                      <a:pt x="0" y="8"/>
                    </a:cubicBezTo>
                    <a:cubicBezTo>
                      <a:pt x="0" y="4"/>
                      <a:pt x="3" y="0"/>
                      <a:pt x="7" y="0"/>
                    </a:cubicBezTo>
                    <a:cubicBezTo>
                      <a:pt x="19" y="0"/>
                      <a:pt x="19" y="0"/>
                      <a:pt x="19" y="0"/>
                    </a:cubicBezTo>
                    <a:cubicBezTo>
                      <a:pt x="23" y="0"/>
                      <a:pt x="26" y="4"/>
                      <a:pt x="26" y="8"/>
                    </a:cubicBezTo>
                    <a:lnTo>
                      <a:pt x="26" y="30"/>
                    </a:lnTo>
                    <a:close/>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2" name="Freeform 63">
                <a:extLst>
                  <a:ext uri="{FF2B5EF4-FFF2-40B4-BE49-F238E27FC236}">
                    <a16:creationId xmlns:a16="http://schemas.microsoft.com/office/drawing/2014/main" id="{39FA4F15-780B-D186-A62B-43F0D2A1181B}"/>
                  </a:ext>
                </a:extLst>
              </p:cNvPr>
              <p:cNvSpPr>
                <a:spLocks/>
              </p:cNvSpPr>
              <p:nvPr/>
            </p:nvSpPr>
            <p:spPr bwMode="auto">
              <a:xfrm>
                <a:off x="2401888" y="2984501"/>
                <a:ext cx="138113" cy="142875"/>
              </a:xfrm>
              <a:custGeom>
                <a:avLst/>
                <a:gdLst>
                  <a:gd name="T0" fmla="*/ 20 w 37"/>
                  <a:gd name="T1" fmla="*/ 28 h 38"/>
                  <a:gd name="T2" fmla="*/ 13 w 37"/>
                  <a:gd name="T3" fmla="*/ 26 h 38"/>
                  <a:gd name="T4" fmla="*/ 13 w 37"/>
                  <a:gd name="T5" fmla="*/ 13 h 38"/>
                  <a:gd name="T6" fmla="*/ 26 w 37"/>
                  <a:gd name="T7" fmla="*/ 13 h 38"/>
                  <a:gd name="T8" fmla="*/ 29 w 37"/>
                  <a:gd name="T9" fmla="*/ 19 h 38"/>
                  <a:gd name="T10" fmla="*/ 37 w 37"/>
                  <a:gd name="T11" fmla="*/ 19 h 38"/>
                  <a:gd name="T12" fmla="*/ 32 w 37"/>
                  <a:gd name="T13" fmla="*/ 7 h 38"/>
                  <a:gd name="T14" fmla="*/ 7 w 37"/>
                  <a:gd name="T15" fmla="*/ 6 h 38"/>
                  <a:gd name="T16" fmla="*/ 7 w 37"/>
                  <a:gd name="T17" fmla="*/ 32 h 38"/>
                  <a:gd name="T18" fmla="*/ 20 w 37"/>
                  <a:gd name="T19" fmla="*/ 37 h 38"/>
                  <a:gd name="T20" fmla="*/ 20 w 37"/>
                  <a:gd name="T2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8">
                    <a:moveTo>
                      <a:pt x="20" y="28"/>
                    </a:moveTo>
                    <a:cubicBezTo>
                      <a:pt x="18" y="28"/>
                      <a:pt x="15" y="28"/>
                      <a:pt x="13" y="26"/>
                    </a:cubicBezTo>
                    <a:cubicBezTo>
                      <a:pt x="10" y="22"/>
                      <a:pt x="10" y="17"/>
                      <a:pt x="13" y="13"/>
                    </a:cubicBezTo>
                    <a:cubicBezTo>
                      <a:pt x="17" y="9"/>
                      <a:pt x="22" y="9"/>
                      <a:pt x="26" y="13"/>
                    </a:cubicBezTo>
                    <a:cubicBezTo>
                      <a:pt x="28" y="15"/>
                      <a:pt x="28" y="17"/>
                      <a:pt x="29" y="19"/>
                    </a:cubicBezTo>
                    <a:cubicBezTo>
                      <a:pt x="37" y="19"/>
                      <a:pt x="37" y="19"/>
                      <a:pt x="37" y="19"/>
                    </a:cubicBezTo>
                    <a:cubicBezTo>
                      <a:pt x="37" y="15"/>
                      <a:pt x="36" y="10"/>
                      <a:pt x="32" y="7"/>
                    </a:cubicBezTo>
                    <a:cubicBezTo>
                      <a:pt x="25" y="0"/>
                      <a:pt x="14" y="0"/>
                      <a:pt x="7" y="6"/>
                    </a:cubicBezTo>
                    <a:cubicBezTo>
                      <a:pt x="0" y="14"/>
                      <a:pt x="0" y="25"/>
                      <a:pt x="7" y="32"/>
                    </a:cubicBezTo>
                    <a:cubicBezTo>
                      <a:pt x="11" y="36"/>
                      <a:pt x="15" y="38"/>
                      <a:pt x="20" y="37"/>
                    </a:cubicBezTo>
                    <a:lnTo>
                      <a:pt x="20" y="28"/>
                    </a:lnTo>
                    <a:close/>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3" name="Freeform 64">
                <a:extLst>
                  <a:ext uri="{FF2B5EF4-FFF2-40B4-BE49-F238E27FC236}">
                    <a16:creationId xmlns:a16="http://schemas.microsoft.com/office/drawing/2014/main" id="{BB2868B7-BBA3-9E6D-888B-9E8F5D634AAE}"/>
                  </a:ext>
                </a:extLst>
              </p:cNvPr>
              <p:cNvSpPr>
                <a:spLocks/>
              </p:cNvSpPr>
              <p:nvPr/>
            </p:nvSpPr>
            <p:spPr bwMode="auto">
              <a:xfrm>
                <a:off x="1912938" y="3275013"/>
                <a:ext cx="404813" cy="403225"/>
              </a:xfrm>
              <a:custGeom>
                <a:avLst/>
                <a:gdLst>
                  <a:gd name="T0" fmla="*/ 48 w 108"/>
                  <a:gd name="T1" fmla="*/ 0 h 107"/>
                  <a:gd name="T2" fmla="*/ 13 w 108"/>
                  <a:gd name="T3" fmla="*/ 19 h 107"/>
                  <a:gd name="T4" fmla="*/ 1 w 108"/>
                  <a:gd name="T5" fmla="*/ 58 h 107"/>
                  <a:gd name="T6" fmla="*/ 21 w 108"/>
                  <a:gd name="T7" fmla="*/ 94 h 107"/>
                  <a:gd name="T8" fmla="*/ 60 w 108"/>
                  <a:gd name="T9" fmla="*/ 106 h 107"/>
                  <a:gd name="T10" fmla="*/ 95 w 108"/>
                  <a:gd name="T11" fmla="*/ 86 h 107"/>
                  <a:gd name="T12" fmla="*/ 107 w 108"/>
                  <a:gd name="T13" fmla="*/ 47 h 107"/>
                  <a:gd name="T14" fmla="*/ 87 w 108"/>
                  <a:gd name="T15" fmla="*/ 11 h 107"/>
                  <a:gd name="T16" fmla="*/ 54 w 108"/>
                  <a:gd name="T17" fmla="*/ 0 h 107"/>
                  <a:gd name="T18" fmla="*/ 48 w 108"/>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7">
                    <a:moveTo>
                      <a:pt x="48" y="0"/>
                    </a:moveTo>
                    <a:cubicBezTo>
                      <a:pt x="34" y="2"/>
                      <a:pt x="21" y="9"/>
                      <a:pt x="13" y="19"/>
                    </a:cubicBezTo>
                    <a:cubicBezTo>
                      <a:pt x="4" y="30"/>
                      <a:pt x="0" y="44"/>
                      <a:pt x="1" y="58"/>
                    </a:cubicBezTo>
                    <a:cubicBezTo>
                      <a:pt x="3" y="73"/>
                      <a:pt x="10" y="86"/>
                      <a:pt x="21" y="94"/>
                    </a:cubicBezTo>
                    <a:cubicBezTo>
                      <a:pt x="31" y="103"/>
                      <a:pt x="45" y="107"/>
                      <a:pt x="60" y="106"/>
                    </a:cubicBezTo>
                    <a:cubicBezTo>
                      <a:pt x="74" y="104"/>
                      <a:pt x="87" y="97"/>
                      <a:pt x="95" y="86"/>
                    </a:cubicBezTo>
                    <a:cubicBezTo>
                      <a:pt x="104" y="76"/>
                      <a:pt x="108" y="62"/>
                      <a:pt x="107" y="47"/>
                    </a:cubicBezTo>
                    <a:cubicBezTo>
                      <a:pt x="105" y="33"/>
                      <a:pt x="98" y="20"/>
                      <a:pt x="87" y="11"/>
                    </a:cubicBezTo>
                    <a:cubicBezTo>
                      <a:pt x="78" y="4"/>
                      <a:pt x="66" y="0"/>
                      <a:pt x="54" y="0"/>
                    </a:cubicBezTo>
                    <a:cubicBezTo>
                      <a:pt x="52" y="0"/>
                      <a:pt x="50" y="0"/>
                      <a:pt x="48" y="0"/>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4" name="Freeform 65">
                <a:extLst>
                  <a:ext uri="{FF2B5EF4-FFF2-40B4-BE49-F238E27FC236}">
                    <a16:creationId xmlns:a16="http://schemas.microsoft.com/office/drawing/2014/main" id="{4471BA4F-0ECC-B90D-C3BD-62E5E115C9F5}"/>
                  </a:ext>
                </a:extLst>
              </p:cNvPr>
              <p:cNvSpPr>
                <a:spLocks/>
              </p:cNvSpPr>
              <p:nvPr/>
            </p:nvSpPr>
            <p:spPr bwMode="auto">
              <a:xfrm>
                <a:off x="1954213" y="3379788"/>
                <a:ext cx="79375" cy="98425"/>
              </a:xfrm>
              <a:custGeom>
                <a:avLst/>
                <a:gdLst>
                  <a:gd name="T0" fmla="*/ 8 w 21"/>
                  <a:gd name="T1" fmla="*/ 0 h 26"/>
                  <a:gd name="T2" fmla="*/ 1 w 21"/>
                  <a:gd name="T3" fmla="*/ 26 h 26"/>
                  <a:gd name="T4" fmla="*/ 17 w 21"/>
                  <a:gd name="T5" fmla="*/ 25 h 26"/>
                  <a:gd name="T6" fmla="*/ 21 w 21"/>
                  <a:gd name="T7" fmla="*/ 11 h 26"/>
                  <a:gd name="T8" fmla="*/ 8 w 21"/>
                  <a:gd name="T9" fmla="*/ 0 h 26"/>
                </a:gdLst>
                <a:ahLst/>
                <a:cxnLst>
                  <a:cxn ang="0">
                    <a:pos x="T0" y="T1"/>
                  </a:cxn>
                  <a:cxn ang="0">
                    <a:pos x="T2" y="T3"/>
                  </a:cxn>
                  <a:cxn ang="0">
                    <a:pos x="T4" y="T5"/>
                  </a:cxn>
                  <a:cxn ang="0">
                    <a:pos x="T6" y="T7"/>
                  </a:cxn>
                  <a:cxn ang="0">
                    <a:pos x="T8" y="T9"/>
                  </a:cxn>
                </a:cxnLst>
                <a:rect l="0" t="0" r="r" b="b"/>
                <a:pathLst>
                  <a:path w="21" h="26">
                    <a:moveTo>
                      <a:pt x="8" y="0"/>
                    </a:moveTo>
                    <a:cubicBezTo>
                      <a:pt x="3" y="8"/>
                      <a:pt x="0" y="17"/>
                      <a:pt x="1" y="26"/>
                    </a:cubicBezTo>
                    <a:cubicBezTo>
                      <a:pt x="17" y="25"/>
                      <a:pt x="17" y="25"/>
                      <a:pt x="17" y="25"/>
                    </a:cubicBezTo>
                    <a:cubicBezTo>
                      <a:pt x="17" y="20"/>
                      <a:pt x="18" y="15"/>
                      <a:pt x="21" y="11"/>
                    </a:cubicBezTo>
                    <a:cubicBezTo>
                      <a:pt x="8" y="0"/>
                      <a:pt x="8" y="0"/>
                      <a:pt x="8" y="0"/>
                    </a:cubicBezTo>
                  </a:path>
                </a:pathLst>
              </a:custGeom>
              <a:solidFill>
                <a:schemeClr val="accent6">
                  <a:lumMod val="60000"/>
                  <a:lumOff val="40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5" name="Freeform 66">
                <a:extLst>
                  <a:ext uri="{FF2B5EF4-FFF2-40B4-BE49-F238E27FC236}">
                    <a16:creationId xmlns:a16="http://schemas.microsoft.com/office/drawing/2014/main" id="{68870912-7E08-13E9-6F00-89C59BABC3F8}"/>
                  </a:ext>
                </a:extLst>
              </p:cNvPr>
              <p:cNvSpPr>
                <a:spLocks/>
              </p:cNvSpPr>
              <p:nvPr/>
            </p:nvSpPr>
            <p:spPr bwMode="auto">
              <a:xfrm>
                <a:off x="2111375" y="3311526"/>
                <a:ext cx="98425" cy="76200"/>
              </a:xfrm>
              <a:custGeom>
                <a:avLst/>
                <a:gdLst>
                  <a:gd name="T0" fmla="*/ 1 w 26"/>
                  <a:gd name="T1" fmla="*/ 0 h 20"/>
                  <a:gd name="T2" fmla="*/ 0 w 26"/>
                  <a:gd name="T3" fmla="*/ 0 h 20"/>
                  <a:gd name="T4" fmla="*/ 1 w 26"/>
                  <a:gd name="T5" fmla="*/ 16 h 20"/>
                  <a:gd name="T6" fmla="*/ 1 w 26"/>
                  <a:gd name="T7" fmla="*/ 16 h 20"/>
                  <a:gd name="T8" fmla="*/ 15 w 26"/>
                  <a:gd name="T9" fmla="*/ 20 h 20"/>
                  <a:gd name="T10" fmla="*/ 26 w 26"/>
                  <a:gd name="T11" fmla="*/ 8 h 20"/>
                  <a:gd name="T12" fmla="*/ 1 w 2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6" h="20">
                    <a:moveTo>
                      <a:pt x="1" y="0"/>
                    </a:moveTo>
                    <a:cubicBezTo>
                      <a:pt x="1" y="0"/>
                      <a:pt x="0" y="0"/>
                      <a:pt x="0" y="0"/>
                    </a:cubicBezTo>
                    <a:cubicBezTo>
                      <a:pt x="1" y="16"/>
                      <a:pt x="1" y="16"/>
                      <a:pt x="1" y="16"/>
                    </a:cubicBezTo>
                    <a:cubicBezTo>
                      <a:pt x="1" y="16"/>
                      <a:pt x="1" y="16"/>
                      <a:pt x="1" y="16"/>
                    </a:cubicBezTo>
                    <a:cubicBezTo>
                      <a:pt x="6" y="16"/>
                      <a:pt x="11" y="18"/>
                      <a:pt x="15" y="20"/>
                    </a:cubicBezTo>
                    <a:cubicBezTo>
                      <a:pt x="26" y="8"/>
                      <a:pt x="26" y="8"/>
                      <a:pt x="26" y="8"/>
                    </a:cubicBezTo>
                    <a:cubicBezTo>
                      <a:pt x="18" y="2"/>
                      <a:pt x="10" y="0"/>
                      <a:pt x="1" y="0"/>
                    </a:cubicBezTo>
                  </a:path>
                </a:pathLst>
              </a:custGeom>
              <a:solidFill>
                <a:schemeClr val="accent6">
                  <a:lumMod val="75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6" name="Freeform 67">
                <a:extLst>
                  <a:ext uri="{FF2B5EF4-FFF2-40B4-BE49-F238E27FC236}">
                    <a16:creationId xmlns:a16="http://schemas.microsoft.com/office/drawing/2014/main" id="{45D648AE-F01D-96B0-9F10-53058FDCEB04}"/>
                  </a:ext>
                </a:extLst>
              </p:cNvPr>
              <p:cNvSpPr>
                <a:spLocks/>
              </p:cNvSpPr>
              <p:nvPr/>
            </p:nvSpPr>
            <p:spPr bwMode="auto">
              <a:xfrm>
                <a:off x="1998663" y="3316288"/>
                <a:ext cx="98425" cy="85725"/>
              </a:xfrm>
              <a:custGeom>
                <a:avLst/>
                <a:gdLst>
                  <a:gd name="T0" fmla="*/ 24 w 26"/>
                  <a:gd name="T1" fmla="*/ 0 h 23"/>
                  <a:gd name="T2" fmla="*/ 0 w 26"/>
                  <a:gd name="T3" fmla="*/ 13 h 23"/>
                  <a:gd name="T4" fmla="*/ 13 w 26"/>
                  <a:gd name="T5" fmla="*/ 23 h 23"/>
                  <a:gd name="T6" fmla="*/ 26 w 26"/>
                  <a:gd name="T7" fmla="*/ 16 h 23"/>
                  <a:gd name="T8" fmla="*/ 24 w 26"/>
                  <a:gd name="T9" fmla="*/ 0 h 23"/>
                </a:gdLst>
                <a:ahLst/>
                <a:cxnLst>
                  <a:cxn ang="0">
                    <a:pos x="T0" y="T1"/>
                  </a:cxn>
                  <a:cxn ang="0">
                    <a:pos x="T2" y="T3"/>
                  </a:cxn>
                  <a:cxn ang="0">
                    <a:pos x="T4" y="T5"/>
                  </a:cxn>
                  <a:cxn ang="0">
                    <a:pos x="T6" y="T7"/>
                  </a:cxn>
                  <a:cxn ang="0">
                    <a:pos x="T8" y="T9"/>
                  </a:cxn>
                </a:cxnLst>
                <a:rect l="0" t="0" r="r" b="b"/>
                <a:pathLst>
                  <a:path w="26" h="23">
                    <a:moveTo>
                      <a:pt x="24" y="0"/>
                    </a:moveTo>
                    <a:cubicBezTo>
                      <a:pt x="15" y="1"/>
                      <a:pt x="6" y="6"/>
                      <a:pt x="0" y="13"/>
                    </a:cubicBezTo>
                    <a:cubicBezTo>
                      <a:pt x="13" y="23"/>
                      <a:pt x="13" y="23"/>
                      <a:pt x="13" y="23"/>
                    </a:cubicBezTo>
                    <a:cubicBezTo>
                      <a:pt x="16" y="20"/>
                      <a:pt x="21" y="17"/>
                      <a:pt x="26" y="16"/>
                    </a:cubicBezTo>
                    <a:cubicBezTo>
                      <a:pt x="24" y="0"/>
                      <a:pt x="24" y="0"/>
                      <a:pt x="24" y="0"/>
                    </a:cubicBezTo>
                  </a:path>
                </a:pathLst>
              </a:custGeom>
              <a:solidFill>
                <a:schemeClr val="accent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7" name="Freeform 68">
                <a:extLst>
                  <a:ext uri="{FF2B5EF4-FFF2-40B4-BE49-F238E27FC236}">
                    <a16:creationId xmlns:a16="http://schemas.microsoft.com/office/drawing/2014/main" id="{FA4E9978-887F-D311-4385-BC18140C27FB}"/>
                  </a:ext>
                </a:extLst>
              </p:cNvPr>
              <p:cNvSpPr>
                <a:spLocks/>
              </p:cNvSpPr>
              <p:nvPr/>
            </p:nvSpPr>
            <p:spPr bwMode="auto">
              <a:xfrm>
                <a:off x="1957388" y="3492501"/>
                <a:ext cx="90488" cy="98425"/>
              </a:xfrm>
              <a:custGeom>
                <a:avLst/>
                <a:gdLst>
                  <a:gd name="T0" fmla="*/ 17 w 24"/>
                  <a:gd name="T1" fmla="*/ 0 h 26"/>
                  <a:gd name="T2" fmla="*/ 0 w 24"/>
                  <a:gd name="T3" fmla="*/ 2 h 26"/>
                  <a:gd name="T4" fmla="*/ 13 w 24"/>
                  <a:gd name="T5" fmla="*/ 26 h 26"/>
                  <a:gd name="T6" fmla="*/ 24 w 24"/>
                  <a:gd name="T7" fmla="*/ 13 h 26"/>
                  <a:gd name="T8" fmla="*/ 17 w 24"/>
                  <a:gd name="T9" fmla="*/ 0 h 26"/>
                </a:gdLst>
                <a:ahLst/>
                <a:cxnLst>
                  <a:cxn ang="0">
                    <a:pos x="T0" y="T1"/>
                  </a:cxn>
                  <a:cxn ang="0">
                    <a:pos x="T2" y="T3"/>
                  </a:cxn>
                  <a:cxn ang="0">
                    <a:pos x="T4" y="T5"/>
                  </a:cxn>
                  <a:cxn ang="0">
                    <a:pos x="T6" y="T7"/>
                  </a:cxn>
                  <a:cxn ang="0">
                    <a:pos x="T8" y="T9"/>
                  </a:cxn>
                </a:cxnLst>
                <a:rect l="0" t="0" r="r" b="b"/>
                <a:pathLst>
                  <a:path w="24" h="26">
                    <a:moveTo>
                      <a:pt x="17" y="0"/>
                    </a:moveTo>
                    <a:cubicBezTo>
                      <a:pt x="0" y="2"/>
                      <a:pt x="0" y="2"/>
                      <a:pt x="0" y="2"/>
                    </a:cubicBezTo>
                    <a:cubicBezTo>
                      <a:pt x="2" y="11"/>
                      <a:pt x="6" y="20"/>
                      <a:pt x="13" y="26"/>
                    </a:cubicBezTo>
                    <a:cubicBezTo>
                      <a:pt x="24" y="13"/>
                      <a:pt x="24" y="13"/>
                      <a:pt x="24" y="13"/>
                    </a:cubicBezTo>
                    <a:cubicBezTo>
                      <a:pt x="20" y="10"/>
                      <a:pt x="18" y="5"/>
                      <a:pt x="17" y="0"/>
                    </a:cubicBezTo>
                  </a:path>
                </a:pathLst>
              </a:custGeom>
              <a:solidFill>
                <a:schemeClr val="accent6">
                  <a:lumMod val="40000"/>
                  <a:lumOff val="60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8" name="Freeform 69">
                <a:extLst>
                  <a:ext uri="{FF2B5EF4-FFF2-40B4-BE49-F238E27FC236}">
                    <a16:creationId xmlns:a16="http://schemas.microsoft.com/office/drawing/2014/main" id="{99AFFF74-7562-A6E0-F8B3-725241061AE2}"/>
                  </a:ext>
                </a:extLst>
              </p:cNvPr>
              <p:cNvSpPr>
                <a:spLocks/>
              </p:cNvSpPr>
              <p:nvPr/>
            </p:nvSpPr>
            <p:spPr bwMode="auto">
              <a:xfrm>
                <a:off x="2014538" y="3263901"/>
                <a:ext cx="349250" cy="455613"/>
              </a:xfrm>
              <a:custGeom>
                <a:avLst/>
                <a:gdLst>
                  <a:gd name="T0" fmla="*/ 91 w 93"/>
                  <a:gd name="T1" fmla="*/ 49 h 121"/>
                  <a:gd name="T2" fmla="*/ 67 w 93"/>
                  <a:gd name="T3" fmla="*/ 6 h 121"/>
                  <a:gd name="T4" fmla="*/ 59 w 93"/>
                  <a:gd name="T5" fmla="*/ 0 h 121"/>
                  <a:gd name="T6" fmla="*/ 54 w 93"/>
                  <a:gd name="T7" fmla="*/ 10 h 121"/>
                  <a:gd name="T8" fmla="*/ 60 w 93"/>
                  <a:gd name="T9" fmla="*/ 14 h 121"/>
                  <a:gd name="T10" fmla="*/ 80 w 93"/>
                  <a:gd name="T11" fmla="*/ 50 h 121"/>
                  <a:gd name="T12" fmla="*/ 68 w 93"/>
                  <a:gd name="T13" fmla="*/ 89 h 121"/>
                  <a:gd name="T14" fmla="*/ 33 w 93"/>
                  <a:gd name="T15" fmla="*/ 109 h 121"/>
                  <a:gd name="T16" fmla="*/ 5 w 93"/>
                  <a:gd name="T17" fmla="*/ 104 h 121"/>
                  <a:gd name="T18" fmla="*/ 0 w 93"/>
                  <a:gd name="T19" fmla="*/ 114 h 121"/>
                  <a:gd name="T20" fmla="*/ 34 w 93"/>
                  <a:gd name="T21" fmla="*/ 119 h 121"/>
                  <a:gd name="T22" fmla="*/ 77 w 93"/>
                  <a:gd name="T23" fmla="*/ 96 h 121"/>
                  <a:gd name="T24" fmla="*/ 91 w 93"/>
                  <a:gd name="T25"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1">
                    <a:moveTo>
                      <a:pt x="91" y="49"/>
                    </a:moveTo>
                    <a:cubicBezTo>
                      <a:pt x="89" y="31"/>
                      <a:pt x="80" y="16"/>
                      <a:pt x="67" y="6"/>
                    </a:cubicBezTo>
                    <a:cubicBezTo>
                      <a:pt x="64" y="4"/>
                      <a:pt x="62" y="2"/>
                      <a:pt x="59" y="0"/>
                    </a:cubicBezTo>
                    <a:cubicBezTo>
                      <a:pt x="54" y="10"/>
                      <a:pt x="54" y="10"/>
                      <a:pt x="54" y="10"/>
                    </a:cubicBezTo>
                    <a:cubicBezTo>
                      <a:pt x="56" y="11"/>
                      <a:pt x="58" y="13"/>
                      <a:pt x="60" y="14"/>
                    </a:cubicBezTo>
                    <a:cubicBezTo>
                      <a:pt x="71" y="23"/>
                      <a:pt x="78" y="36"/>
                      <a:pt x="80" y="50"/>
                    </a:cubicBezTo>
                    <a:cubicBezTo>
                      <a:pt x="81" y="65"/>
                      <a:pt x="77" y="79"/>
                      <a:pt x="68" y="89"/>
                    </a:cubicBezTo>
                    <a:cubicBezTo>
                      <a:pt x="60" y="100"/>
                      <a:pt x="47" y="107"/>
                      <a:pt x="33" y="109"/>
                    </a:cubicBezTo>
                    <a:cubicBezTo>
                      <a:pt x="23" y="110"/>
                      <a:pt x="13" y="108"/>
                      <a:pt x="5" y="104"/>
                    </a:cubicBezTo>
                    <a:cubicBezTo>
                      <a:pt x="0" y="114"/>
                      <a:pt x="0" y="114"/>
                      <a:pt x="0" y="114"/>
                    </a:cubicBezTo>
                    <a:cubicBezTo>
                      <a:pt x="10" y="119"/>
                      <a:pt x="22" y="121"/>
                      <a:pt x="34" y="119"/>
                    </a:cubicBezTo>
                    <a:cubicBezTo>
                      <a:pt x="51" y="118"/>
                      <a:pt x="66" y="109"/>
                      <a:pt x="77" y="96"/>
                    </a:cubicBezTo>
                    <a:cubicBezTo>
                      <a:pt x="87" y="83"/>
                      <a:pt x="93" y="67"/>
                      <a:pt x="91" y="49"/>
                    </a:cubicBezTo>
                  </a:path>
                </a:pathLst>
              </a:custGeom>
              <a:solidFill>
                <a:srgbClr val="A0A1A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49" name="Freeform 70">
                <a:extLst>
                  <a:ext uri="{FF2B5EF4-FFF2-40B4-BE49-F238E27FC236}">
                    <a16:creationId xmlns:a16="http://schemas.microsoft.com/office/drawing/2014/main" id="{A1B85197-1966-C800-05B1-37AC23C14D24}"/>
                  </a:ext>
                </a:extLst>
              </p:cNvPr>
              <p:cNvSpPr>
                <a:spLocks/>
              </p:cNvSpPr>
              <p:nvPr/>
            </p:nvSpPr>
            <p:spPr bwMode="auto">
              <a:xfrm>
                <a:off x="1871663" y="3228976"/>
                <a:ext cx="363538" cy="463550"/>
              </a:xfrm>
              <a:custGeom>
                <a:avLst/>
                <a:gdLst>
                  <a:gd name="T0" fmla="*/ 32 w 97"/>
                  <a:gd name="T1" fmla="*/ 106 h 123"/>
                  <a:gd name="T2" fmla="*/ 12 w 97"/>
                  <a:gd name="T3" fmla="*/ 70 h 123"/>
                  <a:gd name="T4" fmla="*/ 24 w 97"/>
                  <a:gd name="T5" fmla="*/ 31 h 123"/>
                  <a:gd name="T6" fmla="*/ 59 w 97"/>
                  <a:gd name="T7" fmla="*/ 12 h 123"/>
                  <a:gd name="T8" fmla="*/ 92 w 97"/>
                  <a:gd name="T9" fmla="*/ 19 h 123"/>
                  <a:gd name="T10" fmla="*/ 97 w 97"/>
                  <a:gd name="T11" fmla="*/ 9 h 123"/>
                  <a:gd name="T12" fmla="*/ 58 w 97"/>
                  <a:gd name="T13" fmla="*/ 1 h 123"/>
                  <a:gd name="T14" fmla="*/ 15 w 97"/>
                  <a:gd name="T15" fmla="*/ 25 h 123"/>
                  <a:gd name="T16" fmla="*/ 15 w 97"/>
                  <a:gd name="T17" fmla="*/ 25 h 123"/>
                  <a:gd name="T18" fmla="*/ 1 w 97"/>
                  <a:gd name="T19" fmla="*/ 72 h 123"/>
                  <a:gd name="T20" fmla="*/ 25 w 97"/>
                  <a:gd name="T21" fmla="*/ 115 h 123"/>
                  <a:gd name="T22" fmla="*/ 38 w 97"/>
                  <a:gd name="T23" fmla="*/ 123 h 123"/>
                  <a:gd name="T24" fmla="*/ 43 w 97"/>
                  <a:gd name="T25" fmla="*/ 113 h 123"/>
                  <a:gd name="T26" fmla="*/ 32 w 97"/>
                  <a:gd name="T27" fmla="*/ 10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23">
                    <a:moveTo>
                      <a:pt x="32" y="106"/>
                    </a:moveTo>
                    <a:cubicBezTo>
                      <a:pt x="21" y="98"/>
                      <a:pt x="14" y="85"/>
                      <a:pt x="12" y="70"/>
                    </a:cubicBezTo>
                    <a:cubicBezTo>
                      <a:pt x="11" y="56"/>
                      <a:pt x="15" y="42"/>
                      <a:pt x="24" y="31"/>
                    </a:cubicBezTo>
                    <a:cubicBezTo>
                      <a:pt x="32" y="21"/>
                      <a:pt x="45" y="14"/>
                      <a:pt x="59" y="12"/>
                    </a:cubicBezTo>
                    <a:cubicBezTo>
                      <a:pt x="71" y="11"/>
                      <a:pt x="83" y="13"/>
                      <a:pt x="92" y="19"/>
                    </a:cubicBezTo>
                    <a:cubicBezTo>
                      <a:pt x="97" y="9"/>
                      <a:pt x="97" y="9"/>
                      <a:pt x="97" y="9"/>
                    </a:cubicBezTo>
                    <a:cubicBezTo>
                      <a:pt x="86" y="3"/>
                      <a:pt x="72" y="0"/>
                      <a:pt x="58" y="1"/>
                    </a:cubicBezTo>
                    <a:cubicBezTo>
                      <a:pt x="41" y="3"/>
                      <a:pt x="26" y="12"/>
                      <a:pt x="15" y="25"/>
                    </a:cubicBezTo>
                    <a:cubicBezTo>
                      <a:pt x="15" y="25"/>
                      <a:pt x="15" y="25"/>
                      <a:pt x="15" y="25"/>
                    </a:cubicBezTo>
                    <a:cubicBezTo>
                      <a:pt x="5" y="37"/>
                      <a:pt x="0" y="54"/>
                      <a:pt x="1" y="72"/>
                    </a:cubicBezTo>
                    <a:cubicBezTo>
                      <a:pt x="3" y="89"/>
                      <a:pt x="12" y="104"/>
                      <a:pt x="25" y="115"/>
                    </a:cubicBezTo>
                    <a:cubicBezTo>
                      <a:pt x="29" y="118"/>
                      <a:pt x="33" y="121"/>
                      <a:pt x="38" y="123"/>
                    </a:cubicBezTo>
                    <a:cubicBezTo>
                      <a:pt x="43" y="113"/>
                      <a:pt x="43" y="113"/>
                      <a:pt x="43" y="113"/>
                    </a:cubicBezTo>
                    <a:cubicBezTo>
                      <a:pt x="39" y="111"/>
                      <a:pt x="35" y="109"/>
                      <a:pt x="32" y="106"/>
                    </a:cubicBezTo>
                  </a:path>
                </a:pathLst>
              </a:custGeom>
              <a:solidFill>
                <a:srgbClr val="A0A1A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0" name="Freeform 71">
                <a:extLst>
                  <a:ext uri="{FF2B5EF4-FFF2-40B4-BE49-F238E27FC236}">
                    <a16:creationId xmlns:a16="http://schemas.microsoft.com/office/drawing/2014/main" id="{782837E6-1671-BBBB-6B53-4D9880641F30}"/>
                  </a:ext>
                </a:extLst>
              </p:cNvPr>
              <p:cNvSpPr>
                <a:spLocks/>
              </p:cNvSpPr>
              <p:nvPr/>
            </p:nvSpPr>
            <p:spPr bwMode="auto">
              <a:xfrm>
                <a:off x="1874838" y="3233738"/>
                <a:ext cx="360363" cy="458788"/>
              </a:xfrm>
              <a:custGeom>
                <a:avLst/>
                <a:gdLst>
                  <a:gd name="T0" fmla="*/ 64 w 96"/>
                  <a:gd name="T1" fmla="*/ 0 h 122"/>
                  <a:gd name="T2" fmla="*/ 57 w 96"/>
                  <a:gd name="T3" fmla="*/ 0 h 122"/>
                  <a:gd name="T4" fmla="*/ 14 w 96"/>
                  <a:gd name="T5" fmla="*/ 24 h 122"/>
                  <a:gd name="T6" fmla="*/ 14 w 96"/>
                  <a:gd name="T7" fmla="*/ 24 h 122"/>
                  <a:gd name="T8" fmla="*/ 0 w 96"/>
                  <a:gd name="T9" fmla="*/ 64 h 122"/>
                  <a:gd name="T10" fmla="*/ 0 w 96"/>
                  <a:gd name="T11" fmla="*/ 71 h 122"/>
                  <a:gd name="T12" fmla="*/ 24 w 96"/>
                  <a:gd name="T13" fmla="*/ 114 h 122"/>
                  <a:gd name="T14" fmla="*/ 37 w 96"/>
                  <a:gd name="T15" fmla="*/ 122 h 122"/>
                  <a:gd name="T16" fmla="*/ 42 w 96"/>
                  <a:gd name="T17" fmla="*/ 112 h 122"/>
                  <a:gd name="T18" fmla="*/ 31 w 96"/>
                  <a:gd name="T19" fmla="*/ 106 h 122"/>
                  <a:gd name="T20" fmla="*/ 31 w 96"/>
                  <a:gd name="T21" fmla="*/ 105 h 122"/>
                  <a:gd name="T22" fmla="*/ 11 w 96"/>
                  <a:gd name="T23" fmla="*/ 69 h 122"/>
                  <a:gd name="T24" fmla="*/ 11 w 96"/>
                  <a:gd name="T25" fmla="*/ 64 h 122"/>
                  <a:gd name="T26" fmla="*/ 23 w 96"/>
                  <a:gd name="T27" fmla="*/ 30 h 122"/>
                  <a:gd name="T28" fmla="*/ 58 w 96"/>
                  <a:gd name="T29" fmla="*/ 11 h 122"/>
                  <a:gd name="T30" fmla="*/ 64 w 96"/>
                  <a:gd name="T31" fmla="*/ 11 h 122"/>
                  <a:gd name="T32" fmla="*/ 91 w 96"/>
                  <a:gd name="T33" fmla="*/ 18 h 122"/>
                  <a:gd name="T34" fmla="*/ 96 w 96"/>
                  <a:gd name="T35" fmla="*/ 8 h 122"/>
                  <a:gd name="T36" fmla="*/ 64 w 96"/>
                  <a:gd name="T3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22">
                    <a:moveTo>
                      <a:pt x="64" y="0"/>
                    </a:moveTo>
                    <a:cubicBezTo>
                      <a:pt x="62" y="0"/>
                      <a:pt x="60" y="0"/>
                      <a:pt x="57" y="0"/>
                    </a:cubicBezTo>
                    <a:cubicBezTo>
                      <a:pt x="40" y="2"/>
                      <a:pt x="25" y="11"/>
                      <a:pt x="14" y="24"/>
                    </a:cubicBezTo>
                    <a:cubicBezTo>
                      <a:pt x="14" y="24"/>
                      <a:pt x="14" y="24"/>
                      <a:pt x="14" y="24"/>
                    </a:cubicBezTo>
                    <a:cubicBezTo>
                      <a:pt x="5" y="35"/>
                      <a:pt x="0" y="49"/>
                      <a:pt x="0" y="64"/>
                    </a:cubicBezTo>
                    <a:cubicBezTo>
                      <a:pt x="0" y="66"/>
                      <a:pt x="0" y="68"/>
                      <a:pt x="0" y="71"/>
                    </a:cubicBezTo>
                    <a:cubicBezTo>
                      <a:pt x="2" y="88"/>
                      <a:pt x="11" y="103"/>
                      <a:pt x="24" y="114"/>
                    </a:cubicBezTo>
                    <a:cubicBezTo>
                      <a:pt x="28" y="117"/>
                      <a:pt x="32" y="120"/>
                      <a:pt x="37" y="122"/>
                    </a:cubicBezTo>
                    <a:cubicBezTo>
                      <a:pt x="42" y="112"/>
                      <a:pt x="42" y="112"/>
                      <a:pt x="42" y="112"/>
                    </a:cubicBezTo>
                    <a:cubicBezTo>
                      <a:pt x="38" y="110"/>
                      <a:pt x="34" y="108"/>
                      <a:pt x="31" y="106"/>
                    </a:cubicBezTo>
                    <a:cubicBezTo>
                      <a:pt x="31" y="105"/>
                      <a:pt x="31" y="105"/>
                      <a:pt x="31" y="105"/>
                    </a:cubicBezTo>
                    <a:cubicBezTo>
                      <a:pt x="20" y="97"/>
                      <a:pt x="13" y="84"/>
                      <a:pt x="11" y="69"/>
                    </a:cubicBezTo>
                    <a:cubicBezTo>
                      <a:pt x="11" y="68"/>
                      <a:pt x="11" y="66"/>
                      <a:pt x="11" y="64"/>
                    </a:cubicBezTo>
                    <a:cubicBezTo>
                      <a:pt x="11" y="51"/>
                      <a:pt x="15" y="40"/>
                      <a:pt x="23" y="30"/>
                    </a:cubicBezTo>
                    <a:cubicBezTo>
                      <a:pt x="31" y="20"/>
                      <a:pt x="44" y="13"/>
                      <a:pt x="58" y="11"/>
                    </a:cubicBezTo>
                    <a:cubicBezTo>
                      <a:pt x="60" y="11"/>
                      <a:pt x="62" y="11"/>
                      <a:pt x="64" y="11"/>
                    </a:cubicBezTo>
                    <a:cubicBezTo>
                      <a:pt x="74" y="11"/>
                      <a:pt x="83" y="13"/>
                      <a:pt x="91" y="18"/>
                    </a:cubicBezTo>
                    <a:cubicBezTo>
                      <a:pt x="96" y="8"/>
                      <a:pt x="96" y="8"/>
                      <a:pt x="96" y="8"/>
                    </a:cubicBezTo>
                    <a:cubicBezTo>
                      <a:pt x="86" y="3"/>
                      <a:pt x="76" y="0"/>
                      <a:pt x="64" y="0"/>
                    </a:cubicBezTo>
                  </a:path>
                </a:pathLst>
              </a:custGeom>
              <a:solidFill>
                <a:srgbClr val="B3B4B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1" name="Freeform 72">
                <a:extLst>
                  <a:ext uri="{FF2B5EF4-FFF2-40B4-BE49-F238E27FC236}">
                    <a16:creationId xmlns:a16="http://schemas.microsoft.com/office/drawing/2014/main" id="{B70FB10B-8AE8-66D9-8A80-3E8E88554084}"/>
                  </a:ext>
                </a:extLst>
              </p:cNvPr>
              <p:cNvSpPr>
                <a:spLocks/>
              </p:cNvSpPr>
              <p:nvPr/>
            </p:nvSpPr>
            <p:spPr bwMode="auto">
              <a:xfrm>
                <a:off x="2187575" y="3354388"/>
                <a:ext cx="85725" cy="82550"/>
              </a:xfrm>
              <a:custGeom>
                <a:avLst/>
                <a:gdLst>
                  <a:gd name="T0" fmla="*/ 10 w 23"/>
                  <a:gd name="T1" fmla="*/ 0 h 22"/>
                  <a:gd name="T2" fmla="*/ 0 w 23"/>
                  <a:gd name="T3" fmla="*/ 13 h 22"/>
                  <a:gd name="T4" fmla="*/ 6 w 23"/>
                  <a:gd name="T5" fmla="*/ 22 h 22"/>
                  <a:gd name="T6" fmla="*/ 23 w 23"/>
                  <a:gd name="T7" fmla="*/ 22 h 22"/>
                  <a:gd name="T8" fmla="*/ 10 w 23"/>
                  <a:gd name="T9" fmla="*/ 0 h 22"/>
                </a:gdLst>
                <a:ahLst/>
                <a:cxnLst>
                  <a:cxn ang="0">
                    <a:pos x="T0" y="T1"/>
                  </a:cxn>
                  <a:cxn ang="0">
                    <a:pos x="T2" y="T3"/>
                  </a:cxn>
                  <a:cxn ang="0">
                    <a:pos x="T4" y="T5"/>
                  </a:cxn>
                  <a:cxn ang="0">
                    <a:pos x="T6" y="T7"/>
                  </a:cxn>
                  <a:cxn ang="0">
                    <a:pos x="T8" y="T9"/>
                  </a:cxn>
                </a:cxnLst>
                <a:rect l="0" t="0" r="r" b="b"/>
                <a:pathLst>
                  <a:path w="23" h="22">
                    <a:moveTo>
                      <a:pt x="10" y="0"/>
                    </a:moveTo>
                    <a:cubicBezTo>
                      <a:pt x="0" y="13"/>
                      <a:pt x="0" y="13"/>
                      <a:pt x="0" y="13"/>
                    </a:cubicBezTo>
                    <a:cubicBezTo>
                      <a:pt x="2" y="16"/>
                      <a:pt x="4" y="19"/>
                      <a:pt x="6" y="22"/>
                    </a:cubicBezTo>
                    <a:cubicBezTo>
                      <a:pt x="23" y="22"/>
                      <a:pt x="23" y="22"/>
                      <a:pt x="23" y="22"/>
                    </a:cubicBezTo>
                    <a:cubicBezTo>
                      <a:pt x="21" y="14"/>
                      <a:pt x="17" y="6"/>
                      <a:pt x="10" y="0"/>
                    </a:cubicBezTo>
                    <a:close/>
                  </a:path>
                </a:pathLst>
              </a:custGeom>
              <a:solidFill>
                <a:schemeClr val="accent6">
                  <a:lumMod val="50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2" name="Freeform 73">
                <a:extLst>
                  <a:ext uri="{FF2B5EF4-FFF2-40B4-BE49-F238E27FC236}">
                    <a16:creationId xmlns:a16="http://schemas.microsoft.com/office/drawing/2014/main" id="{C41D86E9-ACCE-9B86-A86E-8695774FED87}"/>
                  </a:ext>
                </a:extLst>
              </p:cNvPr>
              <p:cNvSpPr>
                <a:spLocks/>
              </p:cNvSpPr>
              <p:nvPr/>
            </p:nvSpPr>
            <p:spPr bwMode="auto">
              <a:xfrm>
                <a:off x="2085975" y="3444876"/>
                <a:ext cx="214313" cy="55563"/>
              </a:xfrm>
              <a:custGeom>
                <a:avLst/>
                <a:gdLst>
                  <a:gd name="T0" fmla="*/ 3 w 57"/>
                  <a:gd name="T1" fmla="*/ 13 h 15"/>
                  <a:gd name="T2" fmla="*/ 3 w 57"/>
                  <a:gd name="T3" fmla="*/ 2 h 15"/>
                  <a:gd name="T4" fmla="*/ 8 w 57"/>
                  <a:gd name="T5" fmla="*/ 0 h 15"/>
                  <a:gd name="T6" fmla="*/ 14 w 57"/>
                  <a:gd name="T7" fmla="*/ 2 h 15"/>
                  <a:gd name="T8" fmla="*/ 14 w 57"/>
                  <a:gd name="T9" fmla="*/ 2 h 15"/>
                  <a:gd name="T10" fmla="*/ 33 w 57"/>
                  <a:gd name="T11" fmla="*/ 2 h 15"/>
                  <a:gd name="T12" fmla="*/ 50 w 57"/>
                  <a:gd name="T13" fmla="*/ 2 h 15"/>
                  <a:gd name="T14" fmla="*/ 52 w 57"/>
                  <a:gd name="T15" fmla="*/ 2 h 15"/>
                  <a:gd name="T16" fmla="*/ 52 w 57"/>
                  <a:gd name="T17" fmla="*/ 2 h 15"/>
                  <a:gd name="T18" fmla="*/ 57 w 57"/>
                  <a:gd name="T19" fmla="*/ 8 h 15"/>
                  <a:gd name="T20" fmla="*/ 52 w 57"/>
                  <a:gd name="T21" fmla="*/ 13 h 15"/>
                  <a:gd name="T22" fmla="*/ 13 w 57"/>
                  <a:gd name="T23" fmla="*/ 13 h 15"/>
                  <a:gd name="T24" fmla="*/ 8 w 57"/>
                  <a:gd name="T25" fmla="*/ 15 h 15"/>
                  <a:gd name="T26" fmla="*/ 3 w 57"/>
                  <a:gd name="T2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5">
                    <a:moveTo>
                      <a:pt x="3" y="13"/>
                    </a:moveTo>
                    <a:cubicBezTo>
                      <a:pt x="0" y="10"/>
                      <a:pt x="0" y="5"/>
                      <a:pt x="3" y="2"/>
                    </a:cubicBezTo>
                    <a:cubicBezTo>
                      <a:pt x="5" y="1"/>
                      <a:pt x="6" y="0"/>
                      <a:pt x="8" y="0"/>
                    </a:cubicBezTo>
                    <a:cubicBezTo>
                      <a:pt x="10" y="0"/>
                      <a:pt x="12" y="1"/>
                      <a:pt x="14" y="2"/>
                    </a:cubicBezTo>
                    <a:cubicBezTo>
                      <a:pt x="14" y="2"/>
                      <a:pt x="14" y="2"/>
                      <a:pt x="14" y="2"/>
                    </a:cubicBezTo>
                    <a:cubicBezTo>
                      <a:pt x="33" y="2"/>
                      <a:pt x="33" y="2"/>
                      <a:pt x="33" y="2"/>
                    </a:cubicBezTo>
                    <a:cubicBezTo>
                      <a:pt x="50" y="2"/>
                      <a:pt x="50" y="2"/>
                      <a:pt x="50" y="2"/>
                    </a:cubicBezTo>
                    <a:cubicBezTo>
                      <a:pt x="52" y="2"/>
                      <a:pt x="52" y="2"/>
                      <a:pt x="52" y="2"/>
                    </a:cubicBezTo>
                    <a:cubicBezTo>
                      <a:pt x="52" y="2"/>
                      <a:pt x="52" y="2"/>
                      <a:pt x="52" y="2"/>
                    </a:cubicBezTo>
                    <a:cubicBezTo>
                      <a:pt x="55" y="2"/>
                      <a:pt x="57" y="5"/>
                      <a:pt x="57" y="8"/>
                    </a:cubicBezTo>
                    <a:cubicBezTo>
                      <a:pt x="57" y="11"/>
                      <a:pt x="55" y="13"/>
                      <a:pt x="52" y="13"/>
                    </a:cubicBezTo>
                    <a:cubicBezTo>
                      <a:pt x="13" y="13"/>
                      <a:pt x="13" y="13"/>
                      <a:pt x="13" y="13"/>
                    </a:cubicBezTo>
                    <a:cubicBezTo>
                      <a:pt x="12" y="14"/>
                      <a:pt x="10" y="15"/>
                      <a:pt x="8" y="15"/>
                    </a:cubicBezTo>
                    <a:cubicBezTo>
                      <a:pt x="6" y="15"/>
                      <a:pt x="5" y="14"/>
                      <a:pt x="3" y="13"/>
                    </a:cubicBezTo>
                  </a:path>
                </a:pathLst>
              </a:custGeom>
              <a:solidFill>
                <a:srgbClr val="DB5B2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3" name="Freeform 74">
                <a:extLst>
                  <a:ext uri="{FF2B5EF4-FFF2-40B4-BE49-F238E27FC236}">
                    <a16:creationId xmlns:a16="http://schemas.microsoft.com/office/drawing/2014/main" id="{B9E1AB62-6B1D-3BB3-F819-780A56C5F04F}"/>
                  </a:ext>
                </a:extLst>
              </p:cNvPr>
              <p:cNvSpPr>
                <a:spLocks/>
              </p:cNvSpPr>
              <p:nvPr/>
            </p:nvSpPr>
            <p:spPr bwMode="auto">
              <a:xfrm>
                <a:off x="2089150" y="3444876"/>
                <a:ext cx="211138" cy="30163"/>
              </a:xfrm>
              <a:custGeom>
                <a:avLst/>
                <a:gdLst>
                  <a:gd name="T0" fmla="*/ 51 w 56"/>
                  <a:gd name="T1" fmla="*/ 2 h 8"/>
                  <a:gd name="T2" fmla="*/ 51 w 56"/>
                  <a:gd name="T3" fmla="*/ 2 h 8"/>
                  <a:gd name="T4" fmla="*/ 49 w 56"/>
                  <a:gd name="T5" fmla="*/ 2 h 8"/>
                  <a:gd name="T6" fmla="*/ 32 w 56"/>
                  <a:gd name="T7" fmla="*/ 2 h 8"/>
                  <a:gd name="T8" fmla="*/ 13 w 56"/>
                  <a:gd name="T9" fmla="*/ 2 h 8"/>
                  <a:gd name="T10" fmla="*/ 13 w 56"/>
                  <a:gd name="T11" fmla="*/ 2 h 8"/>
                  <a:gd name="T12" fmla="*/ 7 w 56"/>
                  <a:gd name="T13" fmla="*/ 0 h 8"/>
                  <a:gd name="T14" fmla="*/ 2 w 56"/>
                  <a:gd name="T15" fmla="*/ 3 h 8"/>
                  <a:gd name="T16" fmla="*/ 0 w 56"/>
                  <a:gd name="T17" fmla="*/ 8 h 8"/>
                  <a:gd name="T18" fmla="*/ 56 w 56"/>
                  <a:gd name="T19" fmla="*/ 8 h 8"/>
                  <a:gd name="T20" fmla="*/ 51 w 56"/>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
                    <a:moveTo>
                      <a:pt x="51" y="2"/>
                    </a:moveTo>
                    <a:cubicBezTo>
                      <a:pt x="51" y="2"/>
                      <a:pt x="51" y="2"/>
                      <a:pt x="51" y="2"/>
                    </a:cubicBezTo>
                    <a:cubicBezTo>
                      <a:pt x="49" y="2"/>
                      <a:pt x="49" y="2"/>
                      <a:pt x="49" y="2"/>
                    </a:cubicBezTo>
                    <a:cubicBezTo>
                      <a:pt x="32" y="2"/>
                      <a:pt x="32" y="2"/>
                      <a:pt x="32" y="2"/>
                    </a:cubicBezTo>
                    <a:cubicBezTo>
                      <a:pt x="13" y="2"/>
                      <a:pt x="13" y="2"/>
                      <a:pt x="13" y="2"/>
                    </a:cubicBezTo>
                    <a:cubicBezTo>
                      <a:pt x="13" y="2"/>
                      <a:pt x="13" y="2"/>
                      <a:pt x="13" y="2"/>
                    </a:cubicBezTo>
                    <a:cubicBezTo>
                      <a:pt x="11" y="1"/>
                      <a:pt x="9" y="0"/>
                      <a:pt x="7" y="0"/>
                    </a:cubicBezTo>
                    <a:cubicBezTo>
                      <a:pt x="5" y="0"/>
                      <a:pt x="4" y="1"/>
                      <a:pt x="2" y="3"/>
                    </a:cubicBezTo>
                    <a:cubicBezTo>
                      <a:pt x="1" y="4"/>
                      <a:pt x="0" y="6"/>
                      <a:pt x="0" y="8"/>
                    </a:cubicBezTo>
                    <a:cubicBezTo>
                      <a:pt x="56" y="8"/>
                      <a:pt x="56" y="8"/>
                      <a:pt x="56" y="8"/>
                    </a:cubicBezTo>
                    <a:cubicBezTo>
                      <a:pt x="56" y="5"/>
                      <a:pt x="54" y="2"/>
                      <a:pt x="51" y="2"/>
                    </a:cubicBezTo>
                    <a:close/>
                  </a:path>
                </a:pathLst>
              </a:custGeom>
              <a:solidFill>
                <a:srgbClr val="FF8C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4" name="Freeform 75">
                <a:extLst>
                  <a:ext uri="{FF2B5EF4-FFF2-40B4-BE49-F238E27FC236}">
                    <a16:creationId xmlns:a16="http://schemas.microsoft.com/office/drawing/2014/main" id="{104F5238-728F-F07C-1BFD-28DE2FDEFDA0}"/>
                  </a:ext>
                </a:extLst>
              </p:cNvPr>
              <p:cNvSpPr>
                <a:spLocks/>
              </p:cNvSpPr>
              <p:nvPr/>
            </p:nvSpPr>
            <p:spPr bwMode="auto">
              <a:xfrm>
                <a:off x="1755775" y="2570163"/>
                <a:ext cx="330200" cy="482600"/>
              </a:xfrm>
              <a:custGeom>
                <a:avLst/>
                <a:gdLst>
                  <a:gd name="T0" fmla="*/ 88 w 88"/>
                  <a:gd name="T1" fmla="*/ 120 h 128"/>
                  <a:gd name="T2" fmla="*/ 80 w 88"/>
                  <a:gd name="T3" fmla="*/ 128 h 128"/>
                  <a:gd name="T4" fmla="*/ 8 w 88"/>
                  <a:gd name="T5" fmla="*/ 128 h 128"/>
                  <a:gd name="T6" fmla="*/ 0 w 88"/>
                  <a:gd name="T7" fmla="*/ 120 h 128"/>
                  <a:gd name="T8" fmla="*/ 0 w 88"/>
                  <a:gd name="T9" fmla="*/ 8 h 128"/>
                  <a:gd name="T10" fmla="*/ 8 w 88"/>
                  <a:gd name="T11" fmla="*/ 0 h 128"/>
                  <a:gd name="T12" fmla="*/ 80 w 88"/>
                  <a:gd name="T13" fmla="*/ 0 h 128"/>
                  <a:gd name="T14" fmla="*/ 88 w 88"/>
                  <a:gd name="T15" fmla="*/ 8 h 128"/>
                  <a:gd name="T16" fmla="*/ 88 w 88"/>
                  <a:gd name="T1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28">
                    <a:moveTo>
                      <a:pt x="88" y="120"/>
                    </a:moveTo>
                    <a:cubicBezTo>
                      <a:pt x="88" y="124"/>
                      <a:pt x="85" y="128"/>
                      <a:pt x="80" y="128"/>
                    </a:cubicBezTo>
                    <a:cubicBezTo>
                      <a:pt x="8" y="128"/>
                      <a:pt x="8" y="128"/>
                      <a:pt x="8" y="128"/>
                    </a:cubicBezTo>
                    <a:cubicBezTo>
                      <a:pt x="3" y="128"/>
                      <a:pt x="0" y="124"/>
                      <a:pt x="0" y="120"/>
                    </a:cubicBezTo>
                    <a:cubicBezTo>
                      <a:pt x="0" y="8"/>
                      <a:pt x="0" y="8"/>
                      <a:pt x="0" y="8"/>
                    </a:cubicBezTo>
                    <a:cubicBezTo>
                      <a:pt x="0" y="3"/>
                      <a:pt x="3" y="0"/>
                      <a:pt x="8" y="0"/>
                    </a:cubicBezTo>
                    <a:cubicBezTo>
                      <a:pt x="80" y="0"/>
                      <a:pt x="80" y="0"/>
                      <a:pt x="80" y="0"/>
                    </a:cubicBezTo>
                    <a:cubicBezTo>
                      <a:pt x="85" y="0"/>
                      <a:pt x="88" y="3"/>
                      <a:pt x="88" y="8"/>
                    </a:cubicBezTo>
                    <a:cubicBezTo>
                      <a:pt x="88" y="120"/>
                      <a:pt x="88" y="120"/>
                      <a:pt x="88" y="120"/>
                    </a:cubicBezTo>
                  </a:path>
                </a:pathLst>
              </a:custGeom>
              <a:solidFill>
                <a:srgbClr val="3E3E3E"/>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5" name="Rectangle 76">
                <a:extLst>
                  <a:ext uri="{FF2B5EF4-FFF2-40B4-BE49-F238E27FC236}">
                    <a16:creationId xmlns:a16="http://schemas.microsoft.com/office/drawing/2014/main" id="{F0F5F3E0-0D08-2049-2690-03C95F5B2649}"/>
                  </a:ext>
                </a:extLst>
              </p:cNvPr>
              <p:cNvSpPr>
                <a:spLocks noChangeArrowheads="1"/>
              </p:cNvSpPr>
              <p:nvPr/>
            </p:nvSpPr>
            <p:spPr bwMode="auto">
              <a:xfrm>
                <a:off x="1778000" y="2617788"/>
                <a:ext cx="285750" cy="339725"/>
              </a:xfrm>
              <a:prstGeom prst="rect">
                <a:avLst/>
              </a:prstGeom>
              <a:solidFill>
                <a:schemeClr val="accent1"/>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6" name="Rectangle 77">
                <a:extLst>
                  <a:ext uri="{FF2B5EF4-FFF2-40B4-BE49-F238E27FC236}">
                    <a16:creationId xmlns:a16="http://schemas.microsoft.com/office/drawing/2014/main" id="{B22B1946-C84E-23A8-F547-B903A2F519F4}"/>
                  </a:ext>
                </a:extLst>
              </p:cNvPr>
              <p:cNvSpPr>
                <a:spLocks noChangeArrowheads="1"/>
              </p:cNvSpPr>
              <p:nvPr/>
            </p:nvSpPr>
            <p:spPr bwMode="auto">
              <a:xfrm>
                <a:off x="1778000" y="2617788"/>
                <a:ext cx="285750" cy="33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7" name="Oval 78">
                <a:extLst>
                  <a:ext uri="{FF2B5EF4-FFF2-40B4-BE49-F238E27FC236}">
                    <a16:creationId xmlns:a16="http://schemas.microsoft.com/office/drawing/2014/main" id="{3C40BB83-8A8F-36CF-3390-4F1BFCC140DD}"/>
                  </a:ext>
                </a:extLst>
              </p:cNvPr>
              <p:cNvSpPr>
                <a:spLocks noChangeArrowheads="1"/>
              </p:cNvSpPr>
              <p:nvPr/>
            </p:nvSpPr>
            <p:spPr bwMode="auto">
              <a:xfrm>
                <a:off x="1893888" y="2976563"/>
                <a:ext cx="52388" cy="57150"/>
              </a:xfrm>
              <a:prstGeom prst="ellipse">
                <a:avLst/>
              </a:pr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8" name="Oval 79">
                <a:extLst>
                  <a:ext uri="{FF2B5EF4-FFF2-40B4-BE49-F238E27FC236}">
                    <a16:creationId xmlns:a16="http://schemas.microsoft.com/office/drawing/2014/main" id="{7C59F817-94EF-6434-329B-46CBD32A51F7}"/>
                  </a:ext>
                </a:extLst>
              </p:cNvPr>
              <p:cNvSpPr>
                <a:spLocks noChangeArrowheads="1"/>
              </p:cNvSpPr>
              <p:nvPr/>
            </p:nvSpPr>
            <p:spPr bwMode="auto">
              <a:xfrm>
                <a:off x="1901825" y="2984501"/>
                <a:ext cx="38100" cy="38100"/>
              </a:xfrm>
              <a:prstGeom prst="ellipse">
                <a:avLst/>
              </a:pr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59" name="Freeform 80">
                <a:extLst>
                  <a:ext uri="{FF2B5EF4-FFF2-40B4-BE49-F238E27FC236}">
                    <a16:creationId xmlns:a16="http://schemas.microsoft.com/office/drawing/2014/main" id="{4BBFF401-AAD6-2CFF-1248-D15BBB246095}"/>
                  </a:ext>
                </a:extLst>
              </p:cNvPr>
              <p:cNvSpPr>
                <a:spLocks/>
              </p:cNvSpPr>
              <p:nvPr/>
            </p:nvSpPr>
            <p:spPr bwMode="auto">
              <a:xfrm>
                <a:off x="1755775" y="3022601"/>
                <a:ext cx="25400" cy="30163"/>
              </a:xfrm>
              <a:custGeom>
                <a:avLst/>
                <a:gdLst>
                  <a:gd name="T0" fmla="*/ 0 w 7"/>
                  <a:gd name="T1" fmla="*/ 0 h 8"/>
                  <a:gd name="T2" fmla="*/ 7 w 7"/>
                  <a:gd name="T3" fmla="*/ 8 h 8"/>
                  <a:gd name="T4" fmla="*/ 0 w 7"/>
                  <a:gd name="T5" fmla="*/ 0 h 8"/>
                </a:gdLst>
                <a:ahLst/>
                <a:cxnLst>
                  <a:cxn ang="0">
                    <a:pos x="T0" y="T1"/>
                  </a:cxn>
                  <a:cxn ang="0">
                    <a:pos x="T2" y="T3"/>
                  </a:cxn>
                  <a:cxn ang="0">
                    <a:pos x="T4" y="T5"/>
                  </a:cxn>
                </a:cxnLst>
                <a:rect l="0" t="0" r="r" b="b"/>
                <a:pathLst>
                  <a:path w="7" h="8">
                    <a:moveTo>
                      <a:pt x="0" y="0"/>
                    </a:moveTo>
                    <a:cubicBezTo>
                      <a:pt x="0" y="4"/>
                      <a:pt x="3" y="8"/>
                      <a:pt x="7" y="8"/>
                    </a:cubicBezTo>
                    <a:cubicBezTo>
                      <a:pt x="3" y="8"/>
                      <a:pt x="0" y="4"/>
                      <a:pt x="0" y="0"/>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0" name="Freeform 81">
                <a:extLst>
                  <a:ext uri="{FF2B5EF4-FFF2-40B4-BE49-F238E27FC236}">
                    <a16:creationId xmlns:a16="http://schemas.microsoft.com/office/drawing/2014/main" id="{8EC36123-C923-5CD6-5838-95605214A089}"/>
                  </a:ext>
                </a:extLst>
              </p:cNvPr>
              <p:cNvSpPr>
                <a:spLocks/>
              </p:cNvSpPr>
              <p:nvPr/>
            </p:nvSpPr>
            <p:spPr bwMode="auto">
              <a:xfrm>
                <a:off x="1755775" y="2570163"/>
                <a:ext cx="258763" cy="482600"/>
              </a:xfrm>
              <a:custGeom>
                <a:avLst/>
                <a:gdLst>
                  <a:gd name="T0" fmla="*/ 69 w 69"/>
                  <a:gd name="T1" fmla="*/ 0 h 128"/>
                  <a:gd name="T2" fmla="*/ 8 w 69"/>
                  <a:gd name="T3" fmla="*/ 0 h 128"/>
                  <a:gd name="T4" fmla="*/ 0 w 69"/>
                  <a:gd name="T5" fmla="*/ 8 h 128"/>
                  <a:gd name="T6" fmla="*/ 0 w 69"/>
                  <a:gd name="T7" fmla="*/ 120 h 128"/>
                  <a:gd name="T8" fmla="*/ 0 w 69"/>
                  <a:gd name="T9" fmla="*/ 120 h 128"/>
                  <a:gd name="T10" fmla="*/ 7 w 69"/>
                  <a:gd name="T11" fmla="*/ 128 h 128"/>
                  <a:gd name="T12" fmla="*/ 8 w 69"/>
                  <a:gd name="T13" fmla="*/ 128 h 128"/>
                  <a:gd name="T14" fmla="*/ 17 w 69"/>
                  <a:gd name="T15" fmla="*/ 128 h 128"/>
                  <a:gd name="T16" fmla="*/ 27 w 69"/>
                  <a:gd name="T17" fmla="*/ 103 h 128"/>
                  <a:gd name="T18" fmla="*/ 6 w 69"/>
                  <a:gd name="T19" fmla="*/ 103 h 128"/>
                  <a:gd name="T20" fmla="*/ 6 w 69"/>
                  <a:gd name="T21" fmla="*/ 103 h 128"/>
                  <a:gd name="T22" fmla="*/ 6 w 69"/>
                  <a:gd name="T23" fmla="*/ 13 h 128"/>
                  <a:gd name="T24" fmla="*/ 64 w 69"/>
                  <a:gd name="T25" fmla="*/ 13 h 128"/>
                  <a:gd name="T26" fmla="*/ 69 w 69"/>
                  <a:gd name="T2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28">
                    <a:moveTo>
                      <a:pt x="69" y="0"/>
                    </a:moveTo>
                    <a:cubicBezTo>
                      <a:pt x="8" y="0"/>
                      <a:pt x="8" y="0"/>
                      <a:pt x="8" y="0"/>
                    </a:cubicBezTo>
                    <a:cubicBezTo>
                      <a:pt x="3" y="0"/>
                      <a:pt x="0" y="3"/>
                      <a:pt x="0" y="8"/>
                    </a:cubicBezTo>
                    <a:cubicBezTo>
                      <a:pt x="0" y="120"/>
                      <a:pt x="0" y="120"/>
                      <a:pt x="0" y="120"/>
                    </a:cubicBezTo>
                    <a:cubicBezTo>
                      <a:pt x="0" y="120"/>
                      <a:pt x="0" y="120"/>
                      <a:pt x="0" y="120"/>
                    </a:cubicBezTo>
                    <a:cubicBezTo>
                      <a:pt x="0" y="124"/>
                      <a:pt x="3" y="128"/>
                      <a:pt x="7" y="128"/>
                    </a:cubicBezTo>
                    <a:cubicBezTo>
                      <a:pt x="7" y="128"/>
                      <a:pt x="8" y="128"/>
                      <a:pt x="8" y="128"/>
                    </a:cubicBezTo>
                    <a:cubicBezTo>
                      <a:pt x="17" y="128"/>
                      <a:pt x="17" y="128"/>
                      <a:pt x="17" y="128"/>
                    </a:cubicBezTo>
                    <a:cubicBezTo>
                      <a:pt x="27" y="103"/>
                      <a:pt x="27" y="103"/>
                      <a:pt x="27" y="103"/>
                    </a:cubicBezTo>
                    <a:cubicBezTo>
                      <a:pt x="6" y="103"/>
                      <a:pt x="6" y="103"/>
                      <a:pt x="6" y="103"/>
                    </a:cubicBezTo>
                    <a:cubicBezTo>
                      <a:pt x="6" y="103"/>
                      <a:pt x="6" y="103"/>
                      <a:pt x="6" y="103"/>
                    </a:cubicBezTo>
                    <a:cubicBezTo>
                      <a:pt x="6" y="13"/>
                      <a:pt x="6" y="13"/>
                      <a:pt x="6" y="13"/>
                    </a:cubicBezTo>
                    <a:cubicBezTo>
                      <a:pt x="64" y="13"/>
                      <a:pt x="64" y="13"/>
                      <a:pt x="64" y="13"/>
                    </a:cubicBezTo>
                    <a:cubicBezTo>
                      <a:pt x="69" y="0"/>
                      <a:pt x="69" y="0"/>
                      <a:pt x="69" y="0"/>
                    </a:cubicBezTo>
                  </a:path>
                </a:pathLst>
              </a:custGeom>
              <a:solidFill>
                <a:srgbClr val="5B5B5B"/>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1" name="Freeform 82">
                <a:extLst>
                  <a:ext uri="{FF2B5EF4-FFF2-40B4-BE49-F238E27FC236}">
                    <a16:creationId xmlns:a16="http://schemas.microsoft.com/office/drawing/2014/main" id="{58EDEF7F-A331-60C3-B478-08E61FD29998}"/>
                  </a:ext>
                </a:extLst>
              </p:cNvPr>
              <p:cNvSpPr>
                <a:spLocks/>
              </p:cNvSpPr>
              <p:nvPr/>
            </p:nvSpPr>
            <p:spPr bwMode="auto">
              <a:xfrm>
                <a:off x="1871663" y="2587626"/>
                <a:ext cx="96838" cy="15875"/>
              </a:xfrm>
              <a:custGeom>
                <a:avLst/>
                <a:gdLst>
                  <a:gd name="T0" fmla="*/ 26 w 26"/>
                  <a:gd name="T1" fmla="*/ 2 h 4"/>
                  <a:gd name="T2" fmla="*/ 24 w 26"/>
                  <a:gd name="T3" fmla="*/ 4 h 4"/>
                  <a:gd name="T4" fmla="*/ 2 w 26"/>
                  <a:gd name="T5" fmla="*/ 4 h 4"/>
                  <a:gd name="T6" fmla="*/ 0 w 26"/>
                  <a:gd name="T7" fmla="*/ 2 h 4"/>
                  <a:gd name="T8" fmla="*/ 2 w 26"/>
                  <a:gd name="T9" fmla="*/ 0 h 4"/>
                  <a:gd name="T10" fmla="*/ 24 w 26"/>
                  <a:gd name="T11" fmla="*/ 0 h 4"/>
                  <a:gd name="T12" fmla="*/ 26 w 2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26" y="2"/>
                    </a:moveTo>
                    <a:cubicBezTo>
                      <a:pt x="26" y="3"/>
                      <a:pt x="25" y="4"/>
                      <a:pt x="24" y="4"/>
                    </a:cubicBezTo>
                    <a:cubicBezTo>
                      <a:pt x="2" y="4"/>
                      <a:pt x="2" y="4"/>
                      <a:pt x="2" y="4"/>
                    </a:cubicBezTo>
                    <a:cubicBezTo>
                      <a:pt x="1" y="4"/>
                      <a:pt x="0" y="3"/>
                      <a:pt x="0" y="2"/>
                    </a:cubicBezTo>
                    <a:cubicBezTo>
                      <a:pt x="0" y="1"/>
                      <a:pt x="1" y="0"/>
                      <a:pt x="2" y="0"/>
                    </a:cubicBezTo>
                    <a:cubicBezTo>
                      <a:pt x="24" y="0"/>
                      <a:pt x="24" y="0"/>
                      <a:pt x="24" y="0"/>
                    </a:cubicBezTo>
                    <a:cubicBezTo>
                      <a:pt x="25" y="0"/>
                      <a:pt x="26" y="1"/>
                      <a:pt x="26" y="2"/>
                    </a:cubicBezTo>
                  </a:path>
                </a:pathLst>
              </a:custGeom>
              <a:solidFill>
                <a:srgbClr val="1E1E1E"/>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2" name="Freeform 83">
                <a:extLst>
                  <a:ext uri="{FF2B5EF4-FFF2-40B4-BE49-F238E27FC236}">
                    <a16:creationId xmlns:a16="http://schemas.microsoft.com/office/drawing/2014/main" id="{6F401594-76C7-CA69-52A0-20B97C638DDF}"/>
                  </a:ext>
                </a:extLst>
              </p:cNvPr>
              <p:cNvSpPr>
                <a:spLocks/>
              </p:cNvSpPr>
              <p:nvPr/>
            </p:nvSpPr>
            <p:spPr bwMode="auto">
              <a:xfrm>
                <a:off x="1871663" y="2587626"/>
                <a:ext cx="96838" cy="15875"/>
              </a:xfrm>
              <a:custGeom>
                <a:avLst/>
                <a:gdLst>
                  <a:gd name="T0" fmla="*/ 26 w 26"/>
                  <a:gd name="T1" fmla="*/ 2 h 4"/>
                  <a:gd name="T2" fmla="*/ 24 w 26"/>
                  <a:gd name="T3" fmla="*/ 4 h 4"/>
                  <a:gd name="T4" fmla="*/ 2 w 26"/>
                  <a:gd name="T5" fmla="*/ 4 h 4"/>
                  <a:gd name="T6" fmla="*/ 0 w 26"/>
                  <a:gd name="T7" fmla="*/ 2 h 4"/>
                  <a:gd name="T8" fmla="*/ 2 w 26"/>
                  <a:gd name="T9" fmla="*/ 0 h 4"/>
                  <a:gd name="T10" fmla="*/ 24 w 26"/>
                  <a:gd name="T11" fmla="*/ 0 h 4"/>
                  <a:gd name="T12" fmla="*/ 26 w 2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26" y="2"/>
                    </a:moveTo>
                    <a:cubicBezTo>
                      <a:pt x="26" y="3"/>
                      <a:pt x="25" y="4"/>
                      <a:pt x="24" y="4"/>
                    </a:cubicBezTo>
                    <a:cubicBezTo>
                      <a:pt x="2" y="4"/>
                      <a:pt x="2" y="4"/>
                      <a:pt x="2" y="4"/>
                    </a:cubicBezTo>
                    <a:cubicBezTo>
                      <a:pt x="1" y="4"/>
                      <a:pt x="0" y="3"/>
                      <a:pt x="0" y="2"/>
                    </a:cubicBezTo>
                    <a:cubicBezTo>
                      <a:pt x="0" y="1"/>
                      <a:pt x="1" y="0"/>
                      <a:pt x="2" y="0"/>
                    </a:cubicBezTo>
                    <a:cubicBezTo>
                      <a:pt x="24" y="0"/>
                      <a:pt x="24" y="0"/>
                      <a:pt x="24" y="0"/>
                    </a:cubicBezTo>
                    <a:cubicBezTo>
                      <a:pt x="25" y="0"/>
                      <a:pt x="26" y="1"/>
                      <a:pt x="26" y="2"/>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3" name="Freeform 84">
                <a:extLst>
                  <a:ext uri="{FF2B5EF4-FFF2-40B4-BE49-F238E27FC236}">
                    <a16:creationId xmlns:a16="http://schemas.microsoft.com/office/drawing/2014/main" id="{53122AC2-3015-34AF-F488-B9B2AFAA6FDB}"/>
                  </a:ext>
                </a:extLst>
              </p:cNvPr>
              <p:cNvSpPr>
                <a:spLocks/>
              </p:cNvSpPr>
              <p:nvPr/>
            </p:nvSpPr>
            <p:spPr bwMode="auto">
              <a:xfrm>
                <a:off x="1833563" y="2671763"/>
                <a:ext cx="173038" cy="101600"/>
              </a:xfrm>
              <a:custGeom>
                <a:avLst/>
                <a:gdLst>
                  <a:gd name="T0" fmla="*/ 55 w 109"/>
                  <a:gd name="T1" fmla="*/ 64 h 64"/>
                  <a:gd name="T2" fmla="*/ 55 w 109"/>
                  <a:gd name="T3" fmla="*/ 64 h 64"/>
                  <a:gd name="T4" fmla="*/ 0 w 109"/>
                  <a:gd name="T5" fmla="*/ 33 h 64"/>
                  <a:gd name="T6" fmla="*/ 0 w 109"/>
                  <a:gd name="T7" fmla="*/ 33 h 64"/>
                  <a:gd name="T8" fmla="*/ 0 w 109"/>
                  <a:gd name="T9" fmla="*/ 31 h 64"/>
                  <a:gd name="T10" fmla="*/ 55 w 109"/>
                  <a:gd name="T11" fmla="*/ 0 h 64"/>
                  <a:gd name="T12" fmla="*/ 55 w 109"/>
                  <a:gd name="T13" fmla="*/ 0 h 64"/>
                  <a:gd name="T14" fmla="*/ 109 w 109"/>
                  <a:gd name="T15" fmla="*/ 31 h 64"/>
                  <a:gd name="T16" fmla="*/ 109 w 109"/>
                  <a:gd name="T17" fmla="*/ 33 h 64"/>
                  <a:gd name="T18" fmla="*/ 109 w 109"/>
                  <a:gd name="T19" fmla="*/ 33 h 64"/>
                  <a:gd name="T20" fmla="*/ 55 w 109"/>
                  <a:gd name="T21" fmla="*/ 64 h 64"/>
                  <a:gd name="T22" fmla="*/ 55 w 109"/>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64">
                    <a:moveTo>
                      <a:pt x="55" y="64"/>
                    </a:moveTo>
                    <a:lnTo>
                      <a:pt x="55" y="64"/>
                    </a:lnTo>
                    <a:lnTo>
                      <a:pt x="0" y="33"/>
                    </a:lnTo>
                    <a:lnTo>
                      <a:pt x="0" y="33"/>
                    </a:lnTo>
                    <a:lnTo>
                      <a:pt x="0" y="31"/>
                    </a:lnTo>
                    <a:lnTo>
                      <a:pt x="55" y="0"/>
                    </a:lnTo>
                    <a:lnTo>
                      <a:pt x="55" y="0"/>
                    </a:lnTo>
                    <a:lnTo>
                      <a:pt x="109" y="31"/>
                    </a:lnTo>
                    <a:lnTo>
                      <a:pt x="109" y="33"/>
                    </a:lnTo>
                    <a:lnTo>
                      <a:pt x="109" y="33"/>
                    </a:lnTo>
                    <a:lnTo>
                      <a:pt x="55" y="64"/>
                    </a:lnTo>
                    <a:lnTo>
                      <a:pt x="55" y="64"/>
                    </a:ln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4" name="Freeform 85">
                <a:extLst>
                  <a:ext uri="{FF2B5EF4-FFF2-40B4-BE49-F238E27FC236}">
                    <a16:creationId xmlns:a16="http://schemas.microsoft.com/office/drawing/2014/main" id="{98C95374-A2F2-06AE-8831-457E6075293A}"/>
                  </a:ext>
                </a:extLst>
              </p:cNvPr>
              <p:cNvSpPr>
                <a:spLocks/>
              </p:cNvSpPr>
              <p:nvPr/>
            </p:nvSpPr>
            <p:spPr bwMode="auto">
              <a:xfrm>
                <a:off x="1833563" y="2671763"/>
                <a:ext cx="173038" cy="101600"/>
              </a:xfrm>
              <a:custGeom>
                <a:avLst/>
                <a:gdLst>
                  <a:gd name="T0" fmla="*/ 55 w 109"/>
                  <a:gd name="T1" fmla="*/ 64 h 64"/>
                  <a:gd name="T2" fmla="*/ 55 w 109"/>
                  <a:gd name="T3" fmla="*/ 64 h 64"/>
                  <a:gd name="T4" fmla="*/ 0 w 109"/>
                  <a:gd name="T5" fmla="*/ 33 h 64"/>
                  <a:gd name="T6" fmla="*/ 0 w 109"/>
                  <a:gd name="T7" fmla="*/ 33 h 64"/>
                  <a:gd name="T8" fmla="*/ 0 w 109"/>
                  <a:gd name="T9" fmla="*/ 31 h 64"/>
                  <a:gd name="T10" fmla="*/ 55 w 109"/>
                  <a:gd name="T11" fmla="*/ 0 h 64"/>
                  <a:gd name="T12" fmla="*/ 55 w 109"/>
                  <a:gd name="T13" fmla="*/ 0 h 64"/>
                  <a:gd name="T14" fmla="*/ 109 w 109"/>
                  <a:gd name="T15" fmla="*/ 31 h 64"/>
                  <a:gd name="T16" fmla="*/ 109 w 109"/>
                  <a:gd name="T17" fmla="*/ 33 h 64"/>
                  <a:gd name="T18" fmla="*/ 109 w 109"/>
                  <a:gd name="T19" fmla="*/ 33 h 64"/>
                  <a:gd name="T20" fmla="*/ 55 w 109"/>
                  <a:gd name="T21" fmla="*/ 64 h 64"/>
                  <a:gd name="T22" fmla="*/ 55 w 109"/>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64">
                    <a:moveTo>
                      <a:pt x="55" y="64"/>
                    </a:moveTo>
                    <a:lnTo>
                      <a:pt x="55" y="64"/>
                    </a:lnTo>
                    <a:lnTo>
                      <a:pt x="0" y="33"/>
                    </a:lnTo>
                    <a:lnTo>
                      <a:pt x="0" y="33"/>
                    </a:lnTo>
                    <a:lnTo>
                      <a:pt x="0" y="31"/>
                    </a:lnTo>
                    <a:lnTo>
                      <a:pt x="55" y="0"/>
                    </a:lnTo>
                    <a:lnTo>
                      <a:pt x="55" y="0"/>
                    </a:lnTo>
                    <a:lnTo>
                      <a:pt x="109" y="31"/>
                    </a:lnTo>
                    <a:lnTo>
                      <a:pt x="109" y="33"/>
                    </a:lnTo>
                    <a:lnTo>
                      <a:pt x="109" y="33"/>
                    </a:lnTo>
                    <a:lnTo>
                      <a:pt x="55" y="64"/>
                    </a:lnTo>
                    <a:lnTo>
                      <a:pt x="55" y="6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5" name="Freeform 86">
                <a:extLst>
                  <a:ext uri="{FF2B5EF4-FFF2-40B4-BE49-F238E27FC236}">
                    <a16:creationId xmlns:a16="http://schemas.microsoft.com/office/drawing/2014/main" id="{E6A1B53E-478A-EAC1-9D3F-D9286DD7D4C8}"/>
                  </a:ext>
                </a:extLst>
              </p:cNvPr>
              <p:cNvSpPr>
                <a:spLocks/>
              </p:cNvSpPr>
              <p:nvPr/>
            </p:nvSpPr>
            <p:spPr bwMode="auto">
              <a:xfrm>
                <a:off x="1822450" y="2743201"/>
                <a:ext cx="90488" cy="150813"/>
              </a:xfrm>
              <a:custGeom>
                <a:avLst/>
                <a:gdLst>
                  <a:gd name="T0" fmla="*/ 3 w 57"/>
                  <a:gd name="T1" fmla="*/ 0 h 95"/>
                  <a:gd name="T2" fmla="*/ 0 w 57"/>
                  <a:gd name="T3" fmla="*/ 0 h 95"/>
                  <a:gd name="T4" fmla="*/ 0 w 57"/>
                  <a:gd name="T5" fmla="*/ 0 h 95"/>
                  <a:gd name="T6" fmla="*/ 0 w 57"/>
                  <a:gd name="T7" fmla="*/ 62 h 95"/>
                  <a:gd name="T8" fmla="*/ 0 w 57"/>
                  <a:gd name="T9" fmla="*/ 64 h 95"/>
                  <a:gd name="T10" fmla="*/ 55 w 57"/>
                  <a:gd name="T11" fmla="*/ 95 h 95"/>
                  <a:gd name="T12" fmla="*/ 55 w 57"/>
                  <a:gd name="T13" fmla="*/ 95 h 95"/>
                  <a:gd name="T14" fmla="*/ 55 w 57"/>
                  <a:gd name="T15" fmla="*/ 95 h 95"/>
                  <a:gd name="T16" fmla="*/ 57 w 57"/>
                  <a:gd name="T17" fmla="*/ 92 h 95"/>
                  <a:gd name="T18" fmla="*/ 57 w 57"/>
                  <a:gd name="T19" fmla="*/ 31 h 95"/>
                  <a:gd name="T20" fmla="*/ 55 w 57"/>
                  <a:gd name="T21" fmla="*/ 31 h 95"/>
                  <a:gd name="T22" fmla="*/ 3 w 57"/>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5">
                    <a:moveTo>
                      <a:pt x="3" y="0"/>
                    </a:moveTo>
                    <a:lnTo>
                      <a:pt x="0" y="0"/>
                    </a:lnTo>
                    <a:lnTo>
                      <a:pt x="0" y="0"/>
                    </a:lnTo>
                    <a:lnTo>
                      <a:pt x="0" y="62"/>
                    </a:lnTo>
                    <a:lnTo>
                      <a:pt x="0" y="64"/>
                    </a:lnTo>
                    <a:lnTo>
                      <a:pt x="55" y="95"/>
                    </a:lnTo>
                    <a:lnTo>
                      <a:pt x="55" y="95"/>
                    </a:lnTo>
                    <a:lnTo>
                      <a:pt x="55" y="95"/>
                    </a:lnTo>
                    <a:lnTo>
                      <a:pt x="57" y="92"/>
                    </a:lnTo>
                    <a:lnTo>
                      <a:pt x="57" y="31"/>
                    </a:lnTo>
                    <a:lnTo>
                      <a:pt x="55" y="31"/>
                    </a:lnTo>
                    <a:lnTo>
                      <a:pt x="3" y="0"/>
                    </a:lnTo>
                    <a:close/>
                  </a:path>
                </a:pathLst>
              </a:custGeom>
              <a:solidFill>
                <a:srgbClr val="CEE9F4"/>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6" name="Freeform 87">
                <a:extLst>
                  <a:ext uri="{FF2B5EF4-FFF2-40B4-BE49-F238E27FC236}">
                    <a16:creationId xmlns:a16="http://schemas.microsoft.com/office/drawing/2014/main" id="{6EC6B06F-A773-187F-463D-6F5B937BC3B2}"/>
                  </a:ext>
                </a:extLst>
              </p:cNvPr>
              <p:cNvSpPr>
                <a:spLocks/>
              </p:cNvSpPr>
              <p:nvPr/>
            </p:nvSpPr>
            <p:spPr bwMode="auto">
              <a:xfrm>
                <a:off x="1822450" y="2743201"/>
                <a:ext cx="90488" cy="150813"/>
              </a:xfrm>
              <a:custGeom>
                <a:avLst/>
                <a:gdLst>
                  <a:gd name="T0" fmla="*/ 3 w 57"/>
                  <a:gd name="T1" fmla="*/ 0 h 95"/>
                  <a:gd name="T2" fmla="*/ 0 w 57"/>
                  <a:gd name="T3" fmla="*/ 0 h 95"/>
                  <a:gd name="T4" fmla="*/ 0 w 57"/>
                  <a:gd name="T5" fmla="*/ 0 h 95"/>
                  <a:gd name="T6" fmla="*/ 0 w 57"/>
                  <a:gd name="T7" fmla="*/ 62 h 95"/>
                  <a:gd name="T8" fmla="*/ 0 w 57"/>
                  <a:gd name="T9" fmla="*/ 64 h 95"/>
                  <a:gd name="T10" fmla="*/ 55 w 57"/>
                  <a:gd name="T11" fmla="*/ 95 h 95"/>
                  <a:gd name="T12" fmla="*/ 55 w 57"/>
                  <a:gd name="T13" fmla="*/ 95 h 95"/>
                  <a:gd name="T14" fmla="*/ 55 w 57"/>
                  <a:gd name="T15" fmla="*/ 95 h 95"/>
                  <a:gd name="T16" fmla="*/ 57 w 57"/>
                  <a:gd name="T17" fmla="*/ 92 h 95"/>
                  <a:gd name="T18" fmla="*/ 57 w 57"/>
                  <a:gd name="T19" fmla="*/ 31 h 95"/>
                  <a:gd name="T20" fmla="*/ 55 w 57"/>
                  <a:gd name="T21" fmla="*/ 31 h 95"/>
                  <a:gd name="T22" fmla="*/ 3 w 57"/>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5">
                    <a:moveTo>
                      <a:pt x="3" y="0"/>
                    </a:moveTo>
                    <a:lnTo>
                      <a:pt x="0" y="0"/>
                    </a:lnTo>
                    <a:lnTo>
                      <a:pt x="0" y="0"/>
                    </a:lnTo>
                    <a:lnTo>
                      <a:pt x="0" y="62"/>
                    </a:lnTo>
                    <a:lnTo>
                      <a:pt x="0" y="64"/>
                    </a:lnTo>
                    <a:lnTo>
                      <a:pt x="55" y="95"/>
                    </a:lnTo>
                    <a:lnTo>
                      <a:pt x="55" y="95"/>
                    </a:lnTo>
                    <a:lnTo>
                      <a:pt x="55" y="95"/>
                    </a:lnTo>
                    <a:lnTo>
                      <a:pt x="57" y="92"/>
                    </a:lnTo>
                    <a:lnTo>
                      <a:pt x="57" y="31"/>
                    </a:lnTo>
                    <a:lnTo>
                      <a:pt x="55" y="31"/>
                    </a:lnTo>
                    <a:lnTo>
                      <a:pt x="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7" name="Freeform 88">
                <a:extLst>
                  <a:ext uri="{FF2B5EF4-FFF2-40B4-BE49-F238E27FC236}">
                    <a16:creationId xmlns:a16="http://schemas.microsoft.com/office/drawing/2014/main" id="{EA394514-83E6-2812-0566-1D42A800AE8E}"/>
                  </a:ext>
                </a:extLst>
              </p:cNvPr>
              <p:cNvSpPr>
                <a:spLocks/>
              </p:cNvSpPr>
              <p:nvPr/>
            </p:nvSpPr>
            <p:spPr bwMode="auto">
              <a:xfrm>
                <a:off x="1931988" y="2743201"/>
                <a:ext cx="85725" cy="150813"/>
              </a:xfrm>
              <a:custGeom>
                <a:avLst/>
                <a:gdLst>
                  <a:gd name="T0" fmla="*/ 54 w 54"/>
                  <a:gd name="T1" fmla="*/ 0 h 95"/>
                  <a:gd name="T2" fmla="*/ 52 w 54"/>
                  <a:gd name="T3" fmla="*/ 0 h 95"/>
                  <a:gd name="T4" fmla="*/ 0 w 54"/>
                  <a:gd name="T5" fmla="*/ 31 h 95"/>
                  <a:gd name="T6" fmla="*/ 0 w 54"/>
                  <a:gd name="T7" fmla="*/ 33 h 95"/>
                  <a:gd name="T8" fmla="*/ 0 w 54"/>
                  <a:gd name="T9" fmla="*/ 92 h 95"/>
                  <a:gd name="T10" fmla="*/ 0 w 54"/>
                  <a:gd name="T11" fmla="*/ 95 h 95"/>
                  <a:gd name="T12" fmla="*/ 0 w 54"/>
                  <a:gd name="T13" fmla="*/ 95 h 95"/>
                  <a:gd name="T14" fmla="*/ 2 w 54"/>
                  <a:gd name="T15" fmla="*/ 95 h 95"/>
                  <a:gd name="T16" fmla="*/ 54 w 54"/>
                  <a:gd name="T17" fmla="*/ 64 h 95"/>
                  <a:gd name="T18" fmla="*/ 54 w 54"/>
                  <a:gd name="T19" fmla="*/ 62 h 95"/>
                  <a:gd name="T20" fmla="*/ 54 w 54"/>
                  <a:gd name="T21" fmla="*/ 2 h 95"/>
                  <a:gd name="T22" fmla="*/ 54 w 54"/>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5">
                    <a:moveTo>
                      <a:pt x="54" y="0"/>
                    </a:moveTo>
                    <a:lnTo>
                      <a:pt x="52" y="0"/>
                    </a:lnTo>
                    <a:lnTo>
                      <a:pt x="0" y="31"/>
                    </a:lnTo>
                    <a:lnTo>
                      <a:pt x="0" y="33"/>
                    </a:lnTo>
                    <a:lnTo>
                      <a:pt x="0" y="92"/>
                    </a:lnTo>
                    <a:lnTo>
                      <a:pt x="0" y="95"/>
                    </a:lnTo>
                    <a:lnTo>
                      <a:pt x="0" y="95"/>
                    </a:lnTo>
                    <a:lnTo>
                      <a:pt x="2" y="95"/>
                    </a:lnTo>
                    <a:lnTo>
                      <a:pt x="54" y="64"/>
                    </a:lnTo>
                    <a:lnTo>
                      <a:pt x="54" y="62"/>
                    </a:lnTo>
                    <a:lnTo>
                      <a:pt x="54" y="2"/>
                    </a:lnTo>
                    <a:lnTo>
                      <a:pt x="54" y="0"/>
                    </a:lnTo>
                    <a:close/>
                  </a:path>
                </a:pathLst>
              </a:custGeom>
              <a:solidFill>
                <a:srgbClr val="9BD2E8"/>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68" name="Freeform 89">
                <a:extLst>
                  <a:ext uri="{FF2B5EF4-FFF2-40B4-BE49-F238E27FC236}">
                    <a16:creationId xmlns:a16="http://schemas.microsoft.com/office/drawing/2014/main" id="{53609ABF-68C0-953D-8090-4E2048C370E7}"/>
                  </a:ext>
                </a:extLst>
              </p:cNvPr>
              <p:cNvSpPr>
                <a:spLocks/>
              </p:cNvSpPr>
              <p:nvPr/>
            </p:nvSpPr>
            <p:spPr bwMode="auto">
              <a:xfrm>
                <a:off x="1931988" y="2743201"/>
                <a:ext cx="85725" cy="150813"/>
              </a:xfrm>
              <a:custGeom>
                <a:avLst/>
                <a:gdLst>
                  <a:gd name="T0" fmla="*/ 54 w 54"/>
                  <a:gd name="T1" fmla="*/ 0 h 95"/>
                  <a:gd name="T2" fmla="*/ 52 w 54"/>
                  <a:gd name="T3" fmla="*/ 0 h 95"/>
                  <a:gd name="T4" fmla="*/ 0 w 54"/>
                  <a:gd name="T5" fmla="*/ 31 h 95"/>
                  <a:gd name="T6" fmla="*/ 0 w 54"/>
                  <a:gd name="T7" fmla="*/ 33 h 95"/>
                  <a:gd name="T8" fmla="*/ 0 w 54"/>
                  <a:gd name="T9" fmla="*/ 92 h 95"/>
                  <a:gd name="T10" fmla="*/ 0 w 54"/>
                  <a:gd name="T11" fmla="*/ 95 h 95"/>
                  <a:gd name="T12" fmla="*/ 0 w 54"/>
                  <a:gd name="T13" fmla="*/ 95 h 95"/>
                  <a:gd name="T14" fmla="*/ 2 w 54"/>
                  <a:gd name="T15" fmla="*/ 95 h 95"/>
                  <a:gd name="T16" fmla="*/ 54 w 54"/>
                  <a:gd name="T17" fmla="*/ 64 h 95"/>
                  <a:gd name="T18" fmla="*/ 54 w 54"/>
                  <a:gd name="T19" fmla="*/ 62 h 95"/>
                  <a:gd name="T20" fmla="*/ 54 w 54"/>
                  <a:gd name="T21" fmla="*/ 2 h 95"/>
                  <a:gd name="T22" fmla="*/ 54 w 54"/>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5">
                    <a:moveTo>
                      <a:pt x="54" y="0"/>
                    </a:moveTo>
                    <a:lnTo>
                      <a:pt x="52" y="0"/>
                    </a:lnTo>
                    <a:lnTo>
                      <a:pt x="0" y="31"/>
                    </a:lnTo>
                    <a:lnTo>
                      <a:pt x="0" y="33"/>
                    </a:lnTo>
                    <a:lnTo>
                      <a:pt x="0" y="92"/>
                    </a:lnTo>
                    <a:lnTo>
                      <a:pt x="0" y="95"/>
                    </a:lnTo>
                    <a:lnTo>
                      <a:pt x="0" y="95"/>
                    </a:lnTo>
                    <a:lnTo>
                      <a:pt x="2" y="95"/>
                    </a:lnTo>
                    <a:lnTo>
                      <a:pt x="54" y="64"/>
                    </a:lnTo>
                    <a:lnTo>
                      <a:pt x="54" y="62"/>
                    </a:lnTo>
                    <a:lnTo>
                      <a:pt x="54" y="2"/>
                    </a:lnTo>
                    <a:lnTo>
                      <a:pt x="5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sp>
          <p:nvSpPr>
            <p:cNvPr id="64" name="Rectangle 47">
              <a:extLst>
                <a:ext uri="{FF2B5EF4-FFF2-40B4-BE49-F238E27FC236}">
                  <a16:creationId xmlns:a16="http://schemas.microsoft.com/office/drawing/2014/main" id="{51D18343-3DC1-9700-DA12-0C8B26968810}"/>
                </a:ext>
              </a:extLst>
            </p:cNvPr>
            <p:cNvSpPr>
              <a:spLocks noChangeArrowheads="1"/>
            </p:cNvSpPr>
            <p:nvPr/>
          </p:nvSpPr>
          <p:spPr bwMode="auto">
            <a:xfrm>
              <a:off x="951790" y="3774773"/>
              <a:ext cx="1400385"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Millions of devices feed </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into Stream Analytics</a:t>
              </a:r>
              <a:endParaRPr lang="en-US" altLang="en-US" sz="1098" kern="0">
                <a:latin typeface="Calibri" panose="020F0502020204030204"/>
                <a:cs typeface="Segoe UI Semibold" panose="020B0702040204020203" pitchFamily="34" charset="0"/>
              </a:endParaRPr>
            </a:p>
          </p:txBody>
        </p:sp>
        <p:cxnSp>
          <p:nvCxnSpPr>
            <p:cNvPr id="65" name="Straight Arrow Connector 63">
              <a:extLst>
                <a:ext uri="{FF2B5EF4-FFF2-40B4-BE49-F238E27FC236}">
                  <a16:creationId xmlns:a16="http://schemas.microsoft.com/office/drawing/2014/main" id="{56ECA741-CD42-C89F-E582-4E4EACF5EF5C}"/>
                </a:ext>
              </a:extLst>
            </p:cNvPr>
            <p:cNvCxnSpPr>
              <a:cxnSpLocks/>
            </p:cNvCxnSpPr>
            <p:nvPr/>
          </p:nvCxnSpPr>
          <p:spPr>
            <a:xfrm>
              <a:off x="1483849" y="3104905"/>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66" name="Group 64">
              <a:extLst>
                <a:ext uri="{FF2B5EF4-FFF2-40B4-BE49-F238E27FC236}">
                  <a16:creationId xmlns:a16="http://schemas.microsoft.com/office/drawing/2014/main" id="{061A5C31-C84B-1C7D-1948-051E75C49B36}"/>
                </a:ext>
              </a:extLst>
            </p:cNvPr>
            <p:cNvGrpSpPr/>
            <p:nvPr/>
          </p:nvGrpSpPr>
          <p:grpSpPr>
            <a:xfrm>
              <a:off x="1885584" y="2877820"/>
              <a:ext cx="600318" cy="467142"/>
              <a:chOff x="3708400" y="2781301"/>
              <a:chExt cx="930275" cy="723900"/>
            </a:xfrm>
          </p:grpSpPr>
          <p:sp>
            <p:nvSpPr>
              <p:cNvPr id="108" name="Freeform 90">
                <a:extLst>
                  <a:ext uri="{FF2B5EF4-FFF2-40B4-BE49-F238E27FC236}">
                    <a16:creationId xmlns:a16="http://schemas.microsoft.com/office/drawing/2014/main" id="{00AF6BD7-0D83-403F-9F1F-6C3695FB57B2}"/>
                  </a:ext>
                </a:extLst>
              </p:cNvPr>
              <p:cNvSpPr>
                <a:spLocks/>
              </p:cNvSpPr>
              <p:nvPr/>
            </p:nvSpPr>
            <p:spPr bwMode="auto">
              <a:xfrm>
                <a:off x="3978275" y="2781301"/>
                <a:ext cx="660400" cy="723900"/>
              </a:xfrm>
              <a:custGeom>
                <a:avLst/>
                <a:gdLst>
                  <a:gd name="T0" fmla="*/ 143 w 176"/>
                  <a:gd name="T1" fmla="*/ 130 h 192"/>
                  <a:gd name="T2" fmla="*/ 149 w 176"/>
                  <a:gd name="T3" fmla="*/ 115 h 192"/>
                  <a:gd name="T4" fmla="*/ 176 w 176"/>
                  <a:gd name="T5" fmla="*/ 105 h 192"/>
                  <a:gd name="T6" fmla="*/ 176 w 176"/>
                  <a:gd name="T7" fmla="*/ 84 h 192"/>
                  <a:gd name="T8" fmla="*/ 173 w 176"/>
                  <a:gd name="T9" fmla="*/ 83 h 192"/>
                  <a:gd name="T10" fmla="*/ 149 w 176"/>
                  <a:gd name="T11" fmla="*/ 76 h 192"/>
                  <a:gd name="T12" fmla="*/ 143 w 176"/>
                  <a:gd name="T13" fmla="*/ 60 h 192"/>
                  <a:gd name="T14" fmla="*/ 155 w 176"/>
                  <a:gd name="T15" fmla="*/ 35 h 192"/>
                  <a:gd name="T16" fmla="*/ 140 w 176"/>
                  <a:gd name="T17" fmla="*/ 20 h 192"/>
                  <a:gd name="T18" fmla="*/ 137 w 176"/>
                  <a:gd name="T19" fmla="*/ 21 h 192"/>
                  <a:gd name="T20" fmla="*/ 114 w 176"/>
                  <a:gd name="T21" fmla="*/ 32 h 192"/>
                  <a:gd name="T22" fmla="*/ 99 w 176"/>
                  <a:gd name="T23" fmla="*/ 26 h 192"/>
                  <a:gd name="T24" fmla="*/ 89 w 176"/>
                  <a:gd name="T25" fmla="*/ 0 h 192"/>
                  <a:gd name="T26" fmla="*/ 66 w 176"/>
                  <a:gd name="T27" fmla="*/ 0 h 192"/>
                  <a:gd name="T28" fmla="*/ 65 w 176"/>
                  <a:gd name="T29" fmla="*/ 3 h 192"/>
                  <a:gd name="T30" fmla="*/ 58 w 176"/>
                  <a:gd name="T31" fmla="*/ 26 h 192"/>
                  <a:gd name="T32" fmla="*/ 43 w 176"/>
                  <a:gd name="T33" fmla="*/ 32 h 192"/>
                  <a:gd name="T34" fmla="*/ 16 w 176"/>
                  <a:gd name="T35" fmla="*/ 21 h 192"/>
                  <a:gd name="T36" fmla="*/ 0 w 176"/>
                  <a:gd name="T37" fmla="*/ 36 h 192"/>
                  <a:gd name="T38" fmla="*/ 2 w 176"/>
                  <a:gd name="T39" fmla="*/ 39 h 192"/>
                  <a:gd name="T40" fmla="*/ 9 w 176"/>
                  <a:gd name="T41" fmla="*/ 52 h 192"/>
                  <a:gd name="T42" fmla="*/ 48 w 176"/>
                  <a:gd name="T43" fmla="*/ 42 h 192"/>
                  <a:gd name="T44" fmla="*/ 99 w 176"/>
                  <a:gd name="T45" fmla="*/ 63 h 192"/>
                  <a:gd name="T46" fmla="*/ 109 w 176"/>
                  <a:gd name="T47" fmla="*/ 71 h 192"/>
                  <a:gd name="T48" fmla="*/ 113 w 176"/>
                  <a:gd name="T49" fmla="*/ 76 h 192"/>
                  <a:gd name="T50" fmla="*/ 103 w 176"/>
                  <a:gd name="T51" fmla="*/ 126 h 192"/>
                  <a:gd name="T52" fmla="*/ 63 w 176"/>
                  <a:gd name="T53" fmla="*/ 131 h 192"/>
                  <a:gd name="T54" fmla="*/ 60 w 176"/>
                  <a:gd name="T55" fmla="*/ 130 h 192"/>
                  <a:gd name="T56" fmla="*/ 52 w 176"/>
                  <a:gd name="T57" fmla="*/ 124 h 192"/>
                  <a:gd name="T58" fmla="*/ 49 w 176"/>
                  <a:gd name="T59" fmla="*/ 123 h 192"/>
                  <a:gd name="T60" fmla="*/ 41 w 176"/>
                  <a:gd name="T61" fmla="*/ 127 h 192"/>
                  <a:gd name="T62" fmla="*/ 40 w 176"/>
                  <a:gd name="T63" fmla="*/ 128 h 192"/>
                  <a:gd name="T64" fmla="*/ 8 w 176"/>
                  <a:gd name="T65" fmla="*/ 148 h 192"/>
                  <a:gd name="T66" fmla="*/ 3 w 176"/>
                  <a:gd name="T67" fmla="*/ 157 h 192"/>
                  <a:gd name="T68" fmla="*/ 18 w 176"/>
                  <a:gd name="T69" fmla="*/ 172 h 192"/>
                  <a:gd name="T70" fmla="*/ 19 w 176"/>
                  <a:gd name="T71" fmla="*/ 173 h 192"/>
                  <a:gd name="T72" fmla="*/ 22 w 176"/>
                  <a:gd name="T73" fmla="*/ 171 h 192"/>
                  <a:gd name="T74" fmla="*/ 45 w 176"/>
                  <a:gd name="T75" fmla="*/ 160 h 192"/>
                  <a:gd name="T76" fmla="*/ 60 w 176"/>
                  <a:gd name="T77" fmla="*/ 166 h 192"/>
                  <a:gd name="T78" fmla="*/ 68 w 176"/>
                  <a:gd name="T79" fmla="*/ 192 h 192"/>
                  <a:gd name="T80" fmla="*/ 91 w 176"/>
                  <a:gd name="T81" fmla="*/ 192 h 192"/>
                  <a:gd name="T82" fmla="*/ 92 w 176"/>
                  <a:gd name="T83" fmla="*/ 189 h 192"/>
                  <a:gd name="T84" fmla="*/ 100 w 176"/>
                  <a:gd name="T85" fmla="*/ 166 h 192"/>
                  <a:gd name="T86" fmla="*/ 115 w 176"/>
                  <a:gd name="T87" fmla="*/ 160 h 192"/>
                  <a:gd name="T88" fmla="*/ 141 w 176"/>
                  <a:gd name="T89" fmla="*/ 171 h 192"/>
                  <a:gd name="T90" fmla="*/ 156 w 176"/>
                  <a:gd name="T91" fmla="*/ 155 h 192"/>
                  <a:gd name="T92" fmla="*/ 155 w 176"/>
                  <a:gd name="T93" fmla="*/ 152 h 192"/>
                  <a:gd name="T94" fmla="*/ 143 w 176"/>
                  <a:gd name="T95" fmla="*/ 13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92">
                    <a:moveTo>
                      <a:pt x="143" y="130"/>
                    </a:moveTo>
                    <a:cubicBezTo>
                      <a:pt x="149" y="115"/>
                      <a:pt x="149" y="115"/>
                      <a:pt x="149" y="115"/>
                    </a:cubicBezTo>
                    <a:cubicBezTo>
                      <a:pt x="176" y="105"/>
                      <a:pt x="176" y="105"/>
                      <a:pt x="176" y="105"/>
                    </a:cubicBezTo>
                    <a:cubicBezTo>
                      <a:pt x="176" y="84"/>
                      <a:pt x="176" y="84"/>
                      <a:pt x="176" y="84"/>
                    </a:cubicBezTo>
                    <a:cubicBezTo>
                      <a:pt x="173" y="83"/>
                      <a:pt x="173" y="83"/>
                      <a:pt x="173" y="83"/>
                    </a:cubicBezTo>
                    <a:cubicBezTo>
                      <a:pt x="149" y="76"/>
                      <a:pt x="149" y="76"/>
                      <a:pt x="149" y="76"/>
                    </a:cubicBezTo>
                    <a:cubicBezTo>
                      <a:pt x="143" y="60"/>
                      <a:pt x="143" y="60"/>
                      <a:pt x="143" y="60"/>
                    </a:cubicBezTo>
                    <a:cubicBezTo>
                      <a:pt x="155" y="35"/>
                      <a:pt x="155" y="35"/>
                      <a:pt x="155" y="35"/>
                    </a:cubicBezTo>
                    <a:cubicBezTo>
                      <a:pt x="140" y="20"/>
                      <a:pt x="140" y="20"/>
                      <a:pt x="140" y="20"/>
                    </a:cubicBezTo>
                    <a:cubicBezTo>
                      <a:pt x="137" y="21"/>
                      <a:pt x="137" y="21"/>
                      <a:pt x="137" y="21"/>
                    </a:cubicBezTo>
                    <a:cubicBezTo>
                      <a:pt x="114" y="32"/>
                      <a:pt x="114" y="32"/>
                      <a:pt x="114" y="32"/>
                    </a:cubicBezTo>
                    <a:cubicBezTo>
                      <a:pt x="99" y="26"/>
                      <a:pt x="99" y="26"/>
                      <a:pt x="99" y="26"/>
                    </a:cubicBezTo>
                    <a:cubicBezTo>
                      <a:pt x="89" y="0"/>
                      <a:pt x="89" y="0"/>
                      <a:pt x="89" y="0"/>
                    </a:cubicBezTo>
                    <a:cubicBezTo>
                      <a:pt x="66" y="0"/>
                      <a:pt x="66" y="0"/>
                      <a:pt x="66" y="0"/>
                    </a:cubicBezTo>
                    <a:cubicBezTo>
                      <a:pt x="65" y="3"/>
                      <a:pt x="65" y="3"/>
                      <a:pt x="65" y="3"/>
                    </a:cubicBezTo>
                    <a:cubicBezTo>
                      <a:pt x="58" y="26"/>
                      <a:pt x="58" y="26"/>
                      <a:pt x="58" y="26"/>
                    </a:cubicBezTo>
                    <a:cubicBezTo>
                      <a:pt x="43" y="32"/>
                      <a:pt x="43" y="32"/>
                      <a:pt x="43" y="32"/>
                    </a:cubicBezTo>
                    <a:cubicBezTo>
                      <a:pt x="16" y="21"/>
                      <a:pt x="16" y="21"/>
                      <a:pt x="16" y="21"/>
                    </a:cubicBezTo>
                    <a:cubicBezTo>
                      <a:pt x="0" y="36"/>
                      <a:pt x="0" y="36"/>
                      <a:pt x="0" y="36"/>
                    </a:cubicBezTo>
                    <a:cubicBezTo>
                      <a:pt x="2" y="39"/>
                      <a:pt x="2" y="39"/>
                      <a:pt x="2" y="39"/>
                    </a:cubicBezTo>
                    <a:cubicBezTo>
                      <a:pt x="9" y="52"/>
                      <a:pt x="9" y="52"/>
                      <a:pt x="9" y="52"/>
                    </a:cubicBezTo>
                    <a:cubicBezTo>
                      <a:pt x="21" y="45"/>
                      <a:pt x="34" y="42"/>
                      <a:pt x="48" y="42"/>
                    </a:cubicBezTo>
                    <a:cubicBezTo>
                      <a:pt x="67" y="43"/>
                      <a:pt x="85" y="50"/>
                      <a:pt x="99" y="63"/>
                    </a:cubicBezTo>
                    <a:cubicBezTo>
                      <a:pt x="102" y="65"/>
                      <a:pt x="105" y="67"/>
                      <a:pt x="109" y="71"/>
                    </a:cubicBezTo>
                    <a:cubicBezTo>
                      <a:pt x="110" y="72"/>
                      <a:pt x="112" y="75"/>
                      <a:pt x="113" y="76"/>
                    </a:cubicBezTo>
                    <a:cubicBezTo>
                      <a:pt x="122" y="92"/>
                      <a:pt x="118" y="113"/>
                      <a:pt x="103" y="126"/>
                    </a:cubicBezTo>
                    <a:cubicBezTo>
                      <a:pt x="91" y="135"/>
                      <a:pt x="75" y="137"/>
                      <a:pt x="63" y="131"/>
                    </a:cubicBezTo>
                    <a:cubicBezTo>
                      <a:pt x="62" y="130"/>
                      <a:pt x="61" y="130"/>
                      <a:pt x="60" y="130"/>
                    </a:cubicBezTo>
                    <a:cubicBezTo>
                      <a:pt x="57" y="128"/>
                      <a:pt x="54" y="126"/>
                      <a:pt x="52" y="124"/>
                    </a:cubicBezTo>
                    <a:cubicBezTo>
                      <a:pt x="51" y="124"/>
                      <a:pt x="51" y="123"/>
                      <a:pt x="49" y="123"/>
                    </a:cubicBezTo>
                    <a:cubicBezTo>
                      <a:pt x="46" y="123"/>
                      <a:pt x="43" y="124"/>
                      <a:pt x="41" y="127"/>
                    </a:cubicBezTo>
                    <a:cubicBezTo>
                      <a:pt x="40" y="128"/>
                      <a:pt x="40" y="128"/>
                      <a:pt x="40" y="128"/>
                    </a:cubicBezTo>
                    <a:cubicBezTo>
                      <a:pt x="30" y="137"/>
                      <a:pt x="20" y="144"/>
                      <a:pt x="8" y="148"/>
                    </a:cubicBezTo>
                    <a:cubicBezTo>
                      <a:pt x="3" y="157"/>
                      <a:pt x="3" y="157"/>
                      <a:pt x="3" y="157"/>
                    </a:cubicBezTo>
                    <a:cubicBezTo>
                      <a:pt x="18" y="172"/>
                      <a:pt x="18" y="172"/>
                      <a:pt x="18" y="172"/>
                    </a:cubicBezTo>
                    <a:cubicBezTo>
                      <a:pt x="19" y="173"/>
                      <a:pt x="19" y="173"/>
                      <a:pt x="19" y="173"/>
                    </a:cubicBezTo>
                    <a:cubicBezTo>
                      <a:pt x="22" y="171"/>
                      <a:pt x="22" y="171"/>
                      <a:pt x="22" y="171"/>
                    </a:cubicBezTo>
                    <a:cubicBezTo>
                      <a:pt x="45" y="160"/>
                      <a:pt x="45" y="160"/>
                      <a:pt x="45" y="160"/>
                    </a:cubicBezTo>
                    <a:cubicBezTo>
                      <a:pt x="60" y="166"/>
                      <a:pt x="60" y="166"/>
                      <a:pt x="60" y="166"/>
                    </a:cubicBezTo>
                    <a:cubicBezTo>
                      <a:pt x="68" y="192"/>
                      <a:pt x="68" y="192"/>
                      <a:pt x="68" y="192"/>
                    </a:cubicBezTo>
                    <a:cubicBezTo>
                      <a:pt x="91" y="192"/>
                      <a:pt x="91" y="192"/>
                      <a:pt x="91" y="192"/>
                    </a:cubicBezTo>
                    <a:cubicBezTo>
                      <a:pt x="92" y="189"/>
                      <a:pt x="92" y="189"/>
                      <a:pt x="92" y="189"/>
                    </a:cubicBezTo>
                    <a:cubicBezTo>
                      <a:pt x="100" y="166"/>
                      <a:pt x="100" y="166"/>
                      <a:pt x="100" y="166"/>
                    </a:cubicBezTo>
                    <a:cubicBezTo>
                      <a:pt x="115" y="160"/>
                      <a:pt x="115" y="160"/>
                      <a:pt x="115" y="160"/>
                    </a:cubicBezTo>
                    <a:cubicBezTo>
                      <a:pt x="141" y="171"/>
                      <a:pt x="141" y="171"/>
                      <a:pt x="141" y="171"/>
                    </a:cubicBezTo>
                    <a:cubicBezTo>
                      <a:pt x="156" y="155"/>
                      <a:pt x="156" y="155"/>
                      <a:pt x="156" y="155"/>
                    </a:cubicBezTo>
                    <a:cubicBezTo>
                      <a:pt x="155" y="152"/>
                      <a:pt x="155" y="152"/>
                      <a:pt x="155" y="152"/>
                    </a:cubicBezTo>
                    <a:cubicBezTo>
                      <a:pt x="143" y="130"/>
                      <a:pt x="143" y="130"/>
                      <a:pt x="143" y="130"/>
                    </a:cubicBezTo>
                  </a:path>
                </a:pathLst>
              </a:custGeom>
              <a:solidFill>
                <a:srgbClr val="7A7A7A"/>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09" name="Freeform 91">
                <a:extLst>
                  <a:ext uri="{FF2B5EF4-FFF2-40B4-BE49-F238E27FC236}">
                    <a16:creationId xmlns:a16="http://schemas.microsoft.com/office/drawing/2014/main" id="{3D2EF43C-34AE-EC5E-5F36-595115723CC5}"/>
                  </a:ext>
                </a:extLst>
              </p:cNvPr>
              <p:cNvSpPr>
                <a:spLocks/>
              </p:cNvSpPr>
              <p:nvPr/>
            </p:nvSpPr>
            <p:spPr bwMode="auto">
              <a:xfrm>
                <a:off x="3756025" y="3044826"/>
                <a:ext cx="541338" cy="192088"/>
              </a:xfrm>
              <a:custGeom>
                <a:avLst/>
                <a:gdLst>
                  <a:gd name="T0" fmla="*/ 69 w 144"/>
                  <a:gd name="T1" fmla="*/ 21 h 51"/>
                  <a:gd name="T2" fmla="*/ 69 w 144"/>
                  <a:gd name="T3" fmla="*/ 21 h 51"/>
                  <a:gd name="T4" fmla="*/ 9 w 144"/>
                  <a:gd name="T5" fmla="*/ 20 h 51"/>
                  <a:gd name="T6" fmla="*/ 2 w 144"/>
                  <a:gd name="T7" fmla="*/ 20 h 51"/>
                  <a:gd name="T8" fmla="*/ 0 w 144"/>
                  <a:gd name="T9" fmla="*/ 24 h 51"/>
                  <a:gd name="T10" fmla="*/ 2 w 144"/>
                  <a:gd name="T11" fmla="*/ 28 h 51"/>
                  <a:gd name="T12" fmla="*/ 76 w 144"/>
                  <a:gd name="T13" fmla="*/ 29 h 51"/>
                  <a:gd name="T14" fmla="*/ 136 w 144"/>
                  <a:gd name="T15" fmla="*/ 31 h 51"/>
                  <a:gd name="T16" fmla="*/ 143 w 144"/>
                  <a:gd name="T17" fmla="*/ 31 h 51"/>
                  <a:gd name="T18" fmla="*/ 144 w 144"/>
                  <a:gd name="T19" fmla="*/ 27 h 51"/>
                  <a:gd name="T20" fmla="*/ 143 w 144"/>
                  <a:gd name="T21" fmla="*/ 23 h 51"/>
                  <a:gd name="T22" fmla="*/ 69 w 144"/>
                  <a:gd name="T2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51">
                    <a:moveTo>
                      <a:pt x="69" y="21"/>
                    </a:moveTo>
                    <a:cubicBezTo>
                      <a:pt x="69" y="21"/>
                      <a:pt x="69" y="21"/>
                      <a:pt x="69" y="21"/>
                    </a:cubicBezTo>
                    <a:cubicBezTo>
                      <a:pt x="52" y="39"/>
                      <a:pt x="25" y="39"/>
                      <a:pt x="9" y="20"/>
                    </a:cubicBezTo>
                    <a:cubicBezTo>
                      <a:pt x="7" y="18"/>
                      <a:pt x="3" y="18"/>
                      <a:pt x="2" y="20"/>
                    </a:cubicBezTo>
                    <a:cubicBezTo>
                      <a:pt x="1" y="21"/>
                      <a:pt x="0" y="23"/>
                      <a:pt x="0" y="24"/>
                    </a:cubicBezTo>
                    <a:cubicBezTo>
                      <a:pt x="0" y="26"/>
                      <a:pt x="1" y="27"/>
                      <a:pt x="2" y="28"/>
                    </a:cubicBezTo>
                    <a:cubicBezTo>
                      <a:pt x="22" y="51"/>
                      <a:pt x="55" y="51"/>
                      <a:pt x="76" y="29"/>
                    </a:cubicBezTo>
                    <a:cubicBezTo>
                      <a:pt x="93" y="13"/>
                      <a:pt x="119" y="12"/>
                      <a:pt x="136" y="31"/>
                    </a:cubicBezTo>
                    <a:cubicBezTo>
                      <a:pt x="138" y="33"/>
                      <a:pt x="141" y="33"/>
                      <a:pt x="143" y="31"/>
                    </a:cubicBezTo>
                    <a:cubicBezTo>
                      <a:pt x="144" y="30"/>
                      <a:pt x="144" y="28"/>
                      <a:pt x="144" y="27"/>
                    </a:cubicBezTo>
                    <a:cubicBezTo>
                      <a:pt x="144" y="25"/>
                      <a:pt x="143" y="24"/>
                      <a:pt x="143" y="23"/>
                    </a:cubicBezTo>
                    <a:cubicBezTo>
                      <a:pt x="123" y="1"/>
                      <a:pt x="90" y="0"/>
                      <a:pt x="69" y="21"/>
                    </a:cubicBezTo>
                    <a:close/>
                  </a:path>
                </a:pathLst>
              </a:custGeom>
              <a:solidFill>
                <a:srgbClr val="48C8E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0" name="Freeform 92">
                <a:extLst>
                  <a:ext uri="{FF2B5EF4-FFF2-40B4-BE49-F238E27FC236}">
                    <a16:creationId xmlns:a16="http://schemas.microsoft.com/office/drawing/2014/main" id="{98AB4113-29D7-DCDA-B40B-DF9DCC586E9F}"/>
                  </a:ext>
                </a:extLst>
              </p:cNvPr>
              <p:cNvSpPr>
                <a:spLocks/>
              </p:cNvSpPr>
              <p:nvPr/>
            </p:nvSpPr>
            <p:spPr bwMode="auto">
              <a:xfrm>
                <a:off x="3708400" y="3160713"/>
                <a:ext cx="544513" cy="155575"/>
              </a:xfrm>
              <a:custGeom>
                <a:avLst/>
                <a:gdLst>
                  <a:gd name="T0" fmla="*/ 119 w 145"/>
                  <a:gd name="T1" fmla="*/ 0 h 41"/>
                  <a:gd name="T2" fmla="*/ 95 w 145"/>
                  <a:gd name="T3" fmla="*/ 10 h 41"/>
                  <a:gd name="T4" fmla="*/ 94 w 145"/>
                  <a:gd name="T5" fmla="*/ 11 h 41"/>
                  <a:gd name="T6" fmla="*/ 93 w 145"/>
                  <a:gd name="T7" fmla="*/ 12 h 41"/>
                  <a:gd name="T8" fmla="*/ 50 w 145"/>
                  <a:gd name="T9" fmla="*/ 30 h 41"/>
                  <a:gd name="T10" fmla="*/ 7 w 145"/>
                  <a:gd name="T11" fmla="*/ 10 h 41"/>
                  <a:gd name="T12" fmla="*/ 0 w 145"/>
                  <a:gd name="T13" fmla="*/ 10 h 41"/>
                  <a:gd name="T14" fmla="*/ 0 w 145"/>
                  <a:gd name="T15" fmla="*/ 12 h 41"/>
                  <a:gd name="T16" fmla="*/ 2 w 145"/>
                  <a:gd name="T17" fmla="*/ 17 h 41"/>
                  <a:gd name="T18" fmla="*/ 52 w 145"/>
                  <a:gd name="T19" fmla="*/ 40 h 41"/>
                  <a:gd name="T20" fmla="*/ 102 w 145"/>
                  <a:gd name="T21" fmla="*/ 18 h 41"/>
                  <a:gd name="T22" fmla="*/ 103 w 145"/>
                  <a:gd name="T23" fmla="*/ 17 h 41"/>
                  <a:gd name="T24" fmla="*/ 104 w 145"/>
                  <a:gd name="T25" fmla="*/ 16 h 41"/>
                  <a:gd name="T26" fmla="*/ 121 w 145"/>
                  <a:gd name="T27" fmla="*/ 9 h 41"/>
                  <a:gd name="T28" fmla="*/ 137 w 145"/>
                  <a:gd name="T29" fmla="*/ 17 h 41"/>
                  <a:gd name="T30" fmla="*/ 144 w 145"/>
                  <a:gd name="T31" fmla="*/ 17 h 41"/>
                  <a:gd name="T32" fmla="*/ 145 w 145"/>
                  <a:gd name="T33" fmla="*/ 13 h 41"/>
                  <a:gd name="T34" fmla="*/ 144 w 145"/>
                  <a:gd name="T35" fmla="*/ 9 h 41"/>
                  <a:gd name="T36" fmla="*/ 119 w 145"/>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41">
                    <a:moveTo>
                      <a:pt x="119" y="0"/>
                    </a:moveTo>
                    <a:cubicBezTo>
                      <a:pt x="110" y="0"/>
                      <a:pt x="102" y="3"/>
                      <a:pt x="95" y="10"/>
                    </a:cubicBezTo>
                    <a:cubicBezTo>
                      <a:pt x="94" y="11"/>
                      <a:pt x="94" y="11"/>
                      <a:pt x="94" y="11"/>
                    </a:cubicBezTo>
                    <a:cubicBezTo>
                      <a:pt x="93" y="12"/>
                      <a:pt x="93" y="12"/>
                      <a:pt x="93" y="12"/>
                    </a:cubicBezTo>
                    <a:cubicBezTo>
                      <a:pt x="82" y="24"/>
                      <a:pt x="66" y="30"/>
                      <a:pt x="50" y="30"/>
                    </a:cubicBezTo>
                    <a:cubicBezTo>
                      <a:pt x="34" y="30"/>
                      <a:pt x="19" y="22"/>
                      <a:pt x="7" y="10"/>
                    </a:cubicBezTo>
                    <a:cubicBezTo>
                      <a:pt x="5" y="7"/>
                      <a:pt x="2" y="7"/>
                      <a:pt x="0" y="10"/>
                    </a:cubicBezTo>
                    <a:cubicBezTo>
                      <a:pt x="0" y="10"/>
                      <a:pt x="0" y="11"/>
                      <a:pt x="0" y="12"/>
                    </a:cubicBezTo>
                    <a:cubicBezTo>
                      <a:pt x="0" y="14"/>
                      <a:pt x="1" y="16"/>
                      <a:pt x="2" y="17"/>
                    </a:cubicBezTo>
                    <a:cubicBezTo>
                      <a:pt x="15" y="32"/>
                      <a:pt x="33" y="40"/>
                      <a:pt x="52" y="40"/>
                    </a:cubicBezTo>
                    <a:cubicBezTo>
                      <a:pt x="70" y="41"/>
                      <a:pt x="88" y="33"/>
                      <a:pt x="102" y="18"/>
                    </a:cubicBezTo>
                    <a:cubicBezTo>
                      <a:pt x="103" y="17"/>
                      <a:pt x="103" y="17"/>
                      <a:pt x="103" y="17"/>
                    </a:cubicBezTo>
                    <a:cubicBezTo>
                      <a:pt x="104" y="16"/>
                      <a:pt x="104" y="16"/>
                      <a:pt x="104" y="16"/>
                    </a:cubicBezTo>
                    <a:cubicBezTo>
                      <a:pt x="109" y="12"/>
                      <a:pt x="114" y="9"/>
                      <a:pt x="121" y="9"/>
                    </a:cubicBezTo>
                    <a:cubicBezTo>
                      <a:pt x="126" y="9"/>
                      <a:pt x="132" y="12"/>
                      <a:pt x="137" y="17"/>
                    </a:cubicBezTo>
                    <a:cubicBezTo>
                      <a:pt x="139" y="20"/>
                      <a:pt x="142" y="20"/>
                      <a:pt x="144" y="17"/>
                    </a:cubicBezTo>
                    <a:cubicBezTo>
                      <a:pt x="145" y="16"/>
                      <a:pt x="145" y="15"/>
                      <a:pt x="145" y="13"/>
                    </a:cubicBezTo>
                    <a:cubicBezTo>
                      <a:pt x="145" y="12"/>
                      <a:pt x="144" y="10"/>
                      <a:pt x="144" y="9"/>
                    </a:cubicBezTo>
                    <a:cubicBezTo>
                      <a:pt x="137" y="4"/>
                      <a:pt x="128" y="0"/>
                      <a:pt x="119" y="0"/>
                    </a:cubicBezTo>
                  </a:path>
                </a:pathLst>
              </a:custGeom>
              <a:solidFill>
                <a:srgbClr val="00ABEC"/>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1" name="Freeform 93">
                <a:extLst>
                  <a:ext uri="{FF2B5EF4-FFF2-40B4-BE49-F238E27FC236}">
                    <a16:creationId xmlns:a16="http://schemas.microsoft.com/office/drawing/2014/main" id="{4982B769-366E-5CDA-B3C4-928B7B0F14CC}"/>
                  </a:ext>
                </a:extLst>
              </p:cNvPr>
              <p:cNvSpPr>
                <a:spLocks/>
              </p:cNvSpPr>
              <p:nvPr/>
            </p:nvSpPr>
            <p:spPr bwMode="auto">
              <a:xfrm>
                <a:off x="3805238" y="2973388"/>
                <a:ext cx="544513" cy="153988"/>
              </a:xfrm>
              <a:custGeom>
                <a:avLst/>
                <a:gdLst>
                  <a:gd name="T0" fmla="*/ 51 w 145"/>
                  <a:gd name="T1" fmla="*/ 30 h 41"/>
                  <a:gd name="T2" fmla="*/ 95 w 145"/>
                  <a:gd name="T3" fmla="*/ 11 h 41"/>
                  <a:gd name="T4" fmla="*/ 136 w 145"/>
                  <a:gd name="T5" fmla="*/ 31 h 41"/>
                  <a:gd name="T6" fmla="*/ 143 w 145"/>
                  <a:gd name="T7" fmla="*/ 31 h 41"/>
                  <a:gd name="T8" fmla="*/ 145 w 145"/>
                  <a:gd name="T9" fmla="*/ 27 h 41"/>
                  <a:gd name="T10" fmla="*/ 143 w 145"/>
                  <a:gd name="T11" fmla="*/ 23 h 41"/>
                  <a:gd name="T12" fmla="*/ 94 w 145"/>
                  <a:gd name="T13" fmla="*/ 0 h 41"/>
                  <a:gd name="T14" fmla="*/ 43 w 145"/>
                  <a:gd name="T15" fmla="*/ 22 h 41"/>
                  <a:gd name="T16" fmla="*/ 42 w 145"/>
                  <a:gd name="T17" fmla="*/ 23 h 41"/>
                  <a:gd name="T18" fmla="*/ 41 w 145"/>
                  <a:gd name="T19" fmla="*/ 24 h 41"/>
                  <a:gd name="T20" fmla="*/ 25 w 145"/>
                  <a:gd name="T21" fmla="*/ 31 h 41"/>
                  <a:gd name="T22" fmla="*/ 9 w 145"/>
                  <a:gd name="T23" fmla="*/ 23 h 41"/>
                  <a:gd name="T24" fmla="*/ 2 w 145"/>
                  <a:gd name="T25" fmla="*/ 23 h 41"/>
                  <a:gd name="T26" fmla="*/ 0 w 145"/>
                  <a:gd name="T27" fmla="*/ 27 h 41"/>
                  <a:gd name="T28" fmla="*/ 2 w 145"/>
                  <a:gd name="T29" fmla="*/ 31 h 41"/>
                  <a:gd name="T30" fmla="*/ 25 w 145"/>
                  <a:gd name="T31" fmla="*/ 41 h 41"/>
                  <a:gd name="T32" fmla="*/ 49 w 145"/>
                  <a:gd name="T33" fmla="*/ 32 h 41"/>
                  <a:gd name="T34" fmla="*/ 50 w 145"/>
                  <a:gd name="T35" fmla="*/ 31 h 41"/>
                  <a:gd name="T36" fmla="*/ 51 w 145"/>
                  <a:gd name="T3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41">
                    <a:moveTo>
                      <a:pt x="51" y="30"/>
                    </a:moveTo>
                    <a:cubicBezTo>
                      <a:pt x="63" y="17"/>
                      <a:pt x="79" y="11"/>
                      <a:pt x="95" y="11"/>
                    </a:cubicBezTo>
                    <a:cubicBezTo>
                      <a:pt x="110" y="11"/>
                      <a:pt x="125" y="19"/>
                      <a:pt x="136" y="31"/>
                    </a:cubicBezTo>
                    <a:cubicBezTo>
                      <a:pt x="139" y="34"/>
                      <a:pt x="142" y="34"/>
                      <a:pt x="143" y="31"/>
                    </a:cubicBezTo>
                    <a:cubicBezTo>
                      <a:pt x="144" y="30"/>
                      <a:pt x="145" y="29"/>
                      <a:pt x="145" y="27"/>
                    </a:cubicBezTo>
                    <a:cubicBezTo>
                      <a:pt x="145" y="26"/>
                      <a:pt x="144" y="24"/>
                      <a:pt x="143" y="23"/>
                    </a:cubicBezTo>
                    <a:cubicBezTo>
                      <a:pt x="130" y="8"/>
                      <a:pt x="112" y="0"/>
                      <a:pt x="94" y="0"/>
                    </a:cubicBezTo>
                    <a:cubicBezTo>
                      <a:pt x="75" y="0"/>
                      <a:pt x="57" y="7"/>
                      <a:pt x="43" y="22"/>
                    </a:cubicBezTo>
                    <a:cubicBezTo>
                      <a:pt x="42" y="23"/>
                      <a:pt x="42" y="23"/>
                      <a:pt x="42" y="23"/>
                    </a:cubicBezTo>
                    <a:cubicBezTo>
                      <a:pt x="41" y="24"/>
                      <a:pt x="41" y="24"/>
                      <a:pt x="41" y="24"/>
                    </a:cubicBezTo>
                    <a:cubicBezTo>
                      <a:pt x="37" y="28"/>
                      <a:pt x="32" y="31"/>
                      <a:pt x="25" y="31"/>
                    </a:cubicBezTo>
                    <a:cubicBezTo>
                      <a:pt x="19" y="31"/>
                      <a:pt x="14" y="28"/>
                      <a:pt x="9" y="23"/>
                    </a:cubicBezTo>
                    <a:cubicBezTo>
                      <a:pt x="6" y="20"/>
                      <a:pt x="3" y="20"/>
                      <a:pt x="2" y="23"/>
                    </a:cubicBezTo>
                    <a:cubicBezTo>
                      <a:pt x="1" y="24"/>
                      <a:pt x="0" y="25"/>
                      <a:pt x="0" y="27"/>
                    </a:cubicBezTo>
                    <a:cubicBezTo>
                      <a:pt x="0" y="28"/>
                      <a:pt x="1" y="30"/>
                      <a:pt x="2" y="31"/>
                    </a:cubicBezTo>
                    <a:cubicBezTo>
                      <a:pt x="8" y="38"/>
                      <a:pt x="17" y="41"/>
                      <a:pt x="25" y="41"/>
                    </a:cubicBezTo>
                    <a:cubicBezTo>
                      <a:pt x="35" y="41"/>
                      <a:pt x="42" y="39"/>
                      <a:pt x="49" y="32"/>
                    </a:cubicBezTo>
                    <a:cubicBezTo>
                      <a:pt x="50" y="31"/>
                      <a:pt x="50" y="31"/>
                      <a:pt x="50" y="31"/>
                    </a:cubicBezTo>
                    <a:lnTo>
                      <a:pt x="51" y="30"/>
                    </a:lnTo>
                    <a:close/>
                  </a:path>
                </a:pathLst>
              </a:custGeom>
              <a:solidFill>
                <a:srgbClr val="84D6E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2" name="Freeform 94">
                <a:extLst>
                  <a:ext uri="{FF2B5EF4-FFF2-40B4-BE49-F238E27FC236}">
                    <a16:creationId xmlns:a16="http://schemas.microsoft.com/office/drawing/2014/main" id="{0C8520E7-99B5-D2FE-B904-51983B9F6B8B}"/>
                  </a:ext>
                </a:extLst>
              </p:cNvPr>
              <p:cNvSpPr>
                <a:spLocks/>
              </p:cNvSpPr>
              <p:nvPr/>
            </p:nvSpPr>
            <p:spPr bwMode="auto">
              <a:xfrm>
                <a:off x="3989388" y="3240088"/>
                <a:ext cx="184150" cy="131763"/>
              </a:xfrm>
              <a:custGeom>
                <a:avLst/>
                <a:gdLst>
                  <a:gd name="T0" fmla="*/ 46 w 49"/>
                  <a:gd name="T1" fmla="*/ 0 h 35"/>
                  <a:gd name="T2" fmla="*/ 37 w 49"/>
                  <a:gd name="T3" fmla="*/ 4 h 35"/>
                  <a:gd name="T4" fmla="*/ 36 w 49"/>
                  <a:gd name="T5" fmla="*/ 5 h 35"/>
                  <a:gd name="T6" fmla="*/ 4 w 49"/>
                  <a:gd name="T7" fmla="*/ 25 h 35"/>
                  <a:gd name="T8" fmla="*/ 0 w 49"/>
                  <a:gd name="T9" fmla="*/ 34 h 35"/>
                  <a:gd name="T10" fmla="*/ 0 w 49"/>
                  <a:gd name="T11" fmla="*/ 35 h 35"/>
                  <a:gd name="T12" fmla="*/ 5 w 49"/>
                  <a:gd name="T13" fmla="*/ 26 h 35"/>
                  <a:gd name="T14" fmla="*/ 37 w 49"/>
                  <a:gd name="T15" fmla="*/ 6 h 35"/>
                  <a:gd name="T16" fmla="*/ 38 w 49"/>
                  <a:gd name="T17" fmla="*/ 5 h 35"/>
                  <a:gd name="T18" fmla="*/ 46 w 49"/>
                  <a:gd name="T19" fmla="*/ 1 h 35"/>
                  <a:gd name="T20" fmla="*/ 48 w 49"/>
                  <a:gd name="T21" fmla="*/ 2 h 35"/>
                  <a:gd name="T22" fmla="*/ 49 w 49"/>
                  <a:gd name="T23" fmla="*/ 1 h 35"/>
                  <a:gd name="T24" fmla="*/ 46 w 49"/>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5">
                    <a:moveTo>
                      <a:pt x="46" y="0"/>
                    </a:moveTo>
                    <a:cubicBezTo>
                      <a:pt x="43" y="0"/>
                      <a:pt x="40" y="2"/>
                      <a:pt x="37" y="4"/>
                    </a:cubicBezTo>
                    <a:cubicBezTo>
                      <a:pt x="36" y="5"/>
                      <a:pt x="36" y="5"/>
                      <a:pt x="36" y="5"/>
                    </a:cubicBezTo>
                    <a:cubicBezTo>
                      <a:pt x="27" y="15"/>
                      <a:pt x="16" y="22"/>
                      <a:pt x="4" y="25"/>
                    </a:cubicBezTo>
                    <a:cubicBezTo>
                      <a:pt x="0" y="34"/>
                      <a:pt x="0" y="34"/>
                      <a:pt x="0" y="34"/>
                    </a:cubicBezTo>
                    <a:cubicBezTo>
                      <a:pt x="0" y="35"/>
                      <a:pt x="0" y="35"/>
                      <a:pt x="0" y="35"/>
                    </a:cubicBezTo>
                    <a:cubicBezTo>
                      <a:pt x="5" y="26"/>
                      <a:pt x="5" y="26"/>
                      <a:pt x="5" y="26"/>
                    </a:cubicBezTo>
                    <a:cubicBezTo>
                      <a:pt x="17" y="22"/>
                      <a:pt x="27" y="15"/>
                      <a:pt x="37" y="6"/>
                    </a:cubicBezTo>
                    <a:cubicBezTo>
                      <a:pt x="38" y="5"/>
                      <a:pt x="38" y="5"/>
                      <a:pt x="38" y="5"/>
                    </a:cubicBezTo>
                    <a:cubicBezTo>
                      <a:pt x="40" y="2"/>
                      <a:pt x="43" y="1"/>
                      <a:pt x="46" y="1"/>
                    </a:cubicBezTo>
                    <a:cubicBezTo>
                      <a:pt x="47" y="1"/>
                      <a:pt x="48" y="1"/>
                      <a:pt x="48" y="2"/>
                    </a:cubicBezTo>
                    <a:cubicBezTo>
                      <a:pt x="49" y="1"/>
                      <a:pt x="49" y="1"/>
                      <a:pt x="49" y="1"/>
                    </a:cubicBezTo>
                    <a:cubicBezTo>
                      <a:pt x="48" y="1"/>
                      <a:pt x="47" y="0"/>
                      <a:pt x="46" y="0"/>
                    </a:cubicBezTo>
                  </a:path>
                </a:pathLst>
              </a:custGeom>
              <a:solidFill>
                <a:srgbClr val="FCFCFC"/>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3" name="Freeform 95">
                <a:extLst>
                  <a:ext uri="{FF2B5EF4-FFF2-40B4-BE49-F238E27FC236}">
                    <a16:creationId xmlns:a16="http://schemas.microsoft.com/office/drawing/2014/main" id="{F8039CE2-8E44-3931-0876-6CE7C3E0A56C}"/>
                  </a:ext>
                </a:extLst>
              </p:cNvPr>
              <p:cNvSpPr>
                <a:spLocks/>
              </p:cNvSpPr>
              <p:nvPr/>
            </p:nvSpPr>
            <p:spPr bwMode="auto">
              <a:xfrm>
                <a:off x="3989388" y="3244851"/>
                <a:ext cx="180975" cy="153988"/>
              </a:xfrm>
              <a:custGeom>
                <a:avLst/>
                <a:gdLst>
                  <a:gd name="T0" fmla="*/ 46 w 48"/>
                  <a:gd name="T1" fmla="*/ 0 h 41"/>
                  <a:gd name="T2" fmla="*/ 38 w 48"/>
                  <a:gd name="T3" fmla="*/ 4 h 41"/>
                  <a:gd name="T4" fmla="*/ 37 w 48"/>
                  <a:gd name="T5" fmla="*/ 5 h 41"/>
                  <a:gd name="T6" fmla="*/ 5 w 48"/>
                  <a:gd name="T7" fmla="*/ 25 h 41"/>
                  <a:gd name="T8" fmla="*/ 0 w 48"/>
                  <a:gd name="T9" fmla="*/ 34 h 41"/>
                  <a:gd name="T10" fmla="*/ 8 w 48"/>
                  <a:gd name="T11" fmla="*/ 41 h 41"/>
                  <a:gd name="T12" fmla="*/ 48 w 48"/>
                  <a:gd name="T13" fmla="*/ 1 h 41"/>
                  <a:gd name="T14" fmla="*/ 46 w 48"/>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46" y="0"/>
                    </a:moveTo>
                    <a:cubicBezTo>
                      <a:pt x="43" y="0"/>
                      <a:pt x="40" y="1"/>
                      <a:pt x="38" y="4"/>
                    </a:cubicBezTo>
                    <a:cubicBezTo>
                      <a:pt x="37" y="5"/>
                      <a:pt x="37" y="5"/>
                      <a:pt x="37" y="5"/>
                    </a:cubicBezTo>
                    <a:cubicBezTo>
                      <a:pt x="27" y="14"/>
                      <a:pt x="17" y="21"/>
                      <a:pt x="5" y="25"/>
                    </a:cubicBezTo>
                    <a:cubicBezTo>
                      <a:pt x="0" y="34"/>
                      <a:pt x="0" y="34"/>
                      <a:pt x="0" y="34"/>
                    </a:cubicBezTo>
                    <a:cubicBezTo>
                      <a:pt x="8" y="41"/>
                      <a:pt x="8" y="41"/>
                      <a:pt x="8" y="41"/>
                    </a:cubicBezTo>
                    <a:cubicBezTo>
                      <a:pt x="48" y="1"/>
                      <a:pt x="48" y="1"/>
                      <a:pt x="48" y="1"/>
                    </a:cubicBezTo>
                    <a:cubicBezTo>
                      <a:pt x="48" y="0"/>
                      <a:pt x="47" y="0"/>
                      <a:pt x="46" y="0"/>
                    </a:cubicBezTo>
                  </a:path>
                </a:pathLst>
              </a:custGeom>
              <a:solidFill>
                <a:srgbClr val="92929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4" name="Freeform 96">
                <a:extLst>
                  <a:ext uri="{FF2B5EF4-FFF2-40B4-BE49-F238E27FC236}">
                    <a16:creationId xmlns:a16="http://schemas.microsoft.com/office/drawing/2014/main" id="{F9D31219-4388-C0AC-06FB-245699711407}"/>
                  </a:ext>
                </a:extLst>
              </p:cNvPr>
              <p:cNvSpPr>
                <a:spLocks noEditPoints="1"/>
              </p:cNvSpPr>
              <p:nvPr/>
            </p:nvSpPr>
            <p:spPr bwMode="auto">
              <a:xfrm>
                <a:off x="3978275" y="2781301"/>
                <a:ext cx="555625" cy="255588"/>
              </a:xfrm>
              <a:custGeom>
                <a:avLst/>
                <a:gdLst>
                  <a:gd name="T0" fmla="*/ 48 w 148"/>
                  <a:gd name="T1" fmla="*/ 42 h 68"/>
                  <a:gd name="T2" fmla="*/ 9 w 148"/>
                  <a:gd name="T3" fmla="*/ 52 h 68"/>
                  <a:gd name="T4" fmla="*/ 9 w 148"/>
                  <a:gd name="T5" fmla="*/ 52 h 68"/>
                  <a:gd name="T6" fmla="*/ 49 w 148"/>
                  <a:gd name="T7" fmla="*/ 42 h 68"/>
                  <a:gd name="T8" fmla="*/ 100 w 148"/>
                  <a:gd name="T9" fmla="*/ 63 h 68"/>
                  <a:gd name="T10" fmla="*/ 105 w 148"/>
                  <a:gd name="T11" fmla="*/ 68 h 68"/>
                  <a:gd name="T12" fmla="*/ 99 w 148"/>
                  <a:gd name="T13" fmla="*/ 63 h 68"/>
                  <a:gd name="T14" fmla="*/ 48 w 148"/>
                  <a:gd name="T15" fmla="*/ 42 h 68"/>
                  <a:gd name="T16" fmla="*/ 89 w 148"/>
                  <a:gd name="T17" fmla="*/ 0 h 68"/>
                  <a:gd name="T18" fmla="*/ 66 w 148"/>
                  <a:gd name="T19" fmla="*/ 0 h 68"/>
                  <a:gd name="T20" fmla="*/ 65 w 148"/>
                  <a:gd name="T21" fmla="*/ 3 h 68"/>
                  <a:gd name="T22" fmla="*/ 58 w 148"/>
                  <a:gd name="T23" fmla="*/ 26 h 68"/>
                  <a:gd name="T24" fmla="*/ 43 w 148"/>
                  <a:gd name="T25" fmla="*/ 32 h 68"/>
                  <a:gd name="T26" fmla="*/ 16 w 148"/>
                  <a:gd name="T27" fmla="*/ 21 h 68"/>
                  <a:gd name="T28" fmla="*/ 0 w 148"/>
                  <a:gd name="T29" fmla="*/ 36 h 68"/>
                  <a:gd name="T30" fmla="*/ 16 w 148"/>
                  <a:gd name="T31" fmla="*/ 21 h 68"/>
                  <a:gd name="T32" fmla="*/ 43 w 148"/>
                  <a:gd name="T33" fmla="*/ 32 h 68"/>
                  <a:gd name="T34" fmla="*/ 58 w 148"/>
                  <a:gd name="T35" fmla="*/ 26 h 68"/>
                  <a:gd name="T36" fmla="*/ 65 w 148"/>
                  <a:gd name="T37" fmla="*/ 3 h 68"/>
                  <a:gd name="T38" fmla="*/ 66 w 148"/>
                  <a:gd name="T39" fmla="*/ 0 h 68"/>
                  <a:gd name="T40" fmla="*/ 89 w 148"/>
                  <a:gd name="T41" fmla="*/ 0 h 68"/>
                  <a:gd name="T42" fmla="*/ 99 w 148"/>
                  <a:gd name="T43" fmla="*/ 26 h 68"/>
                  <a:gd name="T44" fmla="*/ 114 w 148"/>
                  <a:gd name="T45" fmla="*/ 32 h 68"/>
                  <a:gd name="T46" fmla="*/ 137 w 148"/>
                  <a:gd name="T47" fmla="*/ 21 h 68"/>
                  <a:gd name="T48" fmla="*/ 140 w 148"/>
                  <a:gd name="T49" fmla="*/ 20 h 68"/>
                  <a:gd name="T50" fmla="*/ 148 w 148"/>
                  <a:gd name="T51" fmla="*/ 28 h 68"/>
                  <a:gd name="T52" fmla="*/ 139 w 148"/>
                  <a:gd name="T53" fmla="*/ 19 h 68"/>
                  <a:gd name="T54" fmla="*/ 136 w 148"/>
                  <a:gd name="T55" fmla="*/ 21 h 68"/>
                  <a:gd name="T56" fmla="*/ 114 w 148"/>
                  <a:gd name="T57" fmla="*/ 32 h 68"/>
                  <a:gd name="T58" fmla="*/ 99 w 148"/>
                  <a:gd name="T59" fmla="*/ 26 h 68"/>
                  <a:gd name="T60" fmla="*/ 89 w 148"/>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8" h="68">
                    <a:moveTo>
                      <a:pt x="48" y="42"/>
                    </a:moveTo>
                    <a:cubicBezTo>
                      <a:pt x="34" y="42"/>
                      <a:pt x="21" y="45"/>
                      <a:pt x="9" y="52"/>
                    </a:cubicBezTo>
                    <a:cubicBezTo>
                      <a:pt x="9" y="52"/>
                      <a:pt x="9" y="52"/>
                      <a:pt x="9" y="52"/>
                    </a:cubicBezTo>
                    <a:cubicBezTo>
                      <a:pt x="22" y="45"/>
                      <a:pt x="35" y="42"/>
                      <a:pt x="49" y="42"/>
                    </a:cubicBezTo>
                    <a:cubicBezTo>
                      <a:pt x="68" y="43"/>
                      <a:pt x="86" y="50"/>
                      <a:pt x="100" y="63"/>
                    </a:cubicBezTo>
                    <a:cubicBezTo>
                      <a:pt x="102" y="65"/>
                      <a:pt x="103" y="66"/>
                      <a:pt x="105" y="68"/>
                    </a:cubicBezTo>
                    <a:cubicBezTo>
                      <a:pt x="103" y="66"/>
                      <a:pt x="101" y="64"/>
                      <a:pt x="99" y="63"/>
                    </a:cubicBezTo>
                    <a:cubicBezTo>
                      <a:pt x="85" y="50"/>
                      <a:pt x="67" y="43"/>
                      <a:pt x="48" y="42"/>
                    </a:cubicBezTo>
                    <a:moveTo>
                      <a:pt x="89" y="0"/>
                    </a:moveTo>
                    <a:cubicBezTo>
                      <a:pt x="66" y="0"/>
                      <a:pt x="66" y="0"/>
                      <a:pt x="66" y="0"/>
                    </a:cubicBezTo>
                    <a:cubicBezTo>
                      <a:pt x="65" y="3"/>
                      <a:pt x="65" y="3"/>
                      <a:pt x="65" y="3"/>
                    </a:cubicBezTo>
                    <a:cubicBezTo>
                      <a:pt x="58" y="26"/>
                      <a:pt x="58" y="26"/>
                      <a:pt x="58" y="26"/>
                    </a:cubicBezTo>
                    <a:cubicBezTo>
                      <a:pt x="43" y="32"/>
                      <a:pt x="43" y="32"/>
                      <a:pt x="43" y="32"/>
                    </a:cubicBezTo>
                    <a:cubicBezTo>
                      <a:pt x="16" y="21"/>
                      <a:pt x="16" y="21"/>
                      <a:pt x="16" y="21"/>
                    </a:cubicBezTo>
                    <a:cubicBezTo>
                      <a:pt x="0" y="36"/>
                      <a:pt x="0" y="36"/>
                      <a:pt x="0" y="36"/>
                    </a:cubicBezTo>
                    <a:cubicBezTo>
                      <a:pt x="16" y="21"/>
                      <a:pt x="16" y="21"/>
                      <a:pt x="16" y="21"/>
                    </a:cubicBezTo>
                    <a:cubicBezTo>
                      <a:pt x="43" y="32"/>
                      <a:pt x="43" y="32"/>
                      <a:pt x="43" y="32"/>
                    </a:cubicBezTo>
                    <a:cubicBezTo>
                      <a:pt x="58" y="26"/>
                      <a:pt x="58" y="26"/>
                      <a:pt x="58" y="26"/>
                    </a:cubicBezTo>
                    <a:cubicBezTo>
                      <a:pt x="65" y="3"/>
                      <a:pt x="65" y="3"/>
                      <a:pt x="65" y="3"/>
                    </a:cubicBezTo>
                    <a:cubicBezTo>
                      <a:pt x="66" y="0"/>
                      <a:pt x="66" y="0"/>
                      <a:pt x="66" y="0"/>
                    </a:cubicBezTo>
                    <a:cubicBezTo>
                      <a:pt x="89" y="0"/>
                      <a:pt x="89" y="0"/>
                      <a:pt x="89" y="0"/>
                    </a:cubicBezTo>
                    <a:cubicBezTo>
                      <a:pt x="99" y="26"/>
                      <a:pt x="99" y="26"/>
                      <a:pt x="99" y="26"/>
                    </a:cubicBezTo>
                    <a:cubicBezTo>
                      <a:pt x="114" y="32"/>
                      <a:pt x="114" y="32"/>
                      <a:pt x="114" y="32"/>
                    </a:cubicBezTo>
                    <a:cubicBezTo>
                      <a:pt x="137" y="21"/>
                      <a:pt x="137" y="21"/>
                      <a:pt x="137" y="21"/>
                    </a:cubicBezTo>
                    <a:cubicBezTo>
                      <a:pt x="140" y="20"/>
                      <a:pt x="140" y="20"/>
                      <a:pt x="140" y="20"/>
                    </a:cubicBezTo>
                    <a:cubicBezTo>
                      <a:pt x="148" y="28"/>
                      <a:pt x="148" y="28"/>
                      <a:pt x="148" y="28"/>
                    </a:cubicBezTo>
                    <a:cubicBezTo>
                      <a:pt x="139" y="19"/>
                      <a:pt x="139" y="19"/>
                      <a:pt x="139" y="19"/>
                    </a:cubicBezTo>
                    <a:cubicBezTo>
                      <a:pt x="136" y="21"/>
                      <a:pt x="136" y="21"/>
                      <a:pt x="136" y="21"/>
                    </a:cubicBezTo>
                    <a:cubicBezTo>
                      <a:pt x="114" y="32"/>
                      <a:pt x="114" y="32"/>
                      <a:pt x="114" y="32"/>
                    </a:cubicBezTo>
                    <a:cubicBezTo>
                      <a:pt x="99" y="26"/>
                      <a:pt x="99" y="26"/>
                      <a:pt x="99" y="26"/>
                    </a:cubicBezTo>
                    <a:cubicBezTo>
                      <a:pt x="89" y="0"/>
                      <a:pt x="89" y="0"/>
                      <a:pt x="89" y="0"/>
                    </a:cubicBezTo>
                  </a:path>
                </a:pathLst>
              </a:custGeom>
              <a:solidFill>
                <a:srgbClr val="FCFCFC"/>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15" name="Freeform 97">
                <a:extLst>
                  <a:ext uri="{FF2B5EF4-FFF2-40B4-BE49-F238E27FC236}">
                    <a16:creationId xmlns:a16="http://schemas.microsoft.com/office/drawing/2014/main" id="{32ABF045-1CA7-18C3-03C2-ACCFF0C7071F}"/>
                  </a:ext>
                </a:extLst>
              </p:cNvPr>
              <p:cNvSpPr>
                <a:spLocks/>
              </p:cNvSpPr>
              <p:nvPr/>
            </p:nvSpPr>
            <p:spPr bwMode="auto">
              <a:xfrm>
                <a:off x="3978275" y="2781301"/>
                <a:ext cx="555625" cy="258763"/>
              </a:xfrm>
              <a:custGeom>
                <a:avLst/>
                <a:gdLst>
                  <a:gd name="T0" fmla="*/ 89 w 148"/>
                  <a:gd name="T1" fmla="*/ 0 h 69"/>
                  <a:gd name="T2" fmla="*/ 66 w 148"/>
                  <a:gd name="T3" fmla="*/ 0 h 69"/>
                  <a:gd name="T4" fmla="*/ 65 w 148"/>
                  <a:gd name="T5" fmla="*/ 3 h 69"/>
                  <a:gd name="T6" fmla="*/ 58 w 148"/>
                  <a:gd name="T7" fmla="*/ 26 h 69"/>
                  <a:gd name="T8" fmla="*/ 43 w 148"/>
                  <a:gd name="T9" fmla="*/ 32 h 69"/>
                  <a:gd name="T10" fmla="*/ 16 w 148"/>
                  <a:gd name="T11" fmla="*/ 21 h 69"/>
                  <a:gd name="T12" fmla="*/ 0 w 148"/>
                  <a:gd name="T13" fmla="*/ 36 h 69"/>
                  <a:gd name="T14" fmla="*/ 2 w 148"/>
                  <a:gd name="T15" fmla="*/ 39 h 69"/>
                  <a:gd name="T16" fmla="*/ 9 w 148"/>
                  <a:gd name="T17" fmla="*/ 52 h 69"/>
                  <a:gd name="T18" fmla="*/ 48 w 148"/>
                  <a:gd name="T19" fmla="*/ 42 h 69"/>
                  <a:gd name="T20" fmla="*/ 99 w 148"/>
                  <a:gd name="T21" fmla="*/ 63 h 69"/>
                  <a:gd name="T22" fmla="*/ 105 w 148"/>
                  <a:gd name="T23" fmla="*/ 68 h 69"/>
                  <a:gd name="T24" fmla="*/ 107 w 148"/>
                  <a:gd name="T25" fmla="*/ 69 h 69"/>
                  <a:gd name="T26" fmla="*/ 148 w 148"/>
                  <a:gd name="T27" fmla="*/ 28 h 69"/>
                  <a:gd name="T28" fmla="*/ 140 w 148"/>
                  <a:gd name="T29" fmla="*/ 20 h 69"/>
                  <a:gd name="T30" fmla="*/ 137 w 148"/>
                  <a:gd name="T31" fmla="*/ 21 h 69"/>
                  <a:gd name="T32" fmla="*/ 114 w 148"/>
                  <a:gd name="T33" fmla="*/ 32 h 69"/>
                  <a:gd name="T34" fmla="*/ 99 w 148"/>
                  <a:gd name="T35" fmla="*/ 26 h 69"/>
                  <a:gd name="T36" fmla="*/ 89 w 148"/>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69">
                    <a:moveTo>
                      <a:pt x="89" y="0"/>
                    </a:moveTo>
                    <a:cubicBezTo>
                      <a:pt x="66" y="0"/>
                      <a:pt x="66" y="0"/>
                      <a:pt x="66" y="0"/>
                    </a:cubicBezTo>
                    <a:cubicBezTo>
                      <a:pt x="65" y="3"/>
                      <a:pt x="65" y="3"/>
                      <a:pt x="65" y="3"/>
                    </a:cubicBezTo>
                    <a:cubicBezTo>
                      <a:pt x="58" y="26"/>
                      <a:pt x="58" y="26"/>
                      <a:pt x="58" y="26"/>
                    </a:cubicBezTo>
                    <a:cubicBezTo>
                      <a:pt x="43" y="32"/>
                      <a:pt x="43" y="32"/>
                      <a:pt x="43" y="32"/>
                    </a:cubicBezTo>
                    <a:cubicBezTo>
                      <a:pt x="16" y="21"/>
                      <a:pt x="16" y="21"/>
                      <a:pt x="16" y="21"/>
                    </a:cubicBezTo>
                    <a:cubicBezTo>
                      <a:pt x="0" y="36"/>
                      <a:pt x="0" y="36"/>
                      <a:pt x="0" y="36"/>
                    </a:cubicBezTo>
                    <a:cubicBezTo>
                      <a:pt x="2" y="39"/>
                      <a:pt x="2" y="39"/>
                      <a:pt x="2" y="39"/>
                    </a:cubicBezTo>
                    <a:cubicBezTo>
                      <a:pt x="9" y="52"/>
                      <a:pt x="9" y="52"/>
                      <a:pt x="9" y="52"/>
                    </a:cubicBezTo>
                    <a:cubicBezTo>
                      <a:pt x="21" y="45"/>
                      <a:pt x="34" y="42"/>
                      <a:pt x="48" y="42"/>
                    </a:cubicBezTo>
                    <a:cubicBezTo>
                      <a:pt x="67" y="43"/>
                      <a:pt x="85" y="50"/>
                      <a:pt x="99" y="63"/>
                    </a:cubicBezTo>
                    <a:cubicBezTo>
                      <a:pt x="101" y="64"/>
                      <a:pt x="103" y="66"/>
                      <a:pt x="105" y="68"/>
                    </a:cubicBezTo>
                    <a:cubicBezTo>
                      <a:pt x="106" y="68"/>
                      <a:pt x="106" y="68"/>
                      <a:pt x="107" y="69"/>
                    </a:cubicBezTo>
                    <a:cubicBezTo>
                      <a:pt x="148" y="28"/>
                      <a:pt x="148" y="28"/>
                      <a:pt x="148" y="28"/>
                    </a:cubicBezTo>
                    <a:cubicBezTo>
                      <a:pt x="140" y="20"/>
                      <a:pt x="140" y="20"/>
                      <a:pt x="140" y="20"/>
                    </a:cubicBezTo>
                    <a:cubicBezTo>
                      <a:pt x="137" y="21"/>
                      <a:pt x="137" y="21"/>
                      <a:pt x="137" y="21"/>
                    </a:cubicBezTo>
                    <a:cubicBezTo>
                      <a:pt x="114" y="32"/>
                      <a:pt x="114" y="32"/>
                      <a:pt x="114" y="32"/>
                    </a:cubicBezTo>
                    <a:cubicBezTo>
                      <a:pt x="99" y="26"/>
                      <a:pt x="99" y="26"/>
                      <a:pt x="99" y="26"/>
                    </a:cubicBezTo>
                    <a:cubicBezTo>
                      <a:pt x="89" y="0"/>
                      <a:pt x="89" y="0"/>
                      <a:pt x="89" y="0"/>
                    </a:cubicBezTo>
                  </a:path>
                </a:pathLst>
              </a:custGeom>
              <a:solidFill>
                <a:srgbClr val="92929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sp>
          <p:nvSpPr>
            <p:cNvPr id="67" name="Rectangle: Rounded Corners 65">
              <a:extLst>
                <a:ext uri="{FF2B5EF4-FFF2-40B4-BE49-F238E27FC236}">
                  <a16:creationId xmlns:a16="http://schemas.microsoft.com/office/drawing/2014/main" id="{ABC920F4-73EE-A047-113C-B1F05192AE05}"/>
                </a:ext>
              </a:extLst>
            </p:cNvPr>
            <p:cNvSpPr/>
            <p:nvPr/>
          </p:nvSpPr>
          <p:spPr bwMode="auto">
            <a:xfrm>
              <a:off x="2911880" y="2622692"/>
              <a:ext cx="1550502" cy="974190"/>
            </a:xfrm>
            <a:prstGeom prst="roundRect">
              <a:avLst>
                <a:gd name="adj" fmla="val 50000"/>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grpSp>
          <p:nvGrpSpPr>
            <p:cNvPr id="68" name="Group 66">
              <a:extLst>
                <a:ext uri="{FF2B5EF4-FFF2-40B4-BE49-F238E27FC236}">
                  <a16:creationId xmlns:a16="http://schemas.microsoft.com/office/drawing/2014/main" id="{095D6B54-4C7D-2396-0595-F6D4A5988F6A}"/>
                </a:ext>
              </a:extLst>
            </p:cNvPr>
            <p:cNvGrpSpPr/>
            <p:nvPr/>
          </p:nvGrpSpPr>
          <p:grpSpPr>
            <a:xfrm>
              <a:off x="2915340" y="2507238"/>
              <a:ext cx="452260" cy="417074"/>
              <a:chOff x="7989965" y="5173839"/>
              <a:chExt cx="308230" cy="284249"/>
            </a:xfrm>
          </p:grpSpPr>
          <p:sp>
            <p:nvSpPr>
              <p:cNvPr id="101" name="Rectangle 100">
                <a:extLst>
                  <a:ext uri="{FF2B5EF4-FFF2-40B4-BE49-F238E27FC236}">
                    <a16:creationId xmlns:a16="http://schemas.microsoft.com/office/drawing/2014/main" id="{26F97175-B80A-74EC-3301-31D923458976}"/>
                  </a:ext>
                </a:extLst>
              </p:cNvPr>
              <p:cNvSpPr/>
              <p:nvPr/>
            </p:nvSpPr>
            <p:spPr bwMode="auto">
              <a:xfrm rot="2791835">
                <a:off x="8049962" y="5214759"/>
                <a:ext cx="187231" cy="194497"/>
              </a:xfrm>
              <a:prstGeom prst="rect">
                <a:avLst/>
              </a:prstGeom>
              <a:solidFill>
                <a:srgbClr val="F2F2F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solidFill>
                    <a:schemeClr val="tx1"/>
                  </a:solidFill>
                  <a:latin typeface="Segoe UI Semilight"/>
                  <a:ea typeface="Segoe UI" pitchFamily="34" charset="0"/>
                  <a:cs typeface="Segoe UI" pitchFamily="34" charset="0"/>
                </a:endParaRPr>
              </a:p>
            </p:txBody>
          </p:sp>
          <p:grpSp>
            <p:nvGrpSpPr>
              <p:cNvPr id="102" name="Group 101">
                <a:extLst>
                  <a:ext uri="{FF2B5EF4-FFF2-40B4-BE49-F238E27FC236}">
                    <a16:creationId xmlns:a16="http://schemas.microsoft.com/office/drawing/2014/main" id="{1AA66903-78A6-9E84-1EE9-15A913A9D3B7}"/>
                  </a:ext>
                </a:extLst>
              </p:cNvPr>
              <p:cNvGrpSpPr/>
              <p:nvPr/>
            </p:nvGrpSpPr>
            <p:grpSpPr>
              <a:xfrm>
                <a:off x="7989965" y="5173839"/>
                <a:ext cx="308230" cy="284249"/>
                <a:chOff x="7875624" y="5410159"/>
                <a:chExt cx="308230" cy="284249"/>
              </a:xfrm>
            </p:grpSpPr>
            <p:sp>
              <p:nvSpPr>
                <p:cNvPr id="103" name="Freeform 17">
                  <a:extLst>
                    <a:ext uri="{FF2B5EF4-FFF2-40B4-BE49-F238E27FC236}">
                      <a16:creationId xmlns:a16="http://schemas.microsoft.com/office/drawing/2014/main" id="{AF0715B6-DC5F-CFD9-3447-C363EA1E08AD}"/>
                    </a:ext>
                  </a:extLst>
                </p:cNvPr>
                <p:cNvSpPr>
                  <a:spLocks/>
                </p:cNvSpPr>
                <p:nvPr/>
              </p:nvSpPr>
              <p:spPr bwMode="auto">
                <a:xfrm>
                  <a:off x="7960264" y="5410159"/>
                  <a:ext cx="145298" cy="284249"/>
                </a:xfrm>
                <a:custGeom>
                  <a:avLst/>
                  <a:gdLst>
                    <a:gd name="T0" fmla="*/ 204 w 206"/>
                    <a:gd name="T1" fmla="*/ 0 h 403"/>
                    <a:gd name="T2" fmla="*/ 71 w 206"/>
                    <a:gd name="T3" fmla="*/ 0 h 403"/>
                    <a:gd name="T4" fmla="*/ 0 w 206"/>
                    <a:gd name="T5" fmla="*/ 201 h 403"/>
                    <a:gd name="T6" fmla="*/ 88 w 206"/>
                    <a:gd name="T7" fmla="*/ 204 h 403"/>
                    <a:gd name="T8" fmla="*/ 19 w 206"/>
                    <a:gd name="T9" fmla="*/ 403 h 403"/>
                    <a:gd name="T10" fmla="*/ 206 w 206"/>
                    <a:gd name="T11" fmla="*/ 135 h 403"/>
                    <a:gd name="T12" fmla="*/ 116 w 206"/>
                    <a:gd name="T13" fmla="*/ 135 h 403"/>
                    <a:gd name="T14" fmla="*/ 204 w 206"/>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03">
                      <a:moveTo>
                        <a:pt x="204" y="0"/>
                      </a:moveTo>
                      <a:lnTo>
                        <a:pt x="71" y="0"/>
                      </a:lnTo>
                      <a:lnTo>
                        <a:pt x="0" y="201"/>
                      </a:lnTo>
                      <a:lnTo>
                        <a:pt x="88" y="204"/>
                      </a:lnTo>
                      <a:lnTo>
                        <a:pt x="19" y="403"/>
                      </a:lnTo>
                      <a:lnTo>
                        <a:pt x="206" y="135"/>
                      </a:lnTo>
                      <a:lnTo>
                        <a:pt x="116" y="135"/>
                      </a:lnTo>
                      <a:lnTo>
                        <a:pt x="204" y="0"/>
                      </a:lnTo>
                      <a:close/>
                    </a:path>
                  </a:pathLst>
                </a:custGeom>
                <a:solidFill>
                  <a:srgbClr val="FCD11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nvGrpSpPr>
                <p:cNvPr id="104" name="Group 103">
                  <a:extLst>
                    <a:ext uri="{FF2B5EF4-FFF2-40B4-BE49-F238E27FC236}">
                      <a16:creationId xmlns:a16="http://schemas.microsoft.com/office/drawing/2014/main" id="{AC2CBF76-F468-6A7F-E629-A7BA12E730A1}"/>
                    </a:ext>
                  </a:extLst>
                </p:cNvPr>
                <p:cNvGrpSpPr/>
                <p:nvPr/>
              </p:nvGrpSpPr>
              <p:grpSpPr>
                <a:xfrm>
                  <a:off x="7875624" y="5410159"/>
                  <a:ext cx="308230" cy="284249"/>
                  <a:chOff x="7875624" y="5410159"/>
                  <a:chExt cx="308230" cy="284249"/>
                </a:xfrm>
              </p:grpSpPr>
              <p:sp>
                <p:nvSpPr>
                  <p:cNvPr id="105" name="Freeform 15">
                    <a:extLst>
                      <a:ext uri="{FF2B5EF4-FFF2-40B4-BE49-F238E27FC236}">
                        <a16:creationId xmlns:a16="http://schemas.microsoft.com/office/drawing/2014/main" id="{53757F48-137F-659B-518D-13866FCFEB44}"/>
                      </a:ext>
                    </a:extLst>
                  </p:cNvPr>
                  <p:cNvSpPr>
                    <a:spLocks/>
                  </p:cNvSpPr>
                  <p:nvPr/>
                </p:nvSpPr>
                <p:spPr bwMode="auto">
                  <a:xfrm>
                    <a:off x="8084402" y="5461648"/>
                    <a:ext cx="99452" cy="177743"/>
                  </a:xfrm>
                  <a:custGeom>
                    <a:avLst/>
                    <a:gdLst>
                      <a:gd name="T0" fmla="*/ 58 w 60"/>
                      <a:gd name="T1" fmla="*/ 55 h 106"/>
                      <a:gd name="T2" fmla="*/ 58 w 60"/>
                      <a:gd name="T3" fmla="*/ 49 h 106"/>
                      <a:gd name="T4" fmla="*/ 49 w 60"/>
                      <a:gd name="T5" fmla="*/ 40 h 106"/>
                      <a:gd name="T6" fmla="*/ 9 w 60"/>
                      <a:gd name="T7" fmla="*/ 1 h 106"/>
                      <a:gd name="T8" fmla="*/ 3 w 60"/>
                      <a:gd name="T9" fmla="*/ 1 h 106"/>
                      <a:gd name="T10" fmla="*/ 3 w 60"/>
                      <a:gd name="T11" fmla="*/ 8 h 106"/>
                      <a:gd name="T12" fmla="*/ 45 w 60"/>
                      <a:gd name="T13" fmla="*/ 49 h 106"/>
                      <a:gd name="T14" fmla="*/ 45 w 60"/>
                      <a:gd name="T15" fmla="*/ 55 h 106"/>
                      <a:gd name="T16" fmla="*/ 2 w 60"/>
                      <a:gd name="T17" fmla="*/ 97 h 106"/>
                      <a:gd name="T18" fmla="*/ 2 w 60"/>
                      <a:gd name="T19" fmla="*/ 104 h 106"/>
                      <a:gd name="T20" fmla="*/ 9 w 60"/>
                      <a:gd name="T21" fmla="*/ 104 h 106"/>
                      <a:gd name="T22" fmla="*/ 48 w 60"/>
                      <a:gd name="T23" fmla="*/ 65 h 106"/>
                      <a:gd name="T24" fmla="*/ 48 w 60"/>
                      <a:gd name="T25" fmla="*/ 65 h 106"/>
                      <a:gd name="T26" fmla="*/ 58 w 60"/>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6">
                        <a:moveTo>
                          <a:pt x="58" y="55"/>
                        </a:moveTo>
                        <a:cubicBezTo>
                          <a:pt x="60" y="53"/>
                          <a:pt x="59" y="50"/>
                          <a:pt x="58" y="49"/>
                        </a:cubicBezTo>
                        <a:cubicBezTo>
                          <a:pt x="49" y="40"/>
                          <a:pt x="49" y="40"/>
                          <a:pt x="49" y="40"/>
                        </a:cubicBezTo>
                        <a:cubicBezTo>
                          <a:pt x="9" y="1"/>
                          <a:pt x="9" y="1"/>
                          <a:pt x="9" y="1"/>
                        </a:cubicBezTo>
                        <a:cubicBezTo>
                          <a:pt x="8" y="0"/>
                          <a:pt x="5" y="0"/>
                          <a:pt x="3" y="1"/>
                        </a:cubicBezTo>
                        <a:cubicBezTo>
                          <a:pt x="1" y="3"/>
                          <a:pt x="1" y="6"/>
                          <a:pt x="3" y="8"/>
                        </a:cubicBezTo>
                        <a:cubicBezTo>
                          <a:pt x="45" y="49"/>
                          <a:pt x="45" y="49"/>
                          <a:pt x="45" y="49"/>
                        </a:cubicBezTo>
                        <a:cubicBezTo>
                          <a:pt x="46" y="50"/>
                          <a:pt x="46" y="53"/>
                          <a:pt x="45" y="55"/>
                        </a:cubicBezTo>
                        <a:cubicBezTo>
                          <a:pt x="2" y="97"/>
                          <a:pt x="2" y="97"/>
                          <a:pt x="2" y="97"/>
                        </a:cubicBezTo>
                        <a:cubicBezTo>
                          <a:pt x="0" y="99"/>
                          <a:pt x="0" y="102"/>
                          <a:pt x="2" y="104"/>
                        </a:cubicBezTo>
                        <a:cubicBezTo>
                          <a:pt x="4" y="106"/>
                          <a:pt x="7" y="105"/>
                          <a:pt x="9" y="104"/>
                        </a:cubicBezTo>
                        <a:cubicBezTo>
                          <a:pt x="48" y="65"/>
                          <a:pt x="48" y="65"/>
                          <a:pt x="48" y="65"/>
                        </a:cubicBezTo>
                        <a:cubicBezTo>
                          <a:pt x="48" y="65"/>
                          <a:pt x="48" y="65"/>
                          <a:pt x="48" y="65"/>
                        </a:cubicBezTo>
                        <a:lnTo>
                          <a:pt x="58"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106" name="Freeform 16">
                    <a:extLst>
                      <a:ext uri="{FF2B5EF4-FFF2-40B4-BE49-F238E27FC236}">
                        <a16:creationId xmlns:a16="http://schemas.microsoft.com/office/drawing/2014/main" id="{59FE73C9-6DF9-DE55-A7D8-00C7BEC32BC8}"/>
                      </a:ext>
                    </a:extLst>
                  </p:cNvPr>
                  <p:cNvSpPr>
                    <a:spLocks/>
                  </p:cNvSpPr>
                  <p:nvPr/>
                </p:nvSpPr>
                <p:spPr bwMode="auto">
                  <a:xfrm>
                    <a:off x="7875624" y="5461648"/>
                    <a:ext cx="98041" cy="177743"/>
                  </a:xfrm>
                  <a:custGeom>
                    <a:avLst/>
                    <a:gdLst>
                      <a:gd name="T0" fmla="*/ 2 w 59"/>
                      <a:gd name="T1" fmla="*/ 55 h 106"/>
                      <a:gd name="T2" fmla="*/ 2 w 59"/>
                      <a:gd name="T3" fmla="*/ 49 h 106"/>
                      <a:gd name="T4" fmla="*/ 10 w 59"/>
                      <a:gd name="T5" fmla="*/ 40 h 106"/>
                      <a:gd name="T6" fmla="*/ 50 w 59"/>
                      <a:gd name="T7" fmla="*/ 1 h 106"/>
                      <a:gd name="T8" fmla="*/ 56 w 59"/>
                      <a:gd name="T9" fmla="*/ 1 h 106"/>
                      <a:gd name="T10" fmla="*/ 56 w 59"/>
                      <a:gd name="T11" fmla="*/ 8 h 106"/>
                      <a:gd name="T12" fmla="*/ 16 w 59"/>
                      <a:gd name="T13" fmla="*/ 49 h 106"/>
                      <a:gd name="T14" fmla="*/ 16 w 59"/>
                      <a:gd name="T15" fmla="*/ 55 h 106"/>
                      <a:gd name="T16" fmla="*/ 57 w 59"/>
                      <a:gd name="T17" fmla="*/ 97 h 106"/>
                      <a:gd name="T18" fmla="*/ 57 w 59"/>
                      <a:gd name="T19" fmla="*/ 104 h 106"/>
                      <a:gd name="T20" fmla="*/ 51 w 59"/>
                      <a:gd name="T21" fmla="*/ 104 h 106"/>
                      <a:gd name="T22" fmla="*/ 11 w 59"/>
                      <a:gd name="T23" fmla="*/ 66 h 106"/>
                      <a:gd name="T24" fmla="*/ 10 w 59"/>
                      <a:gd name="T25" fmla="*/ 65 h 106"/>
                      <a:gd name="T26" fmla="*/ 2 w 59"/>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06">
                        <a:moveTo>
                          <a:pt x="2" y="55"/>
                        </a:moveTo>
                        <a:cubicBezTo>
                          <a:pt x="0" y="53"/>
                          <a:pt x="0" y="50"/>
                          <a:pt x="2" y="49"/>
                        </a:cubicBezTo>
                        <a:cubicBezTo>
                          <a:pt x="10" y="40"/>
                          <a:pt x="10" y="40"/>
                          <a:pt x="10" y="40"/>
                        </a:cubicBezTo>
                        <a:cubicBezTo>
                          <a:pt x="50" y="1"/>
                          <a:pt x="50" y="1"/>
                          <a:pt x="50" y="1"/>
                        </a:cubicBezTo>
                        <a:cubicBezTo>
                          <a:pt x="52" y="0"/>
                          <a:pt x="54" y="0"/>
                          <a:pt x="56" y="1"/>
                        </a:cubicBezTo>
                        <a:cubicBezTo>
                          <a:pt x="58" y="3"/>
                          <a:pt x="59" y="6"/>
                          <a:pt x="56" y="8"/>
                        </a:cubicBezTo>
                        <a:cubicBezTo>
                          <a:pt x="16" y="49"/>
                          <a:pt x="16" y="49"/>
                          <a:pt x="16" y="49"/>
                        </a:cubicBezTo>
                        <a:cubicBezTo>
                          <a:pt x="14" y="50"/>
                          <a:pt x="14" y="53"/>
                          <a:pt x="16" y="55"/>
                        </a:cubicBezTo>
                        <a:cubicBezTo>
                          <a:pt x="57" y="97"/>
                          <a:pt x="57" y="97"/>
                          <a:pt x="57" y="97"/>
                        </a:cubicBezTo>
                        <a:cubicBezTo>
                          <a:pt x="59" y="99"/>
                          <a:pt x="59" y="102"/>
                          <a:pt x="57" y="104"/>
                        </a:cubicBezTo>
                        <a:cubicBezTo>
                          <a:pt x="55" y="106"/>
                          <a:pt x="52" y="105"/>
                          <a:pt x="51" y="104"/>
                        </a:cubicBezTo>
                        <a:cubicBezTo>
                          <a:pt x="11" y="66"/>
                          <a:pt x="11" y="66"/>
                          <a:pt x="11" y="66"/>
                        </a:cubicBezTo>
                        <a:cubicBezTo>
                          <a:pt x="10" y="65"/>
                          <a:pt x="10" y="65"/>
                          <a:pt x="10" y="65"/>
                        </a:cubicBezTo>
                        <a:lnTo>
                          <a:pt x="2"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107" name="Freeform 19">
                    <a:extLst>
                      <a:ext uri="{FF2B5EF4-FFF2-40B4-BE49-F238E27FC236}">
                        <a16:creationId xmlns:a16="http://schemas.microsoft.com/office/drawing/2014/main" id="{AAB61EDA-A26D-F172-E97C-1C29F68A4688}"/>
                      </a:ext>
                    </a:extLst>
                  </p:cNvPr>
                  <p:cNvSpPr>
                    <a:spLocks/>
                  </p:cNvSpPr>
                  <p:nvPr/>
                </p:nvSpPr>
                <p:spPr bwMode="auto">
                  <a:xfrm>
                    <a:off x="7973665" y="5410159"/>
                    <a:ext cx="131897" cy="284249"/>
                  </a:xfrm>
                  <a:custGeom>
                    <a:avLst/>
                    <a:gdLst>
                      <a:gd name="T0" fmla="*/ 185 w 187"/>
                      <a:gd name="T1" fmla="*/ 0 h 403"/>
                      <a:gd name="T2" fmla="*/ 116 w 187"/>
                      <a:gd name="T3" fmla="*/ 0 h 403"/>
                      <a:gd name="T4" fmla="*/ 43 w 187"/>
                      <a:gd name="T5" fmla="*/ 168 h 403"/>
                      <a:gd name="T6" fmla="*/ 128 w 187"/>
                      <a:gd name="T7" fmla="*/ 168 h 403"/>
                      <a:gd name="T8" fmla="*/ 0 w 187"/>
                      <a:gd name="T9" fmla="*/ 403 h 403"/>
                      <a:gd name="T10" fmla="*/ 187 w 187"/>
                      <a:gd name="T11" fmla="*/ 135 h 403"/>
                      <a:gd name="T12" fmla="*/ 97 w 187"/>
                      <a:gd name="T13" fmla="*/ 135 h 403"/>
                      <a:gd name="T14" fmla="*/ 185 w 187"/>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403">
                        <a:moveTo>
                          <a:pt x="185" y="0"/>
                        </a:moveTo>
                        <a:lnTo>
                          <a:pt x="116" y="0"/>
                        </a:lnTo>
                        <a:lnTo>
                          <a:pt x="43" y="168"/>
                        </a:lnTo>
                        <a:lnTo>
                          <a:pt x="128" y="168"/>
                        </a:lnTo>
                        <a:lnTo>
                          <a:pt x="0" y="403"/>
                        </a:lnTo>
                        <a:lnTo>
                          <a:pt x="187" y="135"/>
                        </a:lnTo>
                        <a:lnTo>
                          <a:pt x="97" y="135"/>
                        </a:lnTo>
                        <a:lnTo>
                          <a:pt x="185" y="0"/>
                        </a:lnTo>
                        <a:close/>
                      </a:path>
                    </a:pathLst>
                  </a:custGeom>
                  <a:solidFill>
                    <a:srgbClr val="FDBC0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grpSp>
        </p:grpSp>
        <p:cxnSp>
          <p:nvCxnSpPr>
            <p:cNvPr id="69" name="Straight Arrow Connector 67">
              <a:extLst>
                <a:ext uri="{FF2B5EF4-FFF2-40B4-BE49-F238E27FC236}">
                  <a16:creationId xmlns:a16="http://schemas.microsoft.com/office/drawing/2014/main" id="{DFB1C848-8538-2783-73C9-2214BD56373E}"/>
                </a:ext>
              </a:extLst>
            </p:cNvPr>
            <p:cNvCxnSpPr>
              <a:cxnSpLocks/>
            </p:cNvCxnSpPr>
            <p:nvPr/>
          </p:nvCxnSpPr>
          <p:spPr>
            <a:xfrm>
              <a:off x="2484609" y="3104905"/>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70" name="Rectangle 107">
              <a:extLst>
                <a:ext uri="{FF2B5EF4-FFF2-40B4-BE49-F238E27FC236}">
                  <a16:creationId xmlns:a16="http://schemas.microsoft.com/office/drawing/2014/main" id="{06B30E89-1EDD-0C92-417A-280D395E1B89}"/>
                </a:ext>
              </a:extLst>
            </p:cNvPr>
            <p:cNvSpPr>
              <a:spLocks noChangeArrowheads="1"/>
            </p:cNvSpPr>
            <p:nvPr/>
          </p:nvSpPr>
          <p:spPr bwMode="auto">
            <a:xfrm>
              <a:off x="3932710" y="3032363"/>
              <a:ext cx="59613" cy="6050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1" name="Rectangle 108">
              <a:extLst>
                <a:ext uri="{FF2B5EF4-FFF2-40B4-BE49-F238E27FC236}">
                  <a16:creationId xmlns:a16="http://schemas.microsoft.com/office/drawing/2014/main" id="{E65972CB-8E84-FED6-764C-87A09FF58922}"/>
                </a:ext>
              </a:extLst>
            </p:cNvPr>
            <p:cNvSpPr>
              <a:spLocks noChangeArrowheads="1"/>
            </p:cNvSpPr>
            <p:nvPr/>
          </p:nvSpPr>
          <p:spPr bwMode="auto">
            <a:xfrm>
              <a:off x="4021684" y="3032363"/>
              <a:ext cx="60503" cy="6050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2" name="Rectangle 109">
              <a:extLst>
                <a:ext uri="{FF2B5EF4-FFF2-40B4-BE49-F238E27FC236}">
                  <a16:creationId xmlns:a16="http://schemas.microsoft.com/office/drawing/2014/main" id="{98CC505B-9FF1-A47A-93B5-3B61ABD50854}"/>
                </a:ext>
              </a:extLst>
            </p:cNvPr>
            <p:cNvSpPr>
              <a:spLocks noChangeArrowheads="1"/>
            </p:cNvSpPr>
            <p:nvPr/>
          </p:nvSpPr>
          <p:spPr bwMode="auto">
            <a:xfrm>
              <a:off x="4112438" y="3032363"/>
              <a:ext cx="60503" cy="6050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3" name="Rectangle 110">
              <a:extLst>
                <a:ext uri="{FF2B5EF4-FFF2-40B4-BE49-F238E27FC236}">
                  <a16:creationId xmlns:a16="http://schemas.microsoft.com/office/drawing/2014/main" id="{89A01FDC-6B21-B2BD-4BA2-B15BAB97D579}"/>
                </a:ext>
              </a:extLst>
            </p:cNvPr>
            <p:cNvSpPr>
              <a:spLocks noChangeArrowheads="1"/>
            </p:cNvSpPr>
            <p:nvPr/>
          </p:nvSpPr>
          <p:spPr bwMode="auto">
            <a:xfrm>
              <a:off x="4202301" y="3032363"/>
              <a:ext cx="61393" cy="6050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4" name="Rectangle 111">
              <a:extLst>
                <a:ext uri="{FF2B5EF4-FFF2-40B4-BE49-F238E27FC236}">
                  <a16:creationId xmlns:a16="http://schemas.microsoft.com/office/drawing/2014/main" id="{58AB9B31-2516-077C-1465-7F67CE8F573B}"/>
                </a:ext>
              </a:extLst>
            </p:cNvPr>
            <p:cNvSpPr>
              <a:spLocks noChangeArrowheads="1"/>
            </p:cNvSpPr>
            <p:nvPr/>
          </p:nvSpPr>
          <p:spPr bwMode="auto">
            <a:xfrm>
              <a:off x="3932710" y="3123117"/>
              <a:ext cx="5961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5" name="Rectangle 112">
              <a:extLst>
                <a:ext uri="{FF2B5EF4-FFF2-40B4-BE49-F238E27FC236}">
                  <a16:creationId xmlns:a16="http://schemas.microsoft.com/office/drawing/2014/main" id="{B74C3719-A86B-F455-5869-FC6A443A0C49}"/>
                </a:ext>
              </a:extLst>
            </p:cNvPr>
            <p:cNvSpPr>
              <a:spLocks noChangeArrowheads="1"/>
            </p:cNvSpPr>
            <p:nvPr/>
          </p:nvSpPr>
          <p:spPr bwMode="auto">
            <a:xfrm>
              <a:off x="4021684" y="3123117"/>
              <a:ext cx="6050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6" name="Rectangle 113">
              <a:extLst>
                <a:ext uri="{FF2B5EF4-FFF2-40B4-BE49-F238E27FC236}">
                  <a16:creationId xmlns:a16="http://schemas.microsoft.com/office/drawing/2014/main" id="{9502B8EA-B9FD-62FF-FF7A-B7CDEBF4BF8A}"/>
                </a:ext>
              </a:extLst>
            </p:cNvPr>
            <p:cNvSpPr>
              <a:spLocks noChangeArrowheads="1"/>
            </p:cNvSpPr>
            <p:nvPr/>
          </p:nvSpPr>
          <p:spPr bwMode="auto">
            <a:xfrm>
              <a:off x="4112438" y="3123117"/>
              <a:ext cx="6050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7" name="Rectangle 114">
              <a:extLst>
                <a:ext uri="{FF2B5EF4-FFF2-40B4-BE49-F238E27FC236}">
                  <a16:creationId xmlns:a16="http://schemas.microsoft.com/office/drawing/2014/main" id="{8BA4C627-5A23-8992-0F3C-91DBFC329FEF}"/>
                </a:ext>
              </a:extLst>
            </p:cNvPr>
            <p:cNvSpPr>
              <a:spLocks noChangeArrowheads="1"/>
            </p:cNvSpPr>
            <p:nvPr/>
          </p:nvSpPr>
          <p:spPr bwMode="auto">
            <a:xfrm>
              <a:off x="4202301" y="3123117"/>
              <a:ext cx="6139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8" name="Rectangle 115">
              <a:extLst>
                <a:ext uri="{FF2B5EF4-FFF2-40B4-BE49-F238E27FC236}">
                  <a16:creationId xmlns:a16="http://schemas.microsoft.com/office/drawing/2014/main" id="{7C494625-B282-1F34-2C7F-CA09C7446225}"/>
                </a:ext>
              </a:extLst>
            </p:cNvPr>
            <p:cNvSpPr>
              <a:spLocks noChangeArrowheads="1"/>
            </p:cNvSpPr>
            <p:nvPr/>
          </p:nvSpPr>
          <p:spPr bwMode="auto">
            <a:xfrm>
              <a:off x="3152342" y="3024344"/>
              <a:ext cx="58723" cy="5961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79" name="Rectangle 116">
              <a:extLst>
                <a:ext uri="{FF2B5EF4-FFF2-40B4-BE49-F238E27FC236}">
                  <a16:creationId xmlns:a16="http://schemas.microsoft.com/office/drawing/2014/main" id="{B7D5A0F0-31C1-BF0F-EC55-77D142D7E845}"/>
                </a:ext>
              </a:extLst>
            </p:cNvPr>
            <p:cNvSpPr>
              <a:spLocks noChangeArrowheads="1"/>
            </p:cNvSpPr>
            <p:nvPr/>
          </p:nvSpPr>
          <p:spPr bwMode="auto">
            <a:xfrm>
              <a:off x="3286692" y="2938039"/>
              <a:ext cx="59613" cy="6139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0" name="Rectangle 117">
              <a:extLst>
                <a:ext uri="{FF2B5EF4-FFF2-40B4-BE49-F238E27FC236}">
                  <a16:creationId xmlns:a16="http://schemas.microsoft.com/office/drawing/2014/main" id="{73AC7812-3F1C-F30B-277F-5343E291C800}"/>
                </a:ext>
              </a:extLst>
            </p:cNvPr>
            <p:cNvSpPr>
              <a:spLocks noChangeArrowheads="1"/>
            </p:cNvSpPr>
            <p:nvPr/>
          </p:nvSpPr>
          <p:spPr bwMode="auto">
            <a:xfrm>
              <a:off x="3346306" y="3050147"/>
              <a:ext cx="5872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1" name="Rectangle 118">
              <a:extLst>
                <a:ext uri="{FF2B5EF4-FFF2-40B4-BE49-F238E27FC236}">
                  <a16:creationId xmlns:a16="http://schemas.microsoft.com/office/drawing/2014/main" id="{6B34186E-693C-D49E-BDEE-3CA0A4258C05}"/>
                </a:ext>
              </a:extLst>
            </p:cNvPr>
            <p:cNvSpPr>
              <a:spLocks noChangeArrowheads="1"/>
            </p:cNvSpPr>
            <p:nvPr/>
          </p:nvSpPr>
          <p:spPr bwMode="auto">
            <a:xfrm>
              <a:off x="3421933" y="2965621"/>
              <a:ext cx="6050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2" name="Rectangle 119">
              <a:extLst>
                <a:ext uri="{FF2B5EF4-FFF2-40B4-BE49-F238E27FC236}">
                  <a16:creationId xmlns:a16="http://schemas.microsoft.com/office/drawing/2014/main" id="{F12F5085-C64D-0FF8-F49C-8EDE61EC69A4}"/>
                </a:ext>
              </a:extLst>
            </p:cNvPr>
            <p:cNvSpPr>
              <a:spLocks noChangeArrowheads="1"/>
            </p:cNvSpPr>
            <p:nvPr/>
          </p:nvSpPr>
          <p:spPr bwMode="auto">
            <a:xfrm>
              <a:off x="3090949" y="3151577"/>
              <a:ext cx="6139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3" name="Rectangle 120">
              <a:extLst>
                <a:ext uri="{FF2B5EF4-FFF2-40B4-BE49-F238E27FC236}">
                  <a16:creationId xmlns:a16="http://schemas.microsoft.com/office/drawing/2014/main" id="{E76B99DA-A628-7E8E-8934-2EC586A87A55}"/>
                </a:ext>
              </a:extLst>
            </p:cNvPr>
            <p:cNvSpPr>
              <a:spLocks noChangeArrowheads="1"/>
            </p:cNvSpPr>
            <p:nvPr/>
          </p:nvSpPr>
          <p:spPr bwMode="auto">
            <a:xfrm>
              <a:off x="3240426" y="3113319"/>
              <a:ext cx="61393" cy="6139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4" name="Rectangle 121">
              <a:extLst>
                <a:ext uri="{FF2B5EF4-FFF2-40B4-BE49-F238E27FC236}">
                  <a16:creationId xmlns:a16="http://schemas.microsoft.com/office/drawing/2014/main" id="{07078EF1-A815-D958-6E55-F05929A1CC4C}"/>
                </a:ext>
              </a:extLst>
            </p:cNvPr>
            <p:cNvSpPr>
              <a:spLocks noChangeArrowheads="1"/>
            </p:cNvSpPr>
            <p:nvPr/>
          </p:nvSpPr>
          <p:spPr bwMode="auto">
            <a:xfrm>
              <a:off x="3331180" y="3227206"/>
              <a:ext cx="61393" cy="5961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5" name="Rectangle 122">
              <a:extLst>
                <a:ext uri="{FF2B5EF4-FFF2-40B4-BE49-F238E27FC236}">
                  <a16:creationId xmlns:a16="http://schemas.microsoft.com/office/drawing/2014/main" id="{640026E2-DE7F-86EA-A25B-1C5C2CE4194E}"/>
                </a:ext>
              </a:extLst>
            </p:cNvPr>
            <p:cNvSpPr>
              <a:spLocks noChangeArrowheads="1"/>
            </p:cNvSpPr>
            <p:nvPr/>
          </p:nvSpPr>
          <p:spPr bwMode="auto">
            <a:xfrm>
              <a:off x="3421933" y="3151577"/>
              <a:ext cx="60503" cy="58723"/>
            </a:xfrm>
            <a:prstGeom prst="rect">
              <a:avLst/>
            </a:prstGeom>
            <a:solidFill>
              <a:schemeClr val="accent1"/>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86" name="Rectangle: Rounded Corners 84">
              <a:extLst>
                <a:ext uri="{FF2B5EF4-FFF2-40B4-BE49-F238E27FC236}">
                  <a16:creationId xmlns:a16="http://schemas.microsoft.com/office/drawing/2014/main" id="{91250EB4-206B-6584-5BB9-3BACA6A7D712}"/>
                </a:ext>
              </a:extLst>
            </p:cNvPr>
            <p:cNvSpPr/>
            <p:nvPr/>
          </p:nvSpPr>
          <p:spPr bwMode="auto">
            <a:xfrm>
              <a:off x="4904796" y="2614512"/>
              <a:ext cx="974859" cy="974190"/>
            </a:xfrm>
            <a:prstGeom prst="roundRect">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cxnSp>
          <p:nvCxnSpPr>
            <p:cNvPr id="87" name="Straight Arrow Connector 85">
              <a:extLst>
                <a:ext uri="{FF2B5EF4-FFF2-40B4-BE49-F238E27FC236}">
                  <a16:creationId xmlns:a16="http://schemas.microsoft.com/office/drawing/2014/main" id="{8D07B798-A768-774A-61DA-CF46CCAD151B}"/>
                </a:ext>
              </a:extLst>
            </p:cNvPr>
            <p:cNvCxnSpPr>
              <a:cxnSpLocks/>
            </p:cNvCxnSpPr>
            <p:nvPr/>
          </p:nvCxnSpPr>
          <p:spPr>
            <a:xfrm>
              <a:off x="3518636" y="3104905"/>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6">
              <a:extLst>
                <a:ext uri="{FF2B5EF4-FFF2-40B4-BE49-F238E27FC236}">
                  <a16:creationId xmlns:a16="http://schemas.microsoft.com/office/drawing/2014/main" id="{EB1E4B16-1E11-CAA2-7C5D-2F4CC5E5F7E7}"/>
                </a:ext>
              </a:extLst>
            </p:cNvPr>
            <p:cNvCxnSpPr>
              <a:cxnSpLocks/>
            </p:cNvCxnSpPr>
            <p:nvPr/>
          </p:nvCxnSpPr>
          <p:spPr>
            <a:xfrm>
              <a:off x="4463269" y="3104905"/>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89" name="Group 87">
              <a:extLst>
                <a:ext uri="{FF2B5EF4-FFF2-40B4-BE49-F238E27FC236}">
                  <a16:creationId xmlns:a16="http://schemas.microsoft.com/office/drawing/2014/main" id="{FDF2C00F-9CFA-10CD-4085-5E77F217860F}"/>
                </a:ext>
              </a:extLst>
            </p:cNvPr>
            <p:cNvGrpSpPr/>
            <p:nvPr/>
          </p:nvGrpSpPr>
          <p:grpSpPr>
            <a:xfrm>
              <a:off x="5171026" y="2808584"/>
              <a:ext cx="442398" cy="586046"/>
              <a:chOff x="9212263" y="2652713"/>
              <a:chExt cx="796925" cy="1055688"/>
            </a:xfrm>
          </p:grpSpPr>
          <p:sp>
            <p:nvSpPr>
              <p:cNvPr id="92" name="Freeform 98">
                <a:extLst>
                  <a:ext uri="{FF2B5EF4-FFF2-40B4-BE49-F238E27FC236}">
                    <a16:creationId xmlns:a16="http://schemas.microsoft.com/office/drawing/2014/main" id="{E85B4EA9-B3EB-606D-7B51-64872F589ECA}"/>
                  </a:ext>
                </a:extLst>
              </p:cNvPr>
              <p:cNvSpPr>
                <a:spLocks/>
              </p:cNvSpPr>
              <p:nvPr/>
            </p:nvSpPr>
            <p:spPr bwMode="auto">
              <a:xfrm>
                <a:off x="9212263" y="2795588"/>
                <a:ext cx="398463" cy="912813"/>
              </a:xfrm>
              <a:custGeom>
                <a:avLst/>
                <a:gdLst>
                  <a:gd name="T0" fmla="*/ 0 w 106"/>
                  <a:gd name="T1" fmla="*/ 0 h 242"/>
                  <a:gd name="T2" fmla="*/ 0 w 106"/>
                  <a:gd name="T3" fmla="*/ 204 h 242"/>
                  <a:gd name="T4" fmla="*/ 106 w 106"/>
                  <a:gd name="T5" fmla="*/ 242 h 242"/>
                  <a:gd name="T6" fmla="*/ 106 w 106"/>
                  <a:gd name="T7" fmla="*/ 0 h 242"/>
                  <a:gd name="T8" fmla="*/ 0 w 106"/>
                  <a:gd name="T9" fmla="*/ 0 h 242"/>
                </a:gdLst>
                <a:ahLst/>
                <a:cxnLst>
                  <a:cxn ang="0">
                    <a:pos x="T0" y="T1"/>
                  </a:cxn>
                  <a:cxn ang="0">
                    <a:pos x="T2" y="T3"/>
                  </a:cxn>
                  <a:cxn ang="0">
                    <a:pos x="T4" y="T5"/>
                  </a:cxn>
                  <a:cxn ang="0">
                    <a:pos x="T6" y="T7"/>
                  </a:cxn>
                  <a:cxn ang="0">
                    <a:pos x="T8" y="T9"/>
                  </a:cxn>
                </a:cxnLst>
                <a:rect l="0" t="0" r="r" b="b"/>
                <a:pathLst>
                  <a:path w="106" h="242">
                    <a:moveTo>
                      <a:pt x="0" y="0"/>
                    </a:moveTo>
                    <a:cubicBezTo>
                      <a:pt x="0" y="204"/>
                      <a:pt x="0" y="204"/>
                      <a:pt x="0" y="204"/>
                    </a:cubicBezTo>
                    <a:cubicBezTo>
                      <a:pt x="0" y="225"/>
                      <a:pt x="48" y="242"/>
                      <a:pt x="106" y="242"/>
                    </a:cubicBezTo>
                    <a:cubicBezTo>
                      <a:pt x="106" y="0"/>
                      <a:pt x="106" y="0"/>
                      <a:pt x="106" y="0"/>
                    </a:cubicBezTo>
                    <a:cubicBezTo>
                      <a:pt x="0" y="0"/>
                      <a:pt x="0" y="0"/>
                      <a:pt x="0" y="0"/>
                    </a:cubicBezTo>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3" name="Freeform 99">
                <a:extLst>
                  <a:ext uri="{FF2B5EF4-FFF2-40B4-BE49-F238E27FC236}">
                    <a16:creationId xmlns:a16="http://schemas.microsoft.com/office/drawing/2014/main" id="{071C5577-AD86-5E50-9997-9B4A3A1BA5A4}"/>
                  </a:ext>
                </a:extLst>
              </p:cNvPr>
              <p:cNvSpPr>
                <a:spLocks/>
              </p:cNvSpPr>
              <p:nvPr/>
            </p:nvSpPr>
            <p:spPr bwMode="auto">
              <a:xfrm>
                <a:off x="9607550" y="2795588"/>
                <a:ext cx="401638" cy="912813"/>
              </a:xfrm>
              <a:custGeom>
                <a:avLst/>
                <a:gdLst>
                  <a:gd name="T0" fmla="*/ 0 w 107"/>
                  <a:gd name="T1" fmla="*/ 242 h 242"/>
                  <a:gd name="T2" fmla="*/ 1 w 107"/>
                  <a:gd name="T3" fmla="*/ 242 h 242"/>
                  <a:gd name="T4" fmla="*/ 107 w 107"/>
                  <a:gd name="T5" fmla="*/ 204 h 242"/>
                  <a:gd name="T6" fmla="*/ 107 w 107"/>
                  <a:gd name="T7" fmla="*/ 0 h 242"/>
                  <a:gd name="T8" fmla="*/ 0 w 107"/>
                  <a:gd name="T9" fmla="*/ 0 h 242"/>
                  <a:gd name="T10" fmla="*/ 0 w 107"/>
                  <a:gd name="T11" fmla="*/ 242 h 242"/>
                </a:gdLst>
                <a:ahLst/>
                <a:cxnLst>
                  <a:cxn ang="0">
                    <a:pos x="T0" y="T1"/>
                  </a:cxn>
                  <a:cxn ang="0">
                    <a:pos x="T2" y="T3"/>
                  </a:cxn>
                  <a:cxn ang="0">
                    <a:pos x="T4" y="T5"/>
                  </a:cxn>
                  <a:cxn ang="0">
                    <a:pos x="T6" y="T7"/>
                  </a:cxn>
                  <a:cxn ang="0">
                    <a:pos x="T8" y="T9"/>
                  </a:cxn>
                  <a:cxn ang="0">
                    <a:pos x="T10" y="T11"/>
                  </a:cxn>
                </a:cxnLst>
                <a:rect l="0" t="0" r="r" b="b"/>
                <a:pathLst>
                  <a:path w="107" h="242">
                    <a:moveTo>
                      <a:pt x="0" y="242"/>
                    </a:moveTo>
                    <a:cubicBezTo>
                      <a:pt x="1" y="242"/>
                      <a:pt x="1" y="242"/>
                      <a:pt x="1" y="242"/>
                    </a:cubicBezTo>
                    <a:cubicBezTo>
                      <a:pt x="59" y="242"/>
                      <a:pt x="107" y="225"/>
                      <a:pt x="107" y="204"/>
                    </a:cubicBezTo>
                    <a:cubicBezTo>
                      <a:pt x="107" y="0"/>
                      <a:pt x="107" y="0"/>
                      <a:pt x="107" y="0"/>
                    </a:cubicBezTo>
                    <a:cubicBezTo>
                      <a:pt x="0" y="0"/>
                      <a:pt x="0" y="0"/>
                      <a:pt x="0" y="0"/>
                    </a:cubicBezTo>
                    <a:cubicBezTo>
                      <a:pt x="0" y="242"/>
                      <a:pt x="0" y="242"/>
                      <a:pt x="0" y="242"/>
                    </a:cubicBezTo>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4" name="Freeform 100">
                <a:extLst>
                  <a:ext uri="{FF2B5EF4-FFF2-40B4-BE49-F238E27FC236}">
                    <a16:creationId xmlns:a16="http://schemas.microsoft.com/office/drawing/2014/main" id="{38DA4980-6EF2-73EB-62BB-053A576A34F9}"/>
                  </a:ext>
                </a:extLst>
              </p:cNvPr>
              <p:cNvSpPr>
                <a:spLocks/>
              </p:cNvSpPr>
              <p:nvPr/>
            </p:nvSpPr>
            <p:spPr bwMode="auto">
              <a:xfrm>
                <a:off x="9607550" y="2795588"/>
                <a:ext cx="401638" cy="912813"/>
              </a:xfrm>
              <a:custGeom>
                <a:avLst/>
                <a:gdLst>
                  <a:gd name="T0" fmla="*/ 107 w 107"/>
                  <a:gd name="T1" fmla="*/ 0 h 242"/>
                  <a:gd name="T2" fmla="*/ 0 w 107"/>
                  <a:gd name="T3" fmla="*/ 0 h 242"/>
                  <a:gd name="T4" fmla="*/ 0 w 107"/>
                  <a:gd name="T5" fmla="*/ 242 h 242"/>
                  <a:gd name="T6" fmla="*/ 1 w 107"/>
                  <a:gd name="T7" fmla="*/ 242 h 242"/>
                  <a:gd name="T8" fmla="*/ 107 w 107"/>
                  <a:gd name="T9" fmla="*/ 204 h 242"/>
                  <a:gd name="T10" fmla="*/ 107 w 107"/>
                  <a:gd name="T11" fmla="*/ 0 h 242"/>
                </a:gdLst>
                <a:ahLst/>
                <a:cxnLst>
                  <a:cxn ang="0">
                    <a:pos x="T0" y="T1"/>
                  </a:cxn>
                  <a:cxn ang="0">
                    <a:pos x="T2" y="T3"/>
                  </a:cxn>
                  <a:cxn ang="0">
                    <a:pos x="T4" y="T5"/>
                  </a:cxn>
                  <a:cxn ang="0">
                    <a:pos x="T6" y="T7"/>
                  </a:cxn>
                  <a:cxn ang="0">
                    <a:pos x="T8" y="T9"/>
                  </a:cxn>
                  <a:cxn ang="0">
                    <a:pos x="T10" y="T11"/>
                  </a:cxn>
                </a:cxnLst>
                <a:rect l="0" t="0" r="r" b="b"/>
                <a:pathLst>
                  <a:path w="107" h="242">
                    <a:moveTo>
                      <a:pt x="107" y="0"/>
                    </a:moveTo>
                    <a:cubicBezTo>
                      <a:pt x="0" y="0"/>
                      <a:pt x="0" y="0"/>
                      <a:pt x="0" y="0"/>
                    </a:cubicBezTo>
                    <a:cubicBezTo>
                      <a:pt x="0" y="242"/>
                      <a:pt x="0" y="242"/>
                      <a:pt x="0" y="242"/>
                    </a:cubicBezTo>
                    <a:cubicBezTo>
                      <a:pt x="1" y="242"/>
                      <a:pt x="1" y="242"/>
                      <a:pt x="1" y="242"/>
                    </a:cubicBezTo>
                    <a:cubicBezTo>
                      <a:pt x="59" y="242"/>
                      <a:pt x="107" y="225"/>
                      <a:pt x="107" y="204"/>
                    </a:cubicBezTo>
                    <a:cubicBezTo>
                      <a:pt x="107" y="0"/>
                      <a:pt x="107" y="0"/>
                      <a:pt x="107" y="0"/>
                    </a:cubicBezTo>
                  </a:path>
                </a:pathLst>
              </a:custGeom>
              <a:solidFill>
                <a:srgbClr val="2687CE"/>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5" name="Oval 101">
                <a:extLst>
                  <a:ext uri="{FF2B5EF4-FFF2-40B4-BE49-F238E27FC236}">
                    <a16:creationId xmlns:a16="http://schemas.microsoft.com/office/drawing/2014/main" id="{AC237A7D-EC12-8C4D-279C-FB3C56D4EC22}"/>
                  </a:ext>
                </a:extLst>
              </p:cNvPr>
              <p:cNvSpPr>
                <a:spLocks noChangeArrowheads="1"/>
              </p:cNvSpPr>
              <p:nvPr/>
            </p:nvSpPr>
            <p:spPr bwMode="auto">
              <a:xfrm>
                <a:off x="9212263" y="2652713"/>
                <a:ext cx="796925" cy="285750"/>
              </a:xfrm>
              <a:prstGeom prst="ellipse">
                <a:avLst/>
              </a:pr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6" name="Oval 102">
                <a:extLst>
                  <a:ext uri="{FF2B5EF4-FFF2-40B4-BE49-F238E27FC236}">
                    <a16:creationId xmlns:a16="http://schemas.microsoft.com/office/drawing/2014/main" id="{D90D8553-C019-D8B4-2198-D11ADF6A3D95}"/>
                  </a:ext>
                </a:extLst>
              </p:cNvPr>
              <p:cNvSpPr>
                <a:spLocks noChangeArrowheads="1"/>
              </p:cNvSpPr>
              <p:nvPr/>
            </p:nvSpPr>
            <p:spPr bwMode="auto">
              <a:xfrm>
                <a:off x="9294813" y="2693988"/>
                <a:ext cx="631825" cy="188913"/>
              </a:xfrm>
              <a:prstGeom prst="ellipse">
                <a:avLst/>
              </a:pr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7" name="Freeform 103">
                <a:extLst>
                  <a:ext uri="{FF2B5EF4-FFF2-40B4-BE49-F238E27FC236}">
                    <a16:creationId xmlns:a16="http://schemas.microsoft.com/office/drawing/2014/main" id="{AD1D7663-D266-69F8-A5EF-249C43E1119F}"/>
                  </a:ext>
                </a:extLst>
              </p:cNvPr>
              <p:cNvSpPr>
                <a:spLocks/>
              </p:cNvSpPr>
              <p:nvPr/>
            </p:nvSpPr>
            <p:spPr bwMode="auto">
              <a:xfrm>
                <a:off x="9294813" y="2693988"/>
                <a:ext cx="631825" cy="150813"/>
              </a:xfrm>
              <a:custGeom>
                <a:avLst/>
                <a:gdLst>
                  <a:gd name="T0" fmla="*/ 150 w 168"/>
                  <a:gd name="T1" fmla="*/ 40 h 40"/>
                  <a:gd name="T2" fmla="*/ 168 w 168"/>
                  <a:gd name="T3" fmla="*/ 25 h 40"/>
                  <a:gd name="T4" fmla="*/ 84 w 168"/>
                  <a:gd name="T5" fmla="*/ 0 h 40"/>
                  <a:gd name="T6" fmla="*/ 0 w 168"/>
                  <a:gd name="T7" fmla="*/ 25 h 40"/>
                  <a:gd name="T8" fmla="*/ 18 w 168"/>
                  <a:gd name="T9" fmla="*/ 40 h 40"/>
                  <a:gd name="T10" fmla="*/ 84 w 168"/>
                  <a:gd name="T11" fmla="*/ 31 h 40"/>
                  <a:gd name="T12" fmla="*/ 150 w 16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8" h="40">
                    <a:moveTo>
                      <a:pt x="150" y="40"/>
                    </a:moveTo>
                    <a:cubicBezTo>
                      <a:pt x="161" y="36"/>
                      <a:pt x="168" y="31"/>
                      <a:pt x="168" y="25"/>
                    </a:cubicBezTo>
                    <a:cubicBezTo>
                      <a:pt x="168" y="11"/>
                      <a:pt x="130" y="0"/>
                      <a:pt x="84" y="0"/>
                    </a:cubicBezTo>
                    <a:cubicBezTo>
                      <a:pt x="38" y="0"/>
                      <a:pt x="0" y="11"/>
                      <a:pt x="0" y="25"/>
                    </a:cubicBezTo>
                    <a:cubicBezTo>
                      <a:pt x="0" y="31"/>
                      <a:pt x="7" y="36"/>
                      <a:pt x="18" y="40"/>
                    </a:cubicBezTo>
                    <a:cubicBezTo>
                      <a:pt x="33" y="34"/>
                      <a:pt x="57" y="31"/>
                      <a:pt x="84" y="31"/>
                    </a:cubicBezTo>
                    <a:cubicBezTo>
                      <a:pt x="111" y="31"/>
                      <a:pt x="135" y="34"/>
                      <a:pt x="150" y="40"/>
                    </a:cubicBezTo>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8" name="Freeform 104">
                <a:extLst>
                  <a:ext uri="{FF2B5EF4-FFF2-40B4-BE49-F238E27FC236}">
                    <a16:creationId xmlns:a16="http://schemas.microsoft.com/office/drawing/2014/main" id="{7F1680E7-B2AE-2DB8-E7A7-9B85ED759B7A}"/>
                  </a:ext>
                </a:extLst>
              </p:cNvPr>
              <p:cNvSpPr>
                <a:spLocks/>
              </p:cNvSpPr>
              <p:nvPr/>
            </p:nvSpPr>
            <p:spPr bwMode="auto">
              <a:xfrm>
                <a:off x="9321800" y="3143251"/>
                <a:ext cx="161925" cy="258763"/>
              </a:xfrm>
              <a:custGeom>
                <a:avLst/>
                <a:gdLst>
                  <a:gd name="T0" fmla="*/ 43 w 43"/>
                  <a:gd name="T1" fmla="*/ 49 h 69"/>
                  <a:gd name="T2" fmla="*/ 37 w 43"/>
                  <a:gd name="T3" fmla="*/ 64 h 69"/>
                  <a:gd name="T4" fmla="*/ 18 w 43"/>
                  <a:gd name="T5" fmla="*/ 69 h 69"/>
                  <a:gd name="T6" fmla="*/ 0 w 43"/>
                  <a:gd name="T7" fmla="*/ 66 h 69"/>
                  <a:gd name="T8" fmla="*/ 0 w 43"/>
                  <a:gd name="T9" fmla="*/ 51 h 69"/>
                  <a:gd name="T10" fmla="*/ 18 w 43"/>
                  <a:gd name="T11" fmla="*/ 58 h 69"/>
                  <a:gd name="T12" fmla="*/ 25 w 43"/>
                  <a:gd name="T13" fmla="*/ 56 h 69"/>
                  <a:gd name="T14" fmla="*/ 28 w 43"/>
                  <a:gd name="T15" fmla="*/ 51 h 69"/>
                  <a:gd name="T16" fmla="*/ 25 w 43"/>
                  <a:gd name="T17" fmla="*/ 46 h 69"/>
                  <a:gd name="T18" fmla="*/ 15 w 43"/>
                  <a:gd name="T19" fmla="*/ 40 h 69"/>
                  <a:gd name="T20" fmla="*/ 0 w 43"/>
                  <a:gd name="T21" fmla="*/ 20 h 69"/>
                  <a:gd name="T22" fmla="*/ 7 w 43"/>
                  <a:gd name="T23" fmla="*/ 6 h 69"/>
                  <a:gd name="T24" fmla="*/ 24 w 43"/>
                  <a:gd name="T25" fmla="*/ 0 h 69"/>
                  <a:gd name="T26" fmla="*/ 41 w 43"/>
                  <a:gd name="T27" fmla="*/ 3 h 69"/>
                  <a:gd name="T28" fmla="*/ 41 w 43"/>
                  <a:gd name="T29" fmla="*/ 17 h 69"/>
                  <a:gd name="T30" fmla="*/ 25 w 43"/>
                  <a:gd name="T31" fmla="*/ 12 h 69"/>
                  <a:gd name="T32" fmla="*/ 18 w 43"/>
                  <a:gd name="T33" fmla="*/ 14 h 69"/>
                  <a:gd name="T34" fmla="*/ 16 w 43"/>
                  <a:gd name="T35" fmla="*/ 19 h 69"/>
                  <a:gd name="T36" fmla="*/ 18 w 43"/>
                  <a:gd name="T37" fmla="*/ 24 h 69"/>
                  <a:gd name="T38" fmla="*/ 26 w 43"/>
                  <a:gd name="T39" fmla="*/ 29 h 69"/>
                  <a:gd name="T40" fmla="*/ 39 w 43"/>
                  <a:gd name="T41" fmla="*/ 38 h 69"/>
                  <a:gd name="T42" fmla="*/ 43 w 43"/>
                  <a:gd name="T43"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69">
                    <a:moveTo>
                      <a:pt x="43" y="49"/>
                    </a:moveTo>
                    <a:cubicBezTo>
                      <a:pt x="43" y="56"/>
                      <a:pt x="41" y="61"/>
                      <a:pt x="37" y="64"/>
                    </a:cubicBezTo>
                    <a:cubicBezTo>
                      <a:pt x="32" y="68"/>
                      <a:pt x="26" y="69"/>
                      <a:pt x="18" y="69"/>
                    </a:cubicBezTo>
                    <a:cubicBezTo>
                      <a:pt x="11" y="69"/>
                      <a:pt x="5" y="68"/>
                      <a:pt x="0" y="66"/>
                    </a:cubicBezTo>
                    <a:cubicBezTo>
                      <a:pt x="0" y="51"/>
                      <a:pt x="0" y="51"/>
                      <a:pt x="0" y="51"/>
                    </a:cubicBezTo>
                    <a:cubicBezTo>
                      <a:pt x="6" y="55"/>
                      <a:pt x="12" y="58"/>
                      <a:pt x="18" y="58"/>
                    </a:cubicBezTo>
                    <a:cubicBezTo>
                      <a:pt x="21" y="58"/>
                      <a:pt x="23" y="57"/>
                      <a:pt x="25" y="56"/>
                    </a:cubicBezTo>
                    <a:cubicBezTo>
                      <a:pt x="27" y="54"/>
                      <a:pt x="28" y="53"/>
                      <a:pt x="28" y="51"/>
                    </a:cubicBezTo>
                    <a:cubicBezTo>
                      <a:pt x="28" y="49"/>
                      <a:pt x="27" y="47"/>
                      <a:pt x="25" y="46"/>
                    </a:cubicBezTo>
                    <a:cubicBezTo>
                      <a:pt x="24" y="44"/>
                      <a:pt x="20" y="42"/>
                      <a:pt x="15" y="40"/>
                    </a:cubicBezTo>
                    <a:cubicBezTo>
                      <a:pt x="5" y="35"/>
                      <a:pt x="0" y="28"/>
                      <a:pt x="0" y="20"/>
                    </a:cubicBezTo>
                    <a:cubicBezTo>
                      <a:pt x="0" y="14"/>
                      <a:pt x="2" y="9"/>
                      <a:pt x="7" y="6"/>
                    </a:cubicBezTo>
                    <a:cubicBezTo>
                      <a:pt x="11" y="2"/>
                      <a:pt x="17" y="0"/>
                      <a:pt x="24" y="0"/>
                    </a:cubicBezTo>
                    <a:cubicBezTo>
                      <a:pt x="31" y="0"/>
                      <a:pt x="36" y="1"/>
                      <a:pt x="41" y="3"/>
                    </a:cubicBezTo>
                    <a:cubicBezTo>
                      <a:pt x="41" y="17"/>
                      <a:pt x="41" y="17"/>
                      <a:pt x="41" y="17"/>
                    </a:cubicBezTo>
                    <a:cubicBezTo>
                      <a:pt x="36" y="14"/>
                      <a:pt x="31" y="12"/>
                      <a:pt x="25" y="12"/>
                    </a:cubicBezTo>
                    <a:cubicBezTo>
                      <a:pt x="22" y="12"/>
                      <a:pt x="20" y="13"/>
                      <a:pt x="18" y="14"/>
                    </a:cubicBezTo>
                    <a:cubicBezTo>
                      <a:pt x="17" y="15"/>
                      <a:pt x="16" y="17"/>
                      <a:pt x="16" y="19"/>
                    </a:cubicBezTo>
                    <a:cubicBezTo>
                      <a:pt x="16" y="21"/>
                      <a:pt x="17" y="23"/>
                      <a:pt x="18" y="24"/>
                    </a:cubicBezTo>
                    <a:cubicBezTo>
                      <a:pt x="19" y="26"/>
                      <a:pt x="22" y="27"/>
                      <a:pt x="26" y="29"/>
                    </a:cubicBezTo>
                    <a:cubicBezTo>
                      <a:pt x="32" y="32"/>
                      <a:pt x="37" y="35"/>
                      <a:pt x="39" y="38"/>
                    </a:cubicBezTo>
                    <a:cubicBezTo>
                      <a:pt x="42" y="41"/>
                      <a:pt x="43" y="45"/>
                      <a:pt x="43" y="49"/>
                    </a:cubicBez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99" name="Freeform 105">
                <a:extLst>
                  <a:ext uri="{FF2B5EF4-FFF2-40B4-BE49-F238E27FC236}">
                    <a16:creationId xmlns:a16="http://schemas.microsoft.com/office/drawing/2014/main" id="{6A1181DD-7851-E620-5ED9-357D676FECF7}"/>
                  </a:ext>
                </a:extLst>
              </p:cNvPr>
              <p:cNvSpPr>
                <a:spLocks noEditPoints="1"/>
              </p:cNvSpPr>
              <p:nvPr/>
            </p:nvSpPr>
            <p:spPr bwMode="auto">
              <a:xfrm>
                <a:off x="9509125" y="3143251"/>
                <a:ext cx="244475" cy="319088"/>
              </a:xfrm>
              <a:custGeom>
                <a:avLst/>
                <a:gdLst>
                  <a:gd name="T0" fmla="*/ 65 w 65"/>
                  <a:gd name="T1" fmla="*/ 34 h 85"/>
                  <a:gd name="T2" fmla="*/ 60 w 65"/>
                  <a:gd name="T3" fmla="*/ 55 h 85"/>
                  <a:gd name="T4" fmla="*/ 45 w 65"/>
                  <a:gd name="T5" fmla="*/ 67 h 85"/>
                  <a:gd name="T6" fmla="*/ 64 w 65"/>
                  <a:gd name="T7" fmla="*/ 85 h 85"/>
                  <a:gd name="T8" fmla="*/ 45 w 65"/>
                  <a:gd name="T9" fmla="*/ 85 h 85"/>
                  <a:gd name="T10" fmla="*/ 31 w 65"/>
                  <a:gd name="T11" fmla="*/ 69 h 85"/>
                  <a:gd name="T12" fmla="*/ 15 w 65"/>
                  <a:gd name="T13" fmla="*/ 65 h 85"/>
                  <a:gd name="T14" fmla="*/ 4 w 65"/>
                  <a:gd name="T15" fmla="*/ 53 h 85"/>
                  <a:gd name="T16" fmla="*/ 0 w 65"/>
                  <a:gd name="T17" fmla="*/ 36 h 85"/>
                  <a:gd name="T18" fmla="*/ 4 w 65"/>
                  <a:gd name="T19" fmla="*/ 17 h 85"/>
                  <a:gd name="T20" fmla="*/ 16 w 65"/>
                  <a:gd name="T21" fmla="*/ 5 h 85"/>
                  <a:gd name="T22" fmla="*/ 33 w 65"/>
                  <a:gd name="T23" fmla="*/ 0 h 85"/>
                  <a:gd name="T24" fmla="*/ 50 w 65"/>
                  <a:gd name="T25" fmla="*/ 5 h 85"/>
                  <a:gd name="T26" fmla="*/ 61 w 65"/>
                  <a:gd name="T27" fmla="*/ 17 h 85"/>
                  <a:gd name="T28" fmla="*/ 65 w 65"/>
                  <a:gd name="T29" fmla="*/ 34 h 85"/>
                  <a:gd name="T30" fmla="*/ 49 w 65"/>
                  <a:gd name="T31" fmla="*/ 35 h 85"/>
                  <a:gd name="T32" fmla="*/ 45 w 65"/>
                  <a:gd name="T33" fmla="*/ 19 h 85"/>
                  <a:gd name="T34" fmla="*/ 33 w 65"/>
                  <a:gd name="T35" fmla="*/ 13 h 85"/>
                  <a:gd name="T36" fmla="*/ 20 w 65"/>
                  <a:gd name="T37" fmla="*/ 19 h 85"/>
                  <a:gd name="T38" fmla="*/ 16 w 65"/>
                  <a:gd name="T39" fmla="*/ 35 h 85"/>
                  <a:gd name="T40" fmla="*/ 20 w 65"/>
                  <a:gd name="T41" fmla="*/ 51 h 85"/>
                  <a:gd name="T42" fmla="*/ 32 w 65"/>
                  <a:gd name="T43" fmla="*/ 56 h 85"/>
                  <a:gd name="T44" fmla="*/ 45 w 65"/>
                  <a:gd name="T45" fmla="*/ 51 h 85"/>
                  <a:gd name="T46" fmla="*/ 49 w 65"/>
                  <a:gd name="T47"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85">
                    <a:moveTo>
                      <a:pt x="65" y="34"/>
                    </a:moveTo>
                    <a:cubicBezTo>
                      <a:pt x="65" y="42"/>
                      <a:pt x="63" y="49"/>
                      <a:pt x="60" y="55"/>
                    </a:cubicBezTo>
                    <a:cubicBezTo>
                      <a:pt x="56" y="61"/>
                      <a:pt x="51" y="65"/>
                      <a:pt x="45" y="67"/>
                    </a:cubicBezTo>
                    <a:cubicBezTo>
                      <a:pt x="64" y="85"/>
                      <a:pt x="64" y="85"/>
                      <a:pt x="64" y="85"/>
                    </a:cubicBezTo>
                    <a:cubicBezTo>
                      <a:pt x="45" y="85"/>
                      <a:pt x="45" y="85"/>
                      <a:pt x="45" y="85"/>
                    </a:cubicBezTo>
                    <a:cubicBezTo>
                      <a:pt x="31" y="69"/>
                      <a:pt x="31" y="69"/>
                      <a:pt x="31" y="69"/>
                    </a:cubicBezTo>
                    <a:cubicBezTo>
                      <a:pt x="25" y="69"/>
                      <a:pt x="20" y="68"/>
                      <a:pt x="15" y="65"/>
                    </a:cubicBezTo>
                    <a:cubicBezTo>
                      <a:pt x="10" y="62"/>
                      <a:pt x="6" y="58"/>
                      <a:pt x="4" y="53"/>
                    </a:cubicBezTo>
                    <a:cubicBezTo>
                      <a:pt x="1" y="48"/>
                      <a:pt x="0" y="42"/>
                      <a:pt x="0" y="36"/>
                    </a:cubicBezTo>
                    <a:cubicBezTo>
                      <a:pt x="0" y="29"/>
                      <a:pt x="1" y="23"/>
                      <a:pt x="4" y="17"/>
                    </a:cubicBezTo>
                    <a:cubicBezTo>
                      <a:pt x="7" y="12"/>
                      <a:pt x="11" y="8"/>
                      <a:pt x="16" y="5"/>
                    </a:cubicBezTo>
                    <a:cubicBezTo>
                      <a:pt x="21" y="2"/>
                      <a:pt x="27" y="0"/>
                      <a:pt x="33" y="0"/>
                    </a:cubicBezTo>
                    <a:cubicBezTo>
                      <a:pt x="40" y="0"/>
                      <a:pt x="45" y="2"/>
                      <a:pt x="50" y="5"/>
                    </a:cubicBezTo>
                    <a:cubicBezTo>
                      <a:pt x="55" y="7"/>
                      <a:pt x="58" y="11"/>
                      <a:pt x="61" y="17"/>
                    </a:cubicBezTo>
                    <a:cubicBezTo>
                      <a:pt x="64" y="22"/>
                      <a:pt x="65" y="28"/>
                      <a:pt x="65" y="34"/>
                    </a:cubicBezTo>
                    <a:close/>
                    <a:moveTo>
                      <a:pt x="49" y="35"/>
                    </a:moveTo>
                    <a:cubicBezTo>
                      <a:pt x="49" y="29"/>
                      <a:pt x="48" y="23"/>
                      <a:pt x="45" y="19"/>
                    </a:cubicBezTo>
                    <a:cubicBezTo>
                      <a:pt x="42" y="15"/>
                      <a:pt x="38" y="13"/>
                      <a:pt x="33" y="13"/>
                    </a:cubicBezTo>
                    <a:cubicBezTo>
                      <a:pt x="28" y="13"/>
                      <a:pt x="23" y="15"/>
                      <a:pt x="20" y="19"/>
                    </a:cubicBezTo>
                    <a:cubicBezTo>
                      <a:pt x="17" y="23"/>
                      <a:pt x="16" y="28"/>
                      <a:pt x="16" y="35"/>
                    </a:cubicBezTo>
                    <a:cubicBezTo>
                      <a:pt x="16" y="41"/>
                      <a:pt x="17" y="47"/>
                      <a:pt x="20" y="51"/>
                    </a:cubicBezTo>
                    <a:cubicBezTo>
                      <a:pt x="23" y="54"/>
                      <a:pt x="27" y="56"/>
                      <a:pt x="32" y="56"/>
                    </a:cubicBezTo>
                    <a:cubicBezTo>
                      <a:pt x="38" y="56"/>
                      <a:pt x="42" y="55"/>
                      <a:pt x="45" y="51"/>
                    </a:cubicBezTo>
                    <a:cubicBezTo>
                      <a:pt x="48" y="47"/>
                      <a:pt x="49" y="42"/>
                      <a:pt x="49" y="35"/>
                    </a:cubicBez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00" name="Freeform 106">
                <a:extLst>
                  <a:ext uri="{FF2B5EF4-FFF2-40B4-BE49-F238E27FC236}">
                    <a16:creationId xmlns:a16="http://schemas.microsoft.com/office/drawing/2014/main" id="{80319D98-956A-7656-FDE7-B422E948E56B}"/>
                  </a:ext>
                </a:extLst>
              </p:cNvPr>
              <p:cNvSpPr>
                <a:spLocks/>
              </p:cNvSpPr>
              <p:nvPr/>
            </p:nvSpPr>
            <p:spPr bwMode="auto">
              <a:xfrm>
                <a:off x="9794875" y="3149601"/>
                <a:ext cx="150813" cy="249238"/>
              </a:xfrm>
              <a:custGeom>
                <a:avLst/>
                <a:gdLst>
                  <a:gd name="T0" fmla="*/ 95 w 95"/>
                  <a:gd name="T1" fmla="*/ 157 h 157"/>
                  <a:gd name="T2" fmla="*/ 0 w 95"/>
                  <a:gd name="T3" fmla="*/ 157 h 157"/>
                  <a:gd name="T4" fmla="*/ 0 w 95"/>
                  <a:gd name="T5" fmla="*/ 0 h 157"/>
                  <a:gd name="T6" fmla="*/ 35 w 95"/>
                  <a:gd name="T7" fmla="*/ 0 h 157"/>
                  <a:gd name="T8" fmla="*/ 35 w 95"/>
                  <a:gd name="T9" fmla="*/ 129 h 157"/>
                  <a:gd name="T10" fmla="*/ 95 w 95"/>
                  <a:gd name="T11" fmla="*/ 129 h 157"/>
                  <a:gd name="T12" fmla="*/ 95 w 95"/>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95" h="157">
                    <a:moveTo>
                      <a:pt x="95" y="157"/>
                    </a:moveTo>
                    <a:lnTo>
                      <a:pt x="0" y="157"/>
                    </a:lnTo>
                    <a:lnTo>
                      <a:pt x="0" y="0"/>
                    </a:lnTo>
                    <a:lnTo>
                      <a:pt x="35" y="0"/>
                    </a:lnTo>
                    <a:lnTo>
                      <a:pt x="35" y="129"/>
                    </a:lnTo>
                    <a:lnTo>
                      <a:pt x="95" y="129"/>
                    </a:lnTo>
                    <a:lnTo>
                      <a:pt x="95" y="157"/>
                    </a:ln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sp>
          <p:nvSpPr>
            <p:cNvPr id="90" name="Rectangle 47">
              <a:extLst>
                <a:ext uri="{FF2B5EF4-FFF2-40B4-BE49-F238E27FC236}">
                  <a16:creationId xmlns:a16="http://schemas.microsoft.com/office/drawing/2014/main" id="{FCD59B34-2D36-346D-8056-2D9F7C6569C9}"/>
                </a:ext>
              </a:extLst>
            </p:cNvPr>
            <p:cNvSpPr>
              <a:spLocks noChangeArrowheads="1"/>
            </p:cNvSpPr>
            <p:nvPr/>
          </p:nvSpPr>
          <p:spPr bwMode="auto">
            <a:xfrm>
              <a:off x="5017927" y="3774773"/>
              <a:ext cx="745077"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Store data in</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SQL DB</a:t>
              </a:r>
            </a:p>
          </p:txBody>
        </p:sp>
        <p:sp>
          <p:nvSpPr>
            <p:cNvPr id="91" name="Rectangle 47">
              <a:extLst>
                <a:ext uri="{FF2B5EF4-FFF2-40B4-BE49-F238E27FC236}">
                  <a16:creationId xmlns:a16="http://schemas.microsoft.com/office/drawing/2014/main" id="{1195415B-CCB1-4024-425F-219985DF8326}"/>
                </a:ext>
              </a:extLst>
            </p:cNvPr>
            <p:cNvSpPr>
              <a:spLocks noChangeArrowheads="1"/>
            </p:cNvSpPr>
            <p:nvPr/>
          </p:nvSpPr>
          <p:spPr bwMode="auto">
            <a:xfrm>
              <a:off x="3234700" y="3774773"/>
              <a:ext cx="904865"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Transform to</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structured data</a:t>
              </a:r>
            </a:p>
          </p:txBody>
        </p:sp>
      </p:grpSp>
      <p:grpSp>
        <p:nvGrpSpPr>
          <p:cNvPr id="169" name="Group 168">
            <a:extLst>
              <a:ext uri="{FF2B5EF4-FFF2-40B4-BE49-F238E27FC236}">
                <a16:creationId xmlns:a16="http://schemas.microsoft.com/office/drawing/2014/main" id="{3BDC5CED-3657-766F-02B6-9B99C91400C7}"/>
              </a:ext>
            </a:extLst>
          </p:cNvPr>
          <p:cNvGrpSpPr/>
          <p:nvPr/>
        </p:nvGrpSpPr>
        <p:grpSpPr>
          <a:xfrm>
            <a:off x="874927" y="3790192"/>
            <a:ext cx="5221073" cy="2072915"/>
            <a:chOff x="454210" y="4238749"/>
            <a:chExt cx="5733470" cy="2276351"/>
          </a:xfrm>
        </p:grpSpPr>
        <p:sp>
          <p:nvSpPr>
            <p:cNvPr id="170" name="Rectangle 169">
              <a:extLst>
                <a:ext uri="{FF2B5EF4-FFF2-40B4-BE49-F238E27FC236}">
                  <a16:creationId xmlns:a16="http://schemas.microsoft.com/office/drawing/2014/main" id="{AD439440-C61D-00EB-0443-51066EA727EB}"/>
                </a:ext>
              </a:extLst>
            </p:cNvPr>
            <p:cNvSpPr/>
            <p:nvPr/>
          </p:nvSpPr>
          <p:spPr bwMode="auto">
            <a:xfrm>
              <a:off x="454210" y="4238749"/>
              <a:ext cx="5733470" cy="2276351"/>
            </a:xfrm>
            <a:prstGeom prst="rect">
              <a:avLst/>
            </a:prstGeom>
            <a:solidFill>
              <a:schemeClr val="bg1">
                <a:lumMod val="95000"/>
              </a:schemeClr>
            </a:solidFill>
            <a:ln w="19050" cap="flat" cmpd="sng" algn="ctr">
              <a:solidFill>
                <a:schemeClr val="accent1"/>
              </a:solidFill>
              <a:prstDash val="dash"/>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13873">
                <a:defRPr/>
              </a:pPr>
              <a:r>
                <a:rPr lang="zh-CN" altLang="en-US" sz="2000" kern="0">
                  <a:latin typeface="Calibri" panose="020F0502020204030204"/>
                  <a:cs typeface="Segoe UI Semibold" panose="020B0702040204020203" pitchFamily="34" charset="0"/>
                </a:rPr>
                <a:t>后端</a:t>
              </a:r>
              <a:r>
                <a:rPr lang="en-US" sz="2000" kern="0">
                  <a:latin typeface="Calibri" panose="020F0502020204030204"/>
                  <a:cs typeface="Segoe UI Semibold" panose="020B0702040204020203" pitchFamily="34" charset="0"/>
                </a:rPr>
                <a:t>(Mobile/IoT/Web)</a:t>
              </a:r>
            </a:p>
          </p:txBody>
        </p:sp>
        <p:grpSp>
          <p:nvGrpSpPr>
            <p:cNvPr id="171" name="Group 170">
              <a:extLst>
                <a:ext uri="{FF2B5EF4-FFF2-40B4-BE49-F238E27FC236}">
                  <a16:creationId xmlns:a16="http://schemas.microsoft.com/office/drawing/2014/main" id="{61CC6921-DA83-2B06-7A38-3076D2369D35}"/>
                </a:ext>
              </a:extLst>
            </p:cNvPr>
            <p:cNvGrpSpPr/>
            <p:nvPr/>
          </p:nvGrpSpPr>
          <p:grpSpPr>
            <a:xfrm>
              <a:off x="1006307" y="4832078"/>
              <a:ext cx="685477" cy="1043469"/>
              <a:chOff x="2198688" y="2155826"/>
              <a:chExt cx="1212850" cy="1846263"/>
            </a:xfrm>
          </p:grpSpPr>
          <p:sp>
            <p:nvSpPr>
              <p:cNvPr id="252" name="Freeform 8">
                <a:extLst>
                  <a:ext uri="{FF2B5EF4-FFF2-40B4-BE49-F238E27FC236}">
                    <a16:creationId xmlns:a16="http://schemas.microsoft.com/office/drawing/2014/main" id="{17FF923A-7325-DA83-7EC5-499D58995EDF}"/>
                  </a:ext>
                </a:extLst>
              </p:cNvPr>
              <p:cNvSpPr>
                <a:spLocks/>
              </p:cNvSpPr>
              <p:nvPr/>
            </p:nvSpPr>
            <p:spPr bwMode="auto">
              <a:xfrm>
                <a:off x="2638425" y="2155826"/>
                <a:ext cx="322263" cy="422275"/>
              </a:xfrm>
              <a:custGeom>
                <a:avLst/>
                <a:gdLst>
                  <a:gd name="T0" fmla="*/ 45 w 86"/>
                  <a:gd name="T1" fmla="*/ 56 h 112"/>
                  <a:gd name="T2" fmla="*/ 29 w 86"/>
                  <a:gd name="T3" fmla="*/ 84 h 112"/>
                  <a:gd name="T4" fmla="*/ 28 w 86"/>
                  <a:gd name="T5" fmla="*/ 91 h 112"/>
                  <a:gd name="T6" fmla="*/ 18 w 86"/>
                  <a:gd name="T7" fmla="*/ 110 h 112"/>
                  <a:gd name="T8" fmla="*/ 1 w 86"/>
                  <a:gd name="T9" fmla="*/ 98 h 112"/>
                  <a:gd name="T10" fmla="*/ 14 w 86"/>
                  <a:gd name="T11" fmla="*/ 83 h 112"/>
                  <a:gd name="T12" fmla="*/ 16 w 86"/>
                  <a:gd name="T13" fmla="*/ 82 h 112"/>
                  <a:gd name="T14" fmla="*/ 29 w 86"/>
                  <a:gd name="T15" fmla="*/ 61 h 112"/>
                  <a:gd name="T16" fmla="*/ 17 w 86"/>
                  <a:gd name="T17" fmla="*/ 33 h 112"/>
                  <a:gd name="T18" fmla="*/ 27 w 86"/>
                  <a:gd name="T19" fmla="*/ 13 h 112"/>
                  <a:gd name="T20" fmla="*/ 68 w 86"/>
                  <a:gd name="T21" fmla="*/ 8 h 112"/>
                  <a:gd name="T22" fmla="*/ 81 w 86"/>
                  <a:gd name="T23" fmla="*/ 45 h 112"/>
                  <a:gd name="T24" fmla="*/ 69 w 86"/>
                  <a:gd name="T25" fmla="*/ 42 h 112"/>
                  <a:gd name="T26" fmla="*/ 65 w 86"/>
                  <a:gd name="T27" fmla="*/ 22 h 112"/>
                  <a:gd name="T28" fmla="*/ 52 w 86"/>
                  <a:gd name="T29" fmla="*/ 16 h 112"/>
                  <a:gd name="T30" fmla="*/ 31 w 86"/>
                  <a:gd name="T31" fmla="*/ 30 h 112"/>
                  <a:gd name="T32" fmla="*/ 45 w 86"/>
                  <a:gd name="T3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2">
                    <a:moveTo>
                      <a:pt x="45" y="56"/>
                    </a:moveTo>
                    <a:cubicBezTo>
                      <a:pt x="40" y="66"/>
                      <a:pt x="34" y="75"/>
                      <a:pt x="29" y="84"/>
                    </a:cubicBezTo>
                    <a:cubicBezTo>
                      <a:pt x="27" y="87"/>
                      <a:pt x="27" y="88"/>
                      <a:pt x="28" y="91"/>
                    </a:cubicBezTo>
                    <a:cubicBezTo>
                      <a:pt x="31" y="100"/>
                      <a:pt x="27" y="108"/>
                      <a:pt x="18" y="110"/>
                    </a:cubicBezTo>
                    <a:cubicBezTo>
                      <a:pt x="10" y="112"/>
                      <a:pt x="3" y="107"/>
                      <a:pt x="1" y="98"/>
                    </a:cubicBezTo>
                    <a:cubicBezTo>
                      <a:pt x="0" y="91"/>
                      <a:pt x="6" y="84"/>
                      <a:pt x="14" y="83"/>
                    </a:cubicBezTo>
                    <a:cubicBezTo>
                      <a:pt x="14" y="82"/>
                      <a:pt x="15" y="82"/>
                      <a:pt x="16" y="82"/>
                    </a:cubicBezTo>
                    <a:cubicBezTo>
                      <a:pt x="20" y="76"/>
                      <a:pt x="24" y="69"/>
                      <a:pt x="29" y="61"/>
                    </a:cubicBezTo>
                    <a:cubicBezTo>
                      <a:pt x="21" y="54"/>
                      <a:pt x="16" y="45"/>
                      <a:pt x="17" y="33"/>
                    </a:cubicBezTo>
                    <a:cubicBezTo>
                      <a:pt x="18" y="25"/>
                      <a:pt x="21" y="18"/>
                      <a:pt x="27" y="13"/>
                    </a:cubicBezTo>
                    <a:cubicBezTo>
                      <a:pt x="38" y="2"/>
                      <a:pt x="55" y="0"/>
                      <a:pt x="68" y="8"/>
                    </a:cubicBezTo>
                    <a:cubicBezTo>
                      <a:pt x="80" y="16"/>
                      <a:pt x="86" y="32"/>
                      <a:pt x="81" y="45"/>
                    </a:cubicBezTo>
                    <a:cubicBezTo>
                      <a:pt x="77" y="44"/>
                      <a:pt x="73" y="43"/>
                      <a:pt x="69" y="42"/>
                    </a:cubicBezTo>
                    <a:cubicBezTo>
                      <a:pt x="71" y="35"/>
                      <a:pt x="70" y="28"/>
                      <a:pt x="65" y="22"/>
                    </a:cubicBezTo>
                    <a:cubicBezTo>
                      <a:pt x="62" y="19"/>
                      <a:pt x="57" y="17"/>
                      <a:pt x="52" y="16"/>
                    </a:cubicBezTo>
                    <a:cubicBezTo>
                      <a:pt x="43" y="15"/>
                      <a:pt x="33" y="21"/>
                      <a:pt x="31" y="30"/>
                    </a:cubicBezTo>
                    <a:cubicBezTo>
                      <a:pt x="27" y="41"/>
                      <a:pt x="32" y="50"/>
                      <a:pt x="45" y="56"/>
                    </a:cubicBezTo>
                    <a:close/>
                  </a:path>
                </a:pathLst>
              </a:custGeom>
              <a:solidFill>
                <a:srgbClr val="C73A63"/>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3" name="Freeform 9">
                <a:extLst>
                  <a:ext uri="{FF2B5EF4-FFF2-40B4-BE49-F238E27FC236}">
                    <a16:creationId xmlns:a16="http://schemas.microsoft.com/office/drawing/2014/main" id="{7B633D43-309D-A0E9-EC0C-B7A982822CA5}"/>
                  </a:ext>
                </a:extLst>
              </p:cNvPr>
              <p:cNvSpPr>
                <a:spLocks/>
              </p:cNvSpPr>
              <p:nvPr/>
            </p:nvSpPr>
            <p:spPr bwMode="auto">
              <a:xfrm>
                <a:off x="2773363" y="2238376"/>
                <a:ext cx="319088" cy="419100"/>
              </a:xfrm>
              <a:custGeom>
                <a:avLst/>
                <a:gdLst>
                  <a:gd name="T0" fmla="*/ 26 w 85"/>
                  <a:gd name="T1" fmla="*/ 23 h 111"/>
                  <a:gd name="T2" fmla="*/ 38 w 85"/>
                  <a:gd name="T3" fmla="*/ 44 h 111"/>
                  <a:gd name="T4" fmla="*/ 79 w 85"/>
                  <a:gd name="T5" fmla="*/ 61 h 111"/>
                  <a:gd name="T6" fmla="*/ 68 w 85"/>
                  <a:gd name="T7" fmla="*/ 102 h 111"/>
                  <a:gd name="T8" fmla="*/ 26 w 85"/>
                  <a:gd name="T9" fmla="*/ 98 h 111"/>
                  <a:gd name="T10" fmla="*/ 35 w 85"/>
                  <a:gd name="T11" fmla="*/ 90 h 111"/>
                  <a:gd name="T12" fmla="*/ 64 w 85"/>
                  <a:gd name="T13" fmla="*/ 88 h 111"/>
                  <a:gd name="T14" fmla="*/ 64 w 85"/>
                  <a:gd name="T15" fmla="*/ 62 h 111"/>
                  <a:gd name="T16" fmla="*/ 34 w 85"/>
                  <a:gd name="T17" fmla="*/ 61 h 111"/>
                  <a:gd name="T18" fmla="*/ 18 w 85"/>
                  <a:gd name="T19" fmla="*/ 34 h 111"/>
                  <a:gd name="T20" fmla="*/ 11 w 85"/>
                  <a:gd name="T21" fmla="*/ 28 h 111"/>
                  <a:gd name="T22" fmla="*/ 0 w 85"/>
                  <a:gd name="T23" fmla="*/ 15 h 111"/>
                  <a:gd name="T24" fmla="*/ 9 w 85"/>
                  <a:gd name="T25" fmla="*/ 2 h 111"/>
                  <a:gd name="T26" fmla="*/ 25 w 85"/>
                  <a:gd name="T27" fmla="*/ 6 h 111"/>
                  <a:gd name="T28" fmla="*/ 27 w 85"/>
                  <a:gd name="T29" fmla="*/ 19 h 111"/>
                  <a:gd name="T30" fmla="*/ 26 w 85"/>
                  <a:gd name="T31"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11">
                    <a:moveTo>
                      <a:pt x="26" y="23"/>
                    </a:moveTo>
                    <a:cubicBezTo>
                      <a:pt x="30" y="30"/>
                      <a:pt x="34" y="37"/>
                      <a:pt x="38" y="44"/>
                    </a:cubicBezTo>
                    <a:cubicBezTo>
                      <a:pt x="58" y="38"/>
                      <a:pt x="73" y="49"/>
                      <a:pt x="79" y="61"/>
                    </a:cubicBezTo>
                    <a:cubicBezTo>
                      <a:pt x="85" y="76"/>
                      <a:pt x="81" y="93"/>
                      <a:pt x="68" y="102"/>
                    </a:cubicBezTo>
                    <a:cubicBezTo>
                      <a:pt x="54" y="111"/>
                      <a:pt x="37" y="110"/>
                      <a:pt x="26" y="98"/>
                    </a:cubicBezTo>
                    <a:cubicBezTo>
                      <a:pt x="29" y="95"/>
                      <a:pt x="32" y="93"/>
                      <a:pt x="35" y="90"/>
                    </a:cubicBezTo>
                    <a:cubicBezTo>
                      <a:pt x="47" y="98"/>
                      <a:pt x="57" y="97"/>
                      <a:pt x="64" y="88"/>
                    </a:cubicBezTo>
                    <a:cubicBezTo>
                      <a:pt x="71" y="81"/>
                      <a:pt x="71" y="69"/>
                      <a:pt x="64" y="62"/>
                    </a:cubicBezTo>
                    <a:cubicBezTo>
                      <a:pt x="56" y="53"/>
                      <a:pt x="46" y="53"/>
                      <a:pt x="34" y="61"/>
                    </a:cubicBezTo>
                    <a:cubicBezTo>
                      <a:pt x="29" y="52"/>
                      <a:pt x="23" y="43"/>
                      <a:pt x="18" y="34"/>
                    </a:cubicBezTo>
                    <a:cubicBezTo>
                      <a:pt x="17" y="31"/>
                      <a:pt x="15" y="29"/>
                      <a:pt x="11" y="28"/>
                    </a:cubicBezTo>
                    <a:cubicBezTo>
                      <a:pt x="5" y="27"/>
                      <a:pt x="1" y="22"/>
                      <a:pt x="0" y="15"/>
                    </a:cubicBezTo>
                    <a:cubicBezTo>
                      <a:pt x="0" y="9"/>
                      <a:pt x="4" y="4"/>
                      <a:pt x="9" y="2"/>
                    </a:cubicBezTo>
                    <a:cubicBezTo>
                      <a:pt x="15" y="0"/>
                      <a:pt x="21" y="1"/>
                      <a:pt x="25" y="6"/>
                    </a:cubicBezTo>
                    <a:cubicBezTo>
                      <a:pt x="28" y="10"/>
                      <a:pt x="29" y="14"/>
                      <a:pt x="27" y="19"/>
                    </a:cubicBezTo>
                    <a:cubicBezTo>
                      <a:pt x="27" y="20"/>
                      <a:pt x="26" y="22"/>
                      <a:pt x="26" y="23"/>
                    </a:cubicBezTo>
                    <a:close/>
                  </a:path>
                </a:pathLst>
              </a:custGeom>
              <a:solidFill>
                <a:srgbClr val="4B4B4B"/>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4" name="Freeform 10">
                <a:extLst>
                  <a:ext uri="{FF2B5EF4-FFF2-40B4-BE49-F238E27FC236}">
                    <a16:creationId xmlns:a16="http://schemas.microsoft.com/office/drawing/2014/main" id="{5EFA02F7-1D87-0A03-9B6B-5BDE58004A6B}"/>
                  </a:ext>
                </a:extLst>
              </p:cNvPr>
              <p:cNvSpPr>
                <a:spLocks/>
              </p:cNvSpPr>
              <p:nvPr/>
            </p:nvSpPr>
            <p:spPr bwMode="auto">
              <a:xfrm>
                <a:off x="2566988" y="2400301"/>
                <a:ext cx="442913" cy="246063"/>
              </a:xfrm>
              <a:custGeom>
                <a:avLst/>
                <a:gdLst>
                  <a:gd name="T0" fmla="*/ 90 w 118"/>
                  <a:gd name="T1" fmla="*/ 38 h 65"/>
                  <a:gd name="T2" fmla="*/ 66 w 118"/>
                  <a:gd name="T3" fmla="*/ 38 h 65"/>
                  <a:gd name="T4" fmla="*/ 50 w 118"/>
                  <a:gd name="T5" fmla="*/ 60 h 65"/>
                  <a:gd name="T6" fmla="*/ 28 w 118"/>
                  <a:gd name="T7" fmla="*/ 64 h 65"/>
                  <a:gd name="T8" fmla="*/ 1 w 118"/>
                  <a:gd name="T9" fmla="*/ 34 h 65"/>
                  <a:gd name="T10" fmla="*/ 26 w 118"/>
                  <a:gd name="T11" fmla="*/ 0 h 65"/>
                  <a:gd name="T12" fmla="*/ 29 w 118"/>
                  <a:gd name="T13" fmla="*/ 11 h 65"/>
                  <a:gd name="T14" fmla="*/ 14 w 118"/>
                  <a:gd name="T15" fmla="*/ 38 h 65"/>
                  <a:gd name="T16" fmla="*/ 38 w 118"/>
                  <a:gd name="T17" fmla="*/ 51 h 65"/>
                  <a:gd name="T18" fmla="*/ 53 w 118"/>
                  <a:gd name="T19" fmla="*/ 26 h 65"/>
                  <a:gd name="T20" fmla="*/ 84 w 118"/>
                  <a:gd name="T21" fmla="*/ 26 h 65"/>
                  <a:gd name="T22" fmla="*/ 94 w 118"/>
                  <a:gd name="T23" fmla="*/ 22 h 65"/>
                  <a:gd name="T24" fmla="*/ 113 w 118"/>
                  <a:gd name="T25" fmla="*/ 22 h 65"/>
                  <a:gd name="T26" fmla="*/ 112 w 118"/>
                  <a:gd name="T27" fmla="*/ 42 h 65"/>
                  <a:gd name="T28" fmla="*/ 93 w 118"/>
                  <a:gd name="T29" fmla="*/ 41 h 65"/>
                  <a:gd name="T30" fmla="*/ 90 w 118"/>
                  <a:gd name="T31"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65">
                    <a:moveTo>
                      <a:pt x="90" y="38"/>
                    </a:moveTo>
                    <a:cubicBezTo>
                      <a:pt x="66" y="38"/>
                      <a:pt x="66" y="38"/>
                      <a:pt x="66" y="38"/>
                    </a:cubicBezTo>
                    <a:cubicBezTo>
                      <a:pt x="63" y="47"/>
                      <a:pt x="58" y="55"/>
                      <a:pt x="50" y="60"/>
                    </a:cubicBezTo>
                    <a:cubicBezTo>
                      <a:pt x="43" y="64"/>
                      <a:pt x="36" y="65"/>
                      <a:pt x="28" y="64"/>
                    </a:cubicBezTo>
                    <a:cubicBezTo>
                      <a:pt x="13" y="61"/>
                      <a:pt x="2" y="49"/>
                      <a:pt x="1" y="34"/>
                    </a:cubicBezTo>
                    <a:cubicBezTo>
                      <a:pt x="0" y="18"/>
                      <a:pt x="11" y="3"/>
                      <a:pt x="26" y="0"/>
                    </a:cubicBezTo>
                    <a:cubicBezTo>
                      <a:pt x="27" y="4"/>
                      <a:pt x="28" y="7"/>
                      <a:pt x="29" y="11"/>
                    </a:cubicBezTo>
                    <a:cubicBezTo>
                      <a:pt x="15" y="18"/>
                      <a:pt x="10" y="27"/>
                      <a:pt x="14" y="38"/>
                    </a:cubicBezTo>
                    <a:cubicBezTo>
                      <a:pt x="18" y="48"/>
                      <a:pt x="27" y="53"/>
                      <a:pt x="38" y="51"/>
                    </a:cubicBezTo>
                    <a:cubicBezTo>
                      <a:pt x="49" y="49"/>
                      <a:pt x="54" y="40"/>
                      <a:pt x="53" y="26"/>
                    </a:cubicBezTo>
                    <a:cubicBezTo>
                      <a:pt x="63" y="26"/>
                      <a:pt x="74" y="26"/>
                      <a:pt x="84" y="26"/>
                    </a:cubicBezTo>
                    <a:cubicBezTo>
                      <a:pt x="88" y="26"/>
                      <a:pt x="91" y="26"/>
                      <a:pt x="94" y="22"/>
                    </a:cubicBezTo>
                    <a:cubicBezTo>
                      <a:pt x="99" y="16"/>
                      <a:pt x="108" y="17"/>
                      <a:pt x="113" y="22"/>
                    </a:cubicBezTo>
                    <a:cubicBezTo>
                      <a:pt x="118" y="28"/>
                      <a:pt x="118" y="37"/>
                      <a:pt x="112" y="42"/>
                    </a:cubicBezTo>
                    <a:cubicBezTo>
                      <a:pt x="107" y="47"/>
                      <a:pt x="98" y="47"/>
                      <a:pt x="93" y="41"/>
                    </a:cubicBezTo>
                    <a:cubicBezTo>
                      <a:pt x="92" y="40"/>
                      <a:pt x="91" y="39"/>
                      <a:pt x="90" y="38"/>
                    </a:cubicBezTo>
                    <a:close/>
                  </a:path>
                </a:pathLst>
              </a:custGeom>
              <a:solidFill>
                <a:srgbClr val="4A4A4A"/>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5" name="Freeform 31">
                <a:extLst>
                  <a:ext uri="{FF2B5EF4-FFF2-40B4-BE49-F238E27FC236}">
                    <a16:creationId xmlns:a16="http://schemas.microsoft.com/office/drawing/2014/main" id="{78A56FAB-F142-81E0-8AED-AB5497479A40}"/>
                  </a:ext>
                </a:extLst>
              </p:cNvPr>
              <p:cNvSpPr>
                <a:spLocks/>
              </p:cNvSpPr>
              <p:nvPr/>
            </p:nvSpPr>
            <p:spPr bwMode="auto">
              <a:xfrm>
                <a:off x="2198688" y="2781301"/>
                <a:ext cx="777875" cy="1130300"/>
              </a:xfrm>
              <a:custGeom>
                <a:avLst/>
                <a:gdLst>
                  <a:gd name="T0" fmla="*/ 207 w 207"/>
                  <a:gd name="T1" fmla="*/ 282 h 300"/>
                  <a:gd name="T2" fmla="*/ 189 w 207"/>
                  <a:gd name="T3" fmla="*/ 300 h 300"/>
                  <a:gd name="T4" fmla="*/ 18 w 207"/>
                  <a:gd name="T5" fmla="*/ 300 h 300"/>
                  <a:gd name="T6" fmla="*/ 0 w 207"/>
                  <a:gd name="T7" fmla="*/ 282 h 300"/>
                  <a:gd name="T8" fmla="*/ 0 w 207"/>
                  <a:gd name="T9" fmla="*/ 18 h 300"/>
                  <a:gd name="T10" fmla="*/ 18 w 207"/>
                  <a:gd name="T11" fmla="*/ 0 h 300"/>
                  <a:gd name="T12" fmla="*/ 189 w 207"/>
                  <a:gd name="T13" fmla="*/ 0 h 300"/>
                  <a:gd name="T14" fmla="*/ 207 w 207"/>
                  <a:gd name="T15" fmla="*/ 18 h 300"/>
                  <a:gd name="T16" fmla="*/ 207 w 207"/>
                  <a:gd name="T17" fmla="*/ 28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00">
                    <a:moveTo>
                      <a:pt x="207" y="282"/>
                    </a:moveTo>
                    <a:cubicBezTo>
                      <a:pt x="207" y="292"/>
                      <a:pt x="199" y="300"/>
                      <a:pt x="189" y="300"/>
                    </a:cubicBezTo>
                    <a:cubicBezTo>
                      <a:pt x="18" y="300"/>
                      <a:pt x="18" y="300"/>
                      <a:pt x="18" y="300"/>
                    </a:cubicBezTo>
                    <a:cubicBezTo>
                      <a:pt x="8" y="300"/>
                      <a:pt x="0" y="292"/>
                      <a:pt x="0" y="282"/>
                    </a:cubicBezTo>
                    <a:cubicBezTo>
                      <a:pt x="0" y="18"/>
                      <a:pt x="0" y="18"/>
                      <a:pt x="0" y="18"/>
                    </a:cubicBezTo>
                    <a:cubicBezTo>
                      <a:pt x="0" y="8"/>
                      <a:pt x="8" y="0"/>
                      <a:pt x="18" y="0"/>
                    </a:cubicBezTo>
                    <a:cubicBezTo>
                      <a:pt x="189" y="0"/>
                      <a:pt x="189" y="0"/>
                      <a:pt x="189" y="0"/>
                    </a:cubicBezTo>
                    <a:cubicBezTo>
                      <a:pt x="199" y="0"/>
                      <a:pt x="207" y="8"/>
                      <a:pt x="207" y="18"/>
                    </a:cubicBezTo>
                    <a:cubicBezTo>
                      <a:pt x="207" y="282"/>
                      <a:pt x="207" y="282"/>
                      <a:pt x="207" y="282"/>
                    </a:cubicBezTo>
                  </a:path>
                </a:pathLst>
              </a:custGeom>
              <a:solidFill>
                <a:srgbClr val="3E3E3E"/>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6" name="Rectangle 32">
                <a:extLst>
                  <a:ext uri="{FF2B5EF4-FFF2-40B4-BE49-F238E27FC236}">
                    <a16:creationId xmlns:a16="http://schemas.microsoft.com/office/drawing/2014/main" id="{2689E533-7D6E-F271-E8BF-ED5272F97CC9}"/>
                  </a:ext>
                </a:extLst>
              </p:cNvPr>
              <p:cNvSpPr>
                <a:spLocks noChangeArrowheads="1"/>
              </p:cNvSpPr>
              <p:nvPr/>
            </p:nvSpPr>
            <p:spPr bwMode="auto">
              <a:xfrm>
                <a:off x="2247900" y="2894013"/>
                <a:ext cx="674688" cy="795338"/>
              </a:xfrm>
              <a:prstGeom prst="rect">
                <a:avLst/>
              </a:prstGeom>
              <a:solidFill>
                <a:schemeClr val="accent2"/>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7" name="Rectangle 33">
                <a:extLst>
                  <a:ext uri="{FF2B5EF4-FFF2-40B4-BE49-F238E27FC236}">
                    <a16:creationId xmlns:a16="http://schemas.microsoft.com/office/drawing/2014/main" id="{867E4C9B-4A9F-2228-A145-26256A5572C5}"/>
                  </a:ext>
                </a:extLst>
              </p:cNvPr>
              <p:cNvSpPr>
                <a:spLocks noChangeArrowheads="1"/>
              </p:cNvSpPr>
              <p:nvPr/>
            </p:nvSpPr>
            <p:spPr bwMode="auto">
              <a:xfrm>
                <a:off x="2247900" y="2894013"/>
                <a:ext cx="674688" cy="795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8" name="Oval 34">
                <a:extLst>
                  <a:ext uri="{FF2B5EF4-FFF2-40B4-BE49-F238E27FC236}">
                    <a16:creationId xmlns:a16="http://schemas.microsoft.com/office/drawing/2014/main" id="{B901E3DD-FDC1-D7BC-8330-16323190335F}"/>
                  </a:ext>
                </a:extLst>
              </p:cNvPr>
              <p:cNvSpPr>
                <a:spLocks noChangeArrowheads="1"/>
              </p:cNvSpPr>
              <p:nvPr/>
            </p:nvSpPr>
            <p:spPr bwMode="auto">
              <a:xfrm>
                <a:off x="2520950" y="3733801"/>
                <a:ext cx="131763" cy="131763"/>
              </a:xfrm>
              <a:prstGeom prst="ellipse">
                <a:avLst/>
              </a:pr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59" name="Oval 35">
                <a:extLst>
                  <a:ext uri="{FF2B5EF4-FFF2-40B4-BE49-F238E27FC236}">
                    <a16:creationId xmlns:a16="http://schemas.microsoft.com/office/drawing/2014/main" id="{C432B852-26C5-79EB-BA0B-64AF38C1C569}"/>
                  </a:ext>
                </a:extLst>
              </p:cNvPr>
              <p:cNvSpPr>
                <a:spLocks noChangeArrowheads="1"/>
              </p:cNvSpPr>
              <p:nvPr/>
            </p:nvSpPr>
            <p:spPr bwMode="auto">
              <a:xfrm>
                <a:off x="2544763" y="3756026"/>
                <a:ext cx="85725" cy="87313"/>
              </a:xfrm>
              <a:prstGeom prst="ellipse">
                <a:avLst/>
              </a:pr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0" name="Freeform 36">
                <a:extLst>
                  <a:ext uri="{FF2B5EF4-FFF2-40B4-BE49-F238E27FC236}">
                    <a16:creationId xmlns:a16="http://schemas.microsoft.com/office/drawing/2014/main" id="{4711ED7F-C29D-FBE0-860B-0FCDA40CEC7B}"/>
                  </a:ext>
                </a:extLst>
              </p:cNvPr>
              <p:cNvSpPr>
                <a:spLocks/>
              </p:cNvSpPr>
              <p:nvPr/>
            </p:nvSpPr>
            <p:spPr bwMode="auto">
              <a:xfrm>
                <a:off x="2198688" y="3843338"/>
                <a:ext cx="68263" cy="68263"/>
              </a:xfrm>
              <a:custGeom>
                <a:avLst/>
                <a:gdLst>
                  <a:gd name="T0" fmla="*/ 0 w 18"/>
                  <a:gd name="T1" fmla="*/ 0 h 18"/>
                  <a:gd name="T2" fmla="*/ 18 w 18"/>
                  <a:gd name="T3" fmla="*/ 18 h 18"/>
                  <a:gd name="T4" fmla="*/ 0 w 18"/>
                  <a:gd name="T5" fmla="*/ 0 h 18"/>
                </a:gdLst>
                <a:ahLst/>
                <a:cxnLst>
                  <a:cxn ang="0">
                    <a:pos x="T0" y="T1"/>
                  </a:cxn>
                  <a:cxn ang="0">
                    <a:pos x="T2" y="T3"/>
                  </a:cxn>
                  <a:cxn ang="0">
                    <a:pos x="T4" y="T5"/>
                  </a:cxn>
                </a:cxnLst>
                <a:rect l="0" t="0" r="r" b="b"/>
                <a:pathLst>
                  <a:path w="18" h="18">
                    <a:moveTo>
                      <a:pt x="0" y="0"/>
                    </a:moveTo>
                    <a:cubicBezTo>
                      <a:pt x="0" y="10"/>
                      <a:pt x="8" y="18"/>
                      <a:pt x="18" y="18"/>
                    </a:cubicBezTo>
                    <a:cubicBezTo>
                      <a:pt x="8" y="18"/>
                      <a:pt x="0" y="10"/>
                      <a:pt x="0" y="0"/>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1" name="Freeform 37">
                <a:extLst>
                  <a:ext uri="{FF2B5EF4-FFF2-40B4-BE49-F238E27FC236}">
                    <a16:creationId xmlns:a16="http://schemas.microsoft.com/office/drawing/2014/main" id="{5899FCD3-D0EE-EBC7-08F0-F57A42154F01}"/>
                  </a:ext>
                </a:extLst>
              </p:cNvPr>
              <p:cNvSpPr>
                <a:spLocks/>
              </p:cNvSpPr>
              <p:nvPr/>
            </p:nvSpPr>
            <p:spPr bwMode="auto">
              <a:xfrm>
                <a:off x="2198688" y="2781301"/>
                <a:ext cx="608013" cy="1130300"/>
              </a:xfrm>
              <a:custGeom>
                <a:avLst/>
                <a:gdLst>
                  <a:gd name="T0" fmla="*/ 162 w 162"/>
                  <a:gd name="T1" fmla="*/ 0 h 300"/>
                  <a:gd name="T2" fmla="*/ 18 w 162"/>
                  <a:gd name="T3" fmla="*/ 0 h 300"/>
                  <a:gd name="T4" fmla="*/ 0 w 162"/>
                  <a:gd name="T5" fmla="*/ 18 h 300"/>
                  <a:gd name="T6" fmla="*/ 0 w 162"/>
                  <a:gd name="T7" fmla="*/ 282 h 300"/>
                  <a:gd name="T8" fmla="*/ 0 w 162"/>
                  <a:gd name="T9" fmla="*/ 282 h 300"/>
                  <a:gd name="T10" fmla="*/ 18 w 162"/>
                  <a:gd name="T11" fmla="*/ 300 h 300"/>
                  <a:gd name="T12" fmla="*/ 18 w 162"/>
                  <a:gd name="T13" fmla="*/ 300 h 300"/>
                  <a:gd name="T14" fmla="*/ 40 w 162"/>
                  <a:gd name="T15" fmla="*/ 300 h 300"/>
                  <a:gd name="T16" fmla="*/ 64 w 162"/>
                  <a:gd name="T17" fmla="*/ 241 h 300"/>
                  <a:gd name="T18" fmla="*/ 13 w 162"/>
                  <a:gd name="T19" fmla="*/ 241 h 300"/>
                  <a:gd name="T20" fmla="*/ 13 w 162"/>
                  <a:gd name="T21" fmla="*/ 241 h 300"/>
                  <a:gd name="T22" fmla="*/ 13 w 162"/>
                  <a:gd name="T23" fmla="*/ 30 h 300"/>
                  <a:gd name="T24" fmla="*/ 150 w 162"/>
                  <a:gd name="T25" fmla="*/ 30 h 300"/>
                  <a:gd name="T26" fmla="*/ 162 w 16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300">
                    <a:moveTo>
                      <a:pt x="162" y="0"/>
                    </a:moveTo>
                    <a:cubicBezTo>
                      <a:pt x="18" y="0"/>
                      <a:pt x="18" y="0"/>
                      <a:pt x="18" y="0"/>
                    </a:cubicBezTo>
                    <a:cubicBezTo>
                      <a:pt x="8" y="0"/>
                      <a:pt x="0" y="8"/>
                      <a:pt x="0" y="18"/>
                    </a:cubicBezTo>
                    <a:cubicBezTo>
                      <a:pt x="0" y="282"/>
                      <a:pt x="0" y="282"/>
                      <a:pt x="0" y="282"/>
                    </a:cubicBezTo>
                    <a:cubicBezTo>
                      <a:pt x="0" y="282"/>
                      <a:pt x="0" y="282"/>
                      <a:pt x="0" y="282"/>
                    </a:cubicBezTo>
                    <a:cubicBezTo>
                      <a:pt x="0" y="292"/>
                      <a:pt x="8" y="300"/>
                      <a:pt x="18" y="300"/>
                    </a:cubicBezTo>
                    <a:cubicBezTo>
                      <a:pt x="18" y="300"/>
                      <a:pt x="18" y="300"/>
                      <a:pt x="18" y="300"/>
                    </a:cubicBezTo>
                    <a:cubicBezTo>
                      <a:pt x="40" y="300"/>
                      <a:pt x="40" y="300"/>
                      <a:pt x="40" y="300"/>
                    </a:cubicBezTo>
                    <a:cubicBezTo>
                      <a:pt x="64" y="241"/>
                      <a:pt x="64" y="241"/>
                      <a:pt x="64" y="241"/>
                    </a:cubicBezTo>
                    <a:cubicBezTo>
                      <a:pt x="13" y="241"/>
                      <a:pt x="13" y="241"/>
                      <a:pt x="13" y="241"/>
                    </a:cubicBezTo>
                    <a:cubicBezTo>
                      <a:pt x="13" y="241"/>
                      <a:pt x="13" y="241"/>
                      <a:pt x="13" y="241"/>
                    </a:cubicBezTo>
                    <a:cubicBezTo>
                      <a:pt x="13" y="30"/>
                      <a:pt x="13" y="30"/>
                      <a:pt x="13" y="30"/>
                    </a:cubicBezTo>
                    <a:cubicBezTo>
                      <a:pt x="150" y="30"/>
                      <a:pt x="150" y="30"/>
                      <a:pt x="150" y="30"/>
                    </a:cubicBezTo>
                    <a:cubicBezTo>
                      <a:pt x="162" y="0"/>
                      <a:pt x="162" y="0"/>
                      <a:pt x="162" y="0"/>
                    </a:cubicBezTo>
                  </a:path>
                </a:pathLst>
              </a:custGeom>
              <a:solidFill>
                <a:srgbClr val="5B5B5B"/>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2" name="Freeform 38">
                <a:extLst>
                  <a:ext uri="{FF2B5EF4-FFF2-40B4-BE49-F238E27FC236}">
                    <a16:creationId xmlns:a16="http://schemas.microsoft.com/office/drawing/2014/main" id="{3532A098-049F-D9C6-7EEE-26F84E2D91E8}"/>
                  </a:ext>
                </a:extLst>
              </p:cNvPr>
              <p:cNvSpPr>
                <a:spLocks/>
              </p:cNvSpPr>
              <p:nvPr/>
            </p:nvSpPr>
            <p:spPr bwMode="auto">
              <a:xfrm>
                <a:off x="2473325" y="2825751"/>
                <a:ext cx="228600" cy="34925"/>
              </a:xfrm>
              <a:custGeom>
                <a:avLst/>
                <a:gdLst>
                  <a:gd name="T0" fmla="*/ 61 w 61"/>
                  <a:gd name="T1" fmla="*/ 5 h 9"/>
                  <a:gd name="T2" fmla="*/ 57 w 61"/>
                  <a:gd name="T3" fmla="*/ 9 h 9"/>
                  <a:gd name="T4" fmla="*/ 4 w 61"/>
                  <a:gd name="T5" fmla="*/ 9 h 9"/>
                  <a:gd name="T6" fmla="*/ 0 w 61"/>
                  <a:gd name="T7" fmla="*/ 5 h 9"/>
                  <a:gd name="T8" fmla="*/ 4 w 61"/>
                  <a:gd name="T9" fmla="*/ 0 h 9"/>
                  <a:gd name="T10" fmla="*/ 57 w 61"/>
                  <a:gd name="T11" fmla="*/ 0 h 9"/>
                  <a:gd name="T12" fmla="*/ 61 w 61"/>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61" h="9">
                    <a:moveTo>
                      <a:pt x="61" y="5"/>
                    </a:moveTo>
                    <a:cubicBezTo>
                      <a:pt x="61" y="7"/>
                      <a:pt x="59" y="9"/>
                      <a:pt x="57" y="9"/>
                    </a:cubicBezTo>
                    <a:cubicBezTo>
                      <a:pt x="4" y="9"/>
                      <a:pt x="4" y="9"/>
                      <a:pt x="4" y="9"/>
                    </a:cubicBezTo>
                    <a:cubicBezTo>
                      <a:pt x="2" y="9"/>
                      <a:pt x="0" y="7"/>
                      <a:pt x="0" y="5"/>
                    </a:cubicBezTo>
                    <a:cubicBezTo>
                      <a:pt x="0" y="2"/>
                      <a:pt x="2" y="0"/>
                      <a:pt x="4" y="0"/>
                    </a:cubicBezTo>
                    <a:cubicBezTo>
                      <a:pt x="57" y="0"/>
                      <a:pt x="57" y="0"/>
                      <a:pt x="57" y="0"/>
                    </a:cubicBezTo>
                    <a:cubicBezTo>
                      <a:pt x="59" y="0"/>
                      <a:pt x="61" y="2"/>
                      <a:pt x="61" y="5"/>
                    </a:cubicBezTo>
                  </a:path>
                </a:pathLst>
              </a:custGeom>
              <a:solidFill>
                <a:srgbClr val="1E1E1E"/>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3" name="Freeform 39">
                <a:extLst>
                  <a:ext uri="{FF2B5EF4-FFF2-40B4-BE49-F238E27FC236}">
                    <a16:creationId xmlns:a16="http://schemas.microsoft.com/office/drawing/2014/main" id="{5C267B9E-A9CF-A9AC-CF5F-03616A6132A3}"/>
                  </a:ext>
                </a:extLst>
              </p:cNvPr>
              <p:cNvSpPr>
                <a:spLocks/>
              </p:cNvSpPr>
              <p:nvPr/>
            </p:nvSpPr>
            <p:spPr bwMode="auto">
              <a:xfrm>
                <a:off x="2473325" y="2825751"/>
                <a:ext cx="228600" cy="34925"/>
              </a:xfrm>
              <a:custGeom>
                <a:avLst/>
                <a:gdLst>
                  <a:gd name="T0" fmla="*/ 61 w 61"/>
                  <a:gd name="T1" fmla="*/ 5 h 9"/>
                  <a:gd name="T2" fmla="*/ 57 w 61"/>
                  <a:gd name="T3" fmla="*/ 9 h 9"/>
                  <a:gd name="T4" fmla="*/ 4 w 61"/>
                  <a:gd name="T5" fmla="*/ 9 h 9"/>
                  <a:gd name="T6" fmla="*/ 0 w 61"/>
                  <a:gd name="T7" fmla="*/ 5 h 9"/>
                  <a:gd name="T8" fmla="*/ 4 w 61"/>
                  <a:gd name="T9" fmla="*/ 0 h 9"/>
                  <a:gd name="T10" fmla="*/ 57 w 61"/>
                  <a:gd name="T11" fmla="*/ 0 h 9"/>
                  <a:gd name="T12" fmla="*/ 61 w 61"/>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61" h="9">
                    <a:moveTo>
                      <a:pt x="61" y="5"/>
                    </a:moveTo>
                    <a:cubicBezTo>
                      <a:pt x="61" y="7"/>
                      <a:pt x="59" y="9"/>
                      <a:pt x="57" y="9"/>
                    </a:cubicBezTo>
                    <a:cubicBezTo>
                      <a:pt x="4" y="9"/>
                      <a:pt x="4" y="9"/>
                      <a:pt x="4" y="9"/>
                    </a:cubicBezTo>
                    <a:cubicBezTo>
                      <a:pt x="2" y="9"/>
                      <a:pt x="0" y="7"/>
                      <a:pt x="0" y="5"/>
                    </a:cubicBezTo>
                    <a:cubicBezTo>
                      <a:pt x="0" y="2"/>
                      <a:pt x="2" y="0"/>
                      <a:pt x="4" y="0"/>
                    </a:cubicBezTo>
                    <a:cubicBezTo>
                      <a:pt x="57" y="0"/>
                      <a:pt x="57" y="0"/>
                      <a:pt x="57" y="0"/>
                    </a:cubicBezTo>
                    <a:cubicBezTo>
                      <a:pt x="59" y="0"/>
                      <a:pt x="61" y="2"/>
                      <a:pt x="61" y="5"/>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4" name="Freeform 40">
                <a:extLst>
                  <a:ext uri="{FF2B5EF4-FFF2-40B4-BE49-F238E27FC236}">
                    <a16:creationId xmlns:a16="http://schemas.microsoft.com/office/drawing/2014/main" id="{6FAE88FE-399B-4676-9734-F14725AC8E6C}"/>
                  </a:ext>
                </a:extLst>
              </p:cNvPr>
              <p:cNvSpPr>
                <a:spLocks/>
              </p:cNvSpPr>
              <p:nvPr/>
            </p:nvSpPr>
            <p:spPr bwMode="auto">
              <a:xfrm>
                <a:off x="2382838" y="3022601"/>
                <a:ext cx="409575" cy="241300"/>
              </a:xfrm>
              <a:custGeom>
                <a:avLst/>
                <a:gdLst>
                  <a:gd name="T0" fmla="*/ 55 w 109"/>
                  <a:gd name="T1" fmla="*/ 64 h 64"/>
                  <a:gd name="T2" fmla="*/ 54 w 109"/>
                  <a:gd name="T3" fmla="*/ 64 h 64"/>
                  <a:gd name="T4" fmla="*/ 1 w 109"/>
                  <a:gd name="T5" fmla="*/ 33 h 64"/>
                  <a:gd name="T6" fmla="*/ 0 w 109"/>
                  <a:gd name="T7" fmla="*/ 32 h 64"/>
                  <a:gd name="T8" fmla="*/ 1 w 109"/>
                  <a:gd name="T9" fmla="*/ 30 h 64"/>
                  <a:gd name="T10" fmla="*/ 53 w 109"/>
                  <a:gd name="T11" fmla="*/ 0 h 64"/>
                  <a:gd name="T12" fmla="*/ 55 w 109"/>
                  <a:gd name="T13" fmla="*/ 0 h 64"/>
                  <a:gd name="T14" fmla="*/ 108 w 109"/>
                  <a:gd name="T15" fmla="*/ 30 h 64"/>
                  <a:gd name="T16" fmla="*/ 109 w 109"/>
                  <a:gd name="T17" fmla="*/ 32 h 64"/>
                  <a:gd name="T18" fmla="*/ 108 w 109"/>
                  <a:gd name="T19" fmla="*/ 33 h 64"/>
                  <a:gd name="T20" fmla="*/ 55 w 109"/>
                  <a:gd name="T21" fmla="*/ 64 h 64"/>
                  <a:gd name="T22" fmla="*/ 55 w 109"/>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64">
                    <a:moveTo>
                      <a:pt x="55" y="64"/>
                    </a:moveTo>
                    <a:cubicBezTo>
                      <a:pt x="54" y="64"/>
                      <a:pt x="54" y="64"/>
                      <a:pt x="54" y="64"/>
                    </a:cubicBezTo>
                    <a:cubicBezTo>
                      <a:pt x="1" y="33"/>
                      <a:pt x="1" y="33"/>
                      <a:pt x="1" y="33"/>
                    </a:cubicBezTo>
                    <a:cubicBezTo>
                      <a:pt x="0" y="33"/>
                      <a:pt x="0" y="32"/>
                      <a:pt x="0" y="32"/>
                    </a:cubicBezTo>
                    <a:cubicBezTo>
                      <a:pt x="0" y="31"/>
                      <a:pt x="0" y="31"/>
                      <a:pt x="1" y="30"/>
                    </a:cubicBezTo>
                    <a:cubicBezTo>
                      <a:pt x="53" y="0"/>
                      <a:pt x="53" y="0"/>
                      <a:pt x="53" y="0"/>
                    </a:cubicBezTo>
                    <a:cubicBezTo>
                      <a:pt x="54" y="0"/>
                      <a:pt x="54" y="0"/>
                      <a:pt x="55" y="0"/>
                    </a:cubicBezTo>
                    <a:cubicBezTo>
                      <a:pt x="108" y="30"/>
                      <a:pt x="108" y="30"/>
                      <a:pt x="108" y="30"/>
                    </a:cubicBezTo>
                    <a:cubicBezTo>
                      <a:pt x="108" y="31"/>
                      <a:pt x="109" y="31"/>
                      <a:pt x="109" y="32"/>
                    </a:cubicBezTo>
                    <a:cubicBezTo>
                      <a:pt x="109" y="32"/>
                      <a:pt x="108" y="33"/>
                      <a:pt x="108" y="33"/>
                    </a:cubicBezTo>
                    <a:cubicBezTo>
                      <a:pt x="55" y="64"/>
                      <a:pt x="55" y="64"/>
                      <a:pt x="55" y="64"/>
                    </a:cubicBezTo>
                    <a:cubicBezTo>
                      <a:pt x="55" y="64"/>
                      <a:pt x="55" y="64"/>
                      <a:pt x="55" y="64"/>
                    </a:cubicBezTo>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5" name="Freeform 41">
                <a:extLst>
                  <a:ext uri="{FF2B5EF4-FFF2-40B4-BE49-F238E27FC236}">
                    <a16:creationId xmlns:a16="http://schemas.microsoft.com/office/drawing/2014/main" id="{B92E87A0-6C9A-954F-043F-0FBCC535EFCB}"/>
                  </a:ext>
                </a:extLst>
              </p:cNvPr>
              <p:cNvSpPr>
                <a:spLocks/>
              </p:cNvSpPr>
              <p:nvPr/>
            </p:nvSpPr>
            <p:spPr bwMode="auto">
              <a:xfrm>
                <a:off x="2355850" y="3184526"/>
                <a:ext cx="206375" cy="357188"/>
              </a:xfrm>
              <a:custGeom>
                <a:avLst/>
                <a:gdLst>
                  <a:gd name="T0" fmla="*/ 1 w 55"/>
                  <a:gd name="T1" fmla="*/ 0 h 95"/>
                  <a:gd name="T2" fmla="*/ 0 w 55"/>
                  <a:gd name="T3" fmla="*/ 0 h 95"/>
                  <a:gd name="T4" fmla="*/ 0 w 55"/>
                  <a:gd name="T5" fmla="*/ 2 h 95"/>
                  <a:gd name="T6" fmla="*/ 0 w 55"/>
                  <a:gd name="T7" fmla="*/ 63 h 95"/>
                  <a:gd name="T8" fmla="*/ 0 w 55"/>
                  <a:gd name="T9" fmla="*/ 64 h 95"/>
                  <a:gd name="T10" fmla="*/ 53 w 55"/>
                  <a:gd name="T11" fmla="*/ 95 h 95"/>
                  <a:gd name="T12" fmla="*/ 54 w 55"/>
                  <a:gd name="T13" fmla="*/ 95 h 95"/>
                  <a:gd name="T14" fmla="*/ 55 w 55"/>
                  <a:gd name="T15" fmla="*/ 95 h 95"/>
                  <a:gd name="T16" fmla="*/ 55 w 55"/>
                  <a:gd name="T17" fmla="*/ 93 h 95"/>
                  <a:gd name="T18" fmla="*/ 55 w 55"/>
                  <a:gd name="T19" fmla="*/ 32 h 95"/>
                  <a:gd name="T20" fmla="*/ 55 w 55"/>
                  <a:gd name="T21" fmla="*/ 31 h 95"/>
                  <a:gd name="T22" fmla="*/ 2 w 55"/>
                  <a:gd name="T23" fmla="*/ 0 h 95"/>
                  <a:gd name="T24" fmla="*/ 1 w 55"/>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5">
                    <a:moveTo>
                      <a:pt x="1" y="0"/>
                    </a:moveTo>
                    <a:cubicBezTo>
                      <a:pt x="1" y="0"/>
                      <a:pt x="1" y="0"/>
                      <a:pt x="0" y="0"/>
                    </a:cubicBezTo>
                    <a:cubicBezTo>
                      <a:pt x="0" y="1"/>
                      <a:pt x="0" y="1"/>
                      <a:pt x="0" y="2"/>
                    </a:cubicBezTo>
                    <a:cubicBezTo>
                      <a:pt x="0" y="63"/>
                      <a:pt x="0" y="63"/>
                      <a:pt x="0" y="63"/>
                    </a:cubicBezTo>
                    <a:cubicBezTo>
                      <a:pt x="0" y="63"/>
                      <a:pt x="0" y="64"/>
                      <a:pt x="0" y="64"/>
                    </a:cubicBezTo>
                    <a:cubicBezTo>
                      <a:pt x="53" y="95"/>
                      <a:pt x="53" y="95"/>
                      <a:pt x="53" y="95"/>
                    </a:cubicBezTo>
                    <a:cubicBezTo>
                      <a:pt x="54" y="95"/>
                      <a:pt x="54" y="95"/>
                      <a:pt x="54" y="95"/>
                    </a:cubicBezTo>
                    <a:cubicBezTo>
                      <a:pt x="55" y="95"/>
                      <a:pt x="55" y="95"/>
                      <a:pt x="55" y="95"/>
                    </a:cubicBezTo>
                    <a:cubicBezTo>
                      <a:pt x="55" y="94"/>
                      <a:pt x="55" y="94"/>
                      <a:pt x="55" y="93"/>
                    </a:cubicBezTo>
                    <a:cubicBezTo>
                      <a:pt x="55" y="32"/>
                      <a:pt x="55" y="32"/>
                      <a:pt x="55" y="32"/>
                    </a:cubicBezTo>
                    <a:cubicBezTo>
                      <a:pt x="55" y="32"/>
                      <a:pt x="55" y="31"/>
                      <a:pt x="55" y="31"/>
                    </a:cubicBezTo>
                    <a:cubicBezTo>
                      <a:pt x="2" y="0"/>
                      <a:pt x="2" y="0"/>
                      <a:pt x="2" y="0"/>
                    </a:cubicBezTo>
                    <a:cubicBezTo>
                      <a:pt x="2" y="0"/>
                      <a:pt x="2" y="0"/>
                      <a:pt x="1" y="0"/>
                    </a:cubicBezTo>
                  </a:path>
                </a:pathLst>
              </a:custGeom>
              <a:solidFill>
                <a:srgbClr val="CEE9F4"/>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6" name="Freeform 42">
                <a:extLst>
                  <a:ext uri="{FF2B5EF4-FFF2-40B4-BE49-F238E27FC236}">
                    <a16:creationId xmlns:a16="http://schemas.microsoft.com/office/drawing/2014/main" id="{E2A73680-F947-A962-DA9C-1BC6E905702B}"/>
                  </a:ext>
                </a:extLst>
              </p:cNvPr>
              <p:cNvSpPr>
                <a:spLocks/>
              </p:cNvSpPr>
              <p:nvPr/>
            </p:nvSpPr>
            <p:spPr bwMode="auto">
              <a:xfrm>
                <a:off x="2608263" y="3187701"/>
                <a:ext cx="209550" cy="354013"/>
              </a:xfrm>
              <a:custGeom>
                <a:avLst/>
                <a:gdLst>
                  <a:gd name="T0" fmla="*/ 54 w 56"/>
                  <a:gd name="T1" fmla="*/ 0 h 94"/>
                  <a:gd name="T2" fmla="*/ 54 w 56"/>
                  <a:gd name="T3" fmla="*/ 0 h 94"/>
                  <a:gd name="T4" fmla="*/ 1 w 56"/>
                  <a:gd name="T5" fmla="*/ 30 h 94"/>
                  <a:gd name="T6" fmla="*/ 0 w 56"/>
                  <a:gd name="T7" fmla="*/ 32 h 94"/>
                  <a:gd name="T8" fmla="*/ 0 w 56"/>
                  <a:gd name="T9" fmla="*/ 92 h 94"/>
                  <a:gd name="T10" fmla="*/ 1 w 56"/>
                  <a:gd name="T11" fmla="*/ 94 h 94"/>
                  <a:gd name="T12" fmla="*/ 2 w 56"/>
                  <a:gd name="T13" fmla="*/ 94 h 94"/>
                  <a:gd name="T14" fmla="*/ 3 w 56"/>
                  <a:gd name="T15" fmla="*/ 94 h 94"/>
                  <a:gd name="T16" fmla="*/ 26 w 56"/>
                  <a:gd name="T17" fmla="*/ 80 h 94"/>
                  <a:gd name="T18" fmla="*/ 26 w 56"/>
                  <a:gd name="T19" fmla="*/ 65 h 94"/>
                  <a:gd name="T20" fmla="*/ 51 w 56"/>
                  <a:gd name="T21" fmla="*/ 65 h 94"/>
                  <a:gd name="T22" fmla="*/ 55 w 56"/>
                  <a:gd name="T23" fmla="*/ 63 h 94"/>
                  <a:gd name="T24" fmla="*/ 56 w 56"/>
                  <a:gd name="T25" fmla="*/ 62 h 94"/>
                  <a:gd name="T26" fmla="*/ 56 w 56"/>
                  <a:gd name="T27" fmla="*/ 1 h 94"/>
                  <a:gd name="T28" fmla="*/ 55 w 56"/>
                  <a:gd name="T29" fmla="*/ 0 h 94"/>
                  <a:gd name="T30" fmla="*/ 54 w 56"/>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94">
                    <a:moveTo>
                      <a:pt x="54" y="0"/>
                    </a:moveTo>
                    <a:cubicBezTo>
                      <a:pt x="54" y="0"/>
                      <a:pt x="54" y="0"/>
                      <a:pt x="54" y="0"/>
                    </a:cubicBezTo>
                    <a:cubicBezTo>
                      <a:pt x="1" y="30"/>
                      <a:pt x="1" y="30"/>
                      <a:pt x="1" y="30"/>
                    </a:cubicBezTo>
                    <a:cubicBezTo>
                      <a:pt x="1" y="31"/>
                      <a:pt x="0" y="31"/>
                      <a:pt x="0" y="32"/>
                    </a:cubicBezTo>
                    <a:cubicBezTo>
                      <a:pt x="0" y="92"/>
                      <a:pt x="0" y="92"/>
                      <a:pt x="0" y="92"/>
                    </a:cubicBezTo>
                    <a:cubicBezTo>
                      <a:pt x="0" y="93"/>
                      <a:pt x="1" y="93"/>
                      <a:pt x="1" y="94"/>
                    </a:cubicBezTo>
                    <a:cubicBezTo>
                      <a:pt x="2" y="94"/>
                      <a:pt x="2" y="94"/>
                      <a:pt x="2" y="94"/>
                    </a:cubicBezTo>
                    <a:cubicBezTo>
                      <a:pt x="3" y="94"/>
                      <a:pt x="3" y="94"/>
                      <a:pt x="3" y="94"/>
                    </a:cubicBezTo>
                    <a:cubicBezTo>
                      <a:pt x="26" y="80"/>
                      <a:pt x="26" y="80"/>
                      <a:pt x="26" y="80"/>
                    </a:cubicBezTo>
                    <a:cubicBezTo>
                      <a:pt x="26" y="65"/>
                      <a:pt x="26" y="65"/>
                      <a:pt x="26" y="65"/>
                    </a:cubicBezTo>
                    <a:cubicBezTo>
                      <a:pt x="51" y="65"/>
                      <a:pt x="51" y="65"/>
                      <a:pt x="51" y="65"/>
                    </a:cubicBezTo>
                    <a:cubicBezTo>
                      <a:pt x="55" y="63"/>
                      <a:pt x="55" y="63"/>
                      <a:pt x="55" y="63"/>
                    </a:cubicBezTo>
                    <a:cubicBezTo>
                      <a:pt x="56" y="63"/>
                      <a:pt x="56" y="62"/>
                      <a:pt x="56" y="62"/>
                    </a:cubicBezTo>
                    <a:cubicBezTo>
                      <a:pt x="56" y="1"/>
                      <a:pt x="56" y="1"/>
                      <a:pt x="56" y="1"/>
                    </a:cubicBezTo>
                    <a:cubicBezTo>
                      <a:pt x="56" y="1"/>
                      <a:pt x="56" y="0"/>
                      <a:pt x="55" y="0"/>
                    </a:cubicBezTo>
                    <a:cubicBezTo>
                      <a:pt x="55" y="0"/>
                      <a:pt x="55" y="0"/>
                      <a:pt x="54" y="0"/>
                    </a:cubicBezTo>
                  </a:path>
                </a:pathLst>
              </a:custGeom>
              <a:solidFill>
                <a:srgbClr val="9BD2E8"/>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7" name="Rectangle 43">
                <a:extLst>
                  <a:ext uri="{FF2B5EF4-FFF2-40B4-BE49-F238E27FC236}">
                    <a16:creationId xmlns:a16="http://schemas.microsoft.com/office/drawing/2014/main" id="{87E820E5-ECC2-27DE-5AD8-7A0C05F8B57A}"/>
                  </a:ext>
                </a:extLst>
              </p:cNvPr>
              <p:cNvSpPr>
                <a:spLocks noChangeArrowheads="1"/>
              </p:cNvSpPr>
              <p:nvPr/>
            </p:nvSpPr>
            <p:spPr bwMode="auto">
              <a:xfrm>
                <a:off x="2705100" y="3432176"/>
                <a:ext cx="706438" cy="569913"/>
              </a:xfrm>
              <a:prstGeom prst="rect">
                <a:avLst/>
              </a:prstGeom>
              <a:solidFill>
                <a:schemeClr val="bg1">
                  <a:lumMod val="85000"/>
                </a:schemeClr>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8" name="Rectangle 44">
                <a:extLst>
                  <a:ext uri="{FF2B5EF4-FFF2-40B4-BE49-F238E27FC236}">
                    <a16:creationId xmlns:a16="http://schemas.microsoft.com/office/drawing/2014/main" id="{0360B6A2-CBF2-5339-9DE5-2C6907DC38B1}"/>
                  </a:ext>
                </a:extLst>
              </p:cNvPr>
              <p:cNvSpPr>
                <a:spLocks noChangeArrowheads="1"/>
              </p:cNvSpPr>
              <p:nvPr/>
            </p:nvSpPr>
            <p:spPr bwMode="auto">
              <a:xfrm>
                <a:off x="2705100" y="3432176"/>
                <a:ext cx="706438" cy="569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69" name="Rectangle 45">
                <a:extLst>
                  <a:ext uri="{FF2B5EF4-FFF2-40B4-BE49-F238E27FC236}">
                    <a16:creationId xmlns:a16="http://schemas.microsoft.com/office/drawing/2014/main" id="{E32B23D7-7D18-2290-DE7A-E68D7B07E8AC}"/>
                  </a:ext>
                </a:extLst>
              </p:cNvPr>
              <p:cNvSpPr>
                <a:spLocks noChangeArrowheads="1"/>
              </p:cNvSpPr>
              <p:nvPr/>
            </p:nvSpPr>
            <p:spPr bwMode="auto">
              <a:xfrm>
                <a:off x="2762250" y="3492501"/>
                <a:ext cx="592138" cy="452438"/>
              </a:xfrm>
              <a:prstGeom prst="rect">
                <a:avLst/>
              </a:prstGeom>
              <a:solidFill>
                <a:srgbClr val="59B4D9"/>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70" name="Rectangle 46">
                <a:extLst>
                  <a:ext uri="{FF2B5EF4-FFF2-40B4-BE49-F238E27FC236}">
                    <a16:creationId xmlns:a16="http://schemas.microsoft.com/office/drawing/2014/main" id="{6D1A80AF-1716-BD6C-10C8-00DFD13C9711}"/>
                  </a:ext>
                </a:extLst>
              </p:cNvPr>
              <p:cNvSpPr>
                <a:spLocks noChangeArrowheads="1"/>
              </p:cNvSpPr>
              <p:nvPr/>
            </p:nvSpPr>
            <p:spPr bwMode="auto">
              <a:xfrm>
                <a:off x="2762250" y="3492501"/>
                <a:ext cx="592138" cy="452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71" name="Rectangle 47">
                <a:extLst>
                  <a:ext uri="{FF2B5EF4-FFF2-40B4-BE49-F238E27FC236}">
                    <a16:creationId xmlns:a16="http://schemas.microsoft.com/office/drawing/2014/main" id="{B1D81BE7-C2E6-B4C0-0463-3EDC9CB0655B}"/>
                  </a:ext>
                </a:extLst>
              </p:cNvPr>
              <p:cNvSpPr>
                <a:spLocks noChangeArrowheads="1"/>
              </p:cNvSpPr>
              <p:nvPr/>
            </p:nvSpPr>
            <p:spPr bwMode="auto">
              <a:xfrm>
                <a:off x="2762250" y="3492501"/>
                <a:ext cx="592138" cy="452438"/>
              </a:xfrm>
              <a:prstGeom prst="rect">
                <a:avLst/>
              </a:prstGeom>
              <a:solidFill>
                <a:schemeClr val="accent3"/>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72" name="Rectangle 48">
                <a:extLst>
                  <a:ext uri="{FF2B5EF4-FFF2-40B4-BE49-F238E27FC236}">
                    <a16:creationId xmlns:a16="http://schemas.microsoft.com/office/drawing/2014/main" id="{00D71BCC-D7CF-2531-A389-FE1E0EF550F8}"/>
                  </a:ext>
                </a:extLst>
              </p:cNvPr>
              <p:cNvSpPr>
                <a:spLocks noChangeArrowheads="1"/>
              </p:cNvSpPr>
              <p:nvPr/>
            </p:nvSpPr>
            <p:spPr bwMode="auto">
              <a:xfrm>
                <a:off x="2762250" y="3492501"/>
                <a:ext cx="592138" cy="452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73" name="Freeform 49">
                <a:extLst>
                  <a:ext uri="{FF2B5EF4-FFF2-40B4-BE49-F238E27FC236}">
                    <a16:creationId xmlns:a16="http://schemas.microsoft.com/office/drawing/2014/main" id="{EB6DEB4F-89D2-6232-EF41-FA56F71C3735}"/>
                  </a:ext>
                </a:extLst>
              </p:cNvPr>
              <p:cNvSpPr>
                <a:spLocks/>
              </p:cNvSpPr>
              <p:nvPr/>
            </p:nvSpPr>
            <p:spPr bwMode="auto">
              <a:xfrm>
                <a:off x="3017838" y="3692526"/>
                <a:ext cx="336550" cy="252413"/>
              </a:xfrm>
              <a:custGeom>
                <a:avLst/>
                <a:gdLst>
                  <a:gd name="T0" fmla="*/ 90 w 90"/>
                  <a:gd name="T1" fmla="*/ 16 h 67"/>
                  <a:gd name="T2" fmla="*/ 78 w 90"/>
                  <a:gd name="T3" fmla="*/ 5 h 67"/>
                  <a:gd name="T4" fmla="*/ 62 w 90"/>
                  <a:gd name="T5" fmla="*/ 5 h 67"/>
                  <a:gd name="T6" fmla="*/ 0 w 90"/>
                  <a:gd name="T7" fmla="*/ 67 h 67"/>
                  <a:gd name="T8" fmla="*/ 90 w 90"/>
                  <a:gd name="T9" fmla="*/ 67 h 67"/>
                  <a:gd name="T10" fmla="*/ 90 w 90"/>
                  <a:gd name="T11" fmla="*/ 16 h 67"/>
                </a:gdLst>
                <a:ahLst/>
                <a:cxnLst>
                  <a:cxn ang="0">
                    <a:pos x="T0" y="T1"/>
                  </a:cxn>
                  <a:cxn ang="0">
                    <a:pos x="T2" y="T3"/>
                  </a:cxn>
                  <a:cxn ang="0">
                    <a:pos x="T4" y="T5"/>
                  </a:cxn>
                  <a:cxn ang="0">
                    <a:pos x="T6" y="T7"/>
                  </a:cxn>
                  <a:cxn ang="0">
                    <a:pos x="T8" y="T9"/>
                  </a:cxn>
                  <a:cxn ang="0">
                    <a:pos x="T10" y="T11"/>
                  </a:cxn>
                </a:cxnLst>
                <a:rect l="0" t="0" r="r" b="b"/>
                <a:pathLst>
                  <a:path w="90" h="67">
                    <a:moveTo>
                      <a:pt x="90" y="16"/>
                    </a:moveTo>
                    <a:cubicBezTo>
                      <a:pt x="78" y="5"/>
                      <a:pt x="78" y="5"/>
                      <a:pt x="78" y="5"/>
                    </a:cubicBezTo>
                    <a:cubicBezTo>
                      <a:pt x="74" y="0"/>
                      <a:pt x="66" y="0"/>
                      <a:pt x="62" y="5"/>
                    </a:cubicBezTo>
                    <a:cubicBezTo>
                      <a:pt x="0" y="67"/>
                      <a:pt x="0" y="67"/>
                      <a:pt x="0" y="67"/>
                    </a:cubicBezTo>
                    <a:cubicBezTo>
                      <a:pt x="90" y="67"/>
                      <a:pt x="90" y="67"/>
                      <a:pt x="90" y="67"/>
                    </a:cubicBezTo>
                    <a:lnTo>
                      <a:pt x="90" y="16"/>
                    </a:lnTo>
                    <a:close/>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74" name="Freeform 50">
                <a:extLst>
                  <a:ext uri="{FF2B5EF4-FFF2-40B4-BE49-F238E27FC236}">
                    <a16:creationId xmlns:a16="http://schemas.microsoft.com/office/drawing/2014/main" id="{3308B06A-1172-7045-B1AC-13F63D8D3FD6}"/>
                  </a:ext>
                </a:extLst>
              </p:cNvPr>
              <p:cNvSpPr>
                <a:spLocks/>
              </p:cNvSpPr>
              <p:nvPr/>
            </p:nvSpPr>
            <p:spPr bwMode="auto">
              <a:xfrm>
                <a:off x="2878138" y="3749676"/>
                <a:ext cx="412750" cy="195263"/>
              </a:xfrm>
              <a:custGeom>
                <a:avLst/>
                <a:gdLst>
                  <a:gd name="T0" fmla="*/ 110 w 110"/>
                  <a:gd name="T1" fmla="*/ 52 h 52"/>
                  <a:gd name="T2" fmla="*/ 62 w 110"/>
                  <a:gd name="T3" fmla="*/ 3 h 52"/>
                  <a:gd name="T4" fmla="*/ 49 w 110"/>
                  <a:gd name="T5" fmla="*/ 3 h 52"/>
                  <a:gd name="T6" fmla="*/ 0 w 110"/>
                  <a:gd name="T7" fmla="*/ 52 h 52"/>
                  <a:gd name="T8" fmla="*/ 110 w 110"/>
                  <a:gd name="T9" fmla="*/ 52 h 52"/>
                </a:gdLst>
                <a:ahLst/>
                <a:cxnLst>
                  <a:cxn ang="0">
                    <a:pos x="T0" y="T1"/>
                  </a:cxn>
                  <a:cxn ang="0">
                    <a:pos x="T2" y="T3"/>
                  </a:cxn>
                  <a:cxn ang="0">
                    <a:pos x="T4" y="T5"/>
                  </a:cxn>
                  <a:cxn ang="0">
                    <a:pos x="T6" y="T7"/>
                  </a:cxn>
                  <a:cxn ang="0">
                    <a:pos x="T8" y="T9"/>
                  </a:cxn>
                </a:cxnLst>
                <a:rect l="0" t="0" r="r" b="b"/>
                <a:pathLst>
                  <a:path w="110" h="52">
                    <a:moveTo>
                      <a:pt x="110" y="52"/>
                    </a:moveTo>
                    <a:cubicBezTo>
                      <a:pt x="62" y="3"/>
                      <a:pt x="62" y="3"/>
                      <a:pt x="62" y="3"/>
                    </a:cubicBezTo>
                    <a:cubicBezTo>
                      <a:pt x="58" y="0"/>
                      <a:pt x="52" y="0"/>
                      <a:pt x="49" y="3"/>
                    </a:cubicBezTo>
                    <a:cubicBezTo>
                      <a:pt x="0" y="52"/>
                      <a:pt x="0" y="52"/>
                      <a:pt x="0" y="52"/>
                    </a:cubicBezTo>
                    <a:lnTo>
                      <a:pt x="110" y="52"/>
                    </a:lnTo>
                    <a:close/>
                  </a:path>
                </a:pathLst>
              </a:cu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75" name="Freeform 51">
                <a:extLst>
                  <a:ext uri="{FF2B5EF4-FFF2-40B4-BE49-F238E27FC236}">
                    <a16:creationId xmlns:a16="http://schemas.microsoft.com/office/drawing/2014/main" id="{01D2F1BA-00FD-AB9A-A86F-73AFD1E0AA75}"/>
                  </a:ext>
                </a:extLst>
              </p:cNvPr>
              <p:cNvSpPr>
                <a:spLocks/>
              </p:cNvSpPr>
              <p:nvPr/>
            </p:nvSpPr>
            <p:spPr bwMode="auto">
              <a:xfrm>
                <a:off x="2817813" y="3549651"/>
                <a:ext cx="274638" cy="169863"/>
              </a:xfrm>
              <a:custGeom>
                <a:avLst/>
                <a:gdLst>
                  <a:gd name="T0" fmla="*/ 41 w 73"/>
                  <a:gd name="T1" fmla="*/ 0 h 45"/>
                  <a:gd name="T2" fmla="*/ 20 w 73"/>
                  <a:gd name="T3" fmla="*/ 15 h 45"/>
                  <a:gd name="T4" fmla="*/ 15 w 73"/>
                  <a:gd name="T5" fmla="*/ 14 h 45"/>
                  <a:gd name="T6" fmla="*/ 0 w 73"/>
                  <a:gd name="T7" fmla="*/ 30 h 45"/>
                  <a:gd name="T8" fmla="*/ 15 w 73"/>
                  <a:gd name="T9" fmla="*/ 45 h 45"/>
                  <a:gd name="T10" fmla="*/ 15 w 73"/>
                  <a:gd name="T11" fmla="*/ 45 h 45"/>
                  <a:gd name="T12" fmla="*/ 15 w 73"/>
                  <a:gd name="T13" fmla="*/ 45 h 45"/>
                  <a:gd name="T14" fmla="*/ 65 w 73"/>
                  <a:gd name="T15" fmla="*/ 45 h 45"/>
                  <a:gd name="T16" fmla="*/ 65 w 73"/>
                  <a:gd name="T17" fmla="*/ 45 h 45"/>
                  <a:gd name="T18" fmla="*/ 73 w 73"/>
                  <a:gd name="T19" fmla="*/ 37 h 45"/>
                  <a:gd name="T20" fmla="*/ 64 w 73"/>
                  <a:gd name="T21" fmla="*/ 28 h 45"/>
                  <a:gd name="T22" fmla="*/ 63 w 73"/>
                  <a:gd name="T23" fmla="*/ 28 h 45"/>
                  <a:gd name="T24" fmla="*/ 64 w 73"/>
                  <a:gd name="T25" fmla="*/ 22 h 45"/>
                  <a:gd name="T26" fmla="*/ 41 w 73"/>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5">
                    <a:moveTo>
                      <a:pt x="41" y="0"/>
                    </a:moveTo>
                    <a:cubicBezTo>
                      <a:pt x="32" y="0"/>
                      <a:pt x="23" y="6"/>
                      <a:pt x="20" y="15"/>
                    </a:cubicBezTo>
                    <a:cubicBezTo>
                      <a:pt x="19" y="15"/>
                      <a:pt x="17" y="14"/>
                      <a:pt x="15" y="14"/>
                    </a:cubicBezTo>
                    <a:cubicBezTo>
                      <a:pt x="7" y="14"/>
                      <a:pt x="0" y="21"/>
                      <a:pt x="0" y="30"/>
                    </a:cubicBezTo>
                    <a:cubicBezTo>
                      <a:pt x="0" y="38"/>
                      <a:pt x="7" y="45"/>
                      <a:pt x="15" y="45"/>
                    </a:cubicBezTo>
                    <a:cubicBezTo>
                      <a:pt x="15" y="45"/>
                      <a:pt x="15" y="45"/>
                      <a:pt x="15" y="45"/>
                    </a:cubicBezTo>
                    <a:cubicBezTo>
                      <a:pt x="15" y="45"/>
                      <a:pt x="15" y="45"/>
                      <a:pt x="15" y="45"/>
                    </a:cubicBezTo>
                    <a:cubicBezTo>
                      <a:pt x="65" y="45"/>
                      <a:pt x="65" y="45"/>
                      <a:pt x="65" y="45"/>
                    </a:cubicBezTo>
                    <a:cubicBezTo>
                      <a:pt x="65" y="45"/>
                      <a:pt x="65" y="45"/>
                      <a:pt x="65" y="45"/>
                    </a:cubicBezTo>
                    <a:cubicBezTo>
                      <a:pt x="69" y="45"/>
                      <a:pt x="73" y="41"/>
                      <a:pt x="73" y="37"/>
                    </a:cubicBezTo>
                    <a:cubicBezTo>
                      <a:pt x="73" y="32"/>
                      <a:pt x="69" y="28"/>
                      <a:pt x="64" y="28"/>
                    </a:cubicBezTo>
                    <a:cubicBezTo>
                      <a:pt x="63" y="28"/>
                      <a:pt x="63" y="28"/>
                      <a:pt x="63" y="28"/>
                    </a:cubicBezTo>
                    <a:cubicBezTo>
                      <a:pt x="64" y="26"/>
                      <a:pt x="64" y="24"/>
                      <a:pt x="64" y="22"/>
                    </a:cubicBezTo>
                    <a:cubicBezTo>
                      <a:pt x="64" y="10"/>
                      <a:pt x="54" y="0"/>
                      <a:pt x="41" y="0"/>
                    </a:cubicBezTo>
                  </a:path>
                </a:pathLst>
              </a:custGeom>
              <a:solidFill>
                <a:schemeClr val="bg1"/>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sp>
          <p:nvSpPr>
            <p:cNvPr id="172" name="Rectangle 47">
              <a:extLst>
                <a:ext uri="{FF2B5EF4-FFF2-40B4-BE49-F238E27FC236}">
                  <a16:creationId xmlns:a16="http://schemas.microsoft.com/office/drawing/2014/main" id="{9684997F-43D4-2F27-3F62-5A4BE20E7343}"/>
                </a:ext>
              </a:extLst>
            </p:cNvPr>
            <p:cNvSpPr>
              <a:spLocks noChangeArrowheads="1"/>
            </p:cNvSpPr>
            <p:nvPr/>
          </p:nvSpPr>
          <p:spPr bwMode="auto">
            <a:xfrm>
              <a:off x="875215" y="6005909"/>
              <a:ext cx="992837"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Photo taken and </a:t>
              </a:r>
              <a:br>
                <a:rPr lang="en-US" altLang="en-US" sz="1000" kern="0">
                  <a:latin typeface="Calibri" panose="020F0502020204030204"/>
                  <a:cs typeface="Segoe UI Semibold" panose="020B0702040204020203" pitchFamily="34" charset="0"/>
                </a:rPr>
              </a:br>
              <a:r>
                <a:rPr lang="en-US" altLang="en-US" sz="1000" kern="0" err="1">
                  <a:latin typeface="Calibri" panose="020F0502020204030204"/>
                  <a:cs typeface="Segoe UI Semibold" panose="020B0702040204020203" pitchFamily="34" charset="0"/>
                </a:rPr>
                <a:t>WebHook</a:t>
              </a:r>
              <a:r>
                <a:rPr lang="en-US" altLang="en-US" sz="1000" kern="0">
                  <a:latin typeface="Calibri" panose="020F0502020204030204"/>
                  <a:cs typeface="Segoe UI Semibold" panose="020B0702040204020203" pitchFamily="34" charset="0"/>
                </a:rPr>
                <a:t> called</a:t>
              </a:r>
            </a:p>
          </p:txBody>
        </p:sp>
        <p:sp>
          <p:nvSpPr>
            <p:cNvPr id="173" name="Rectangle: Rounded Corners 172">
              <a:extLst>
                <a:ext uri="{FF2B5EF4-FFF2-40B4-BE49-F238E27FC236}">
                  <a16:creationId xmlns:a16="http://schemas.microsoft.com/office/drawing/2014/main" id="{7A6A98A5-B13F-C333-2031-EF3A70EB7133}"/>
                </a:ext>
              </a:extLst>
            </p:cNvPr>
            <p:cNvSpPr/>
            <p:nvPr/>
          </p:nvSpPr>
          <p:spPr bwMode="auto">
            <a:xfrm>
              <a:off x="2178232" y="4919844"/>
              <a:ext cx="1550502" cy="974190"/>
            </a:xfrm>
            <a:prstGeom prst="roundRect">
              <a:avLst>
                <a:gd name="adj" fmla="val 50000"/>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grpSp>
          <p:nvGrpSpPr>
            <p:cNvPr id="174" name="Group 173">
              <a:extLst>
                <a:ext uri="{FF2B5EF4-FFF2-40B4-BE49-F238E27FC236}">
                  <a16:creationId xmlns:a16="http://schemas.microsoft.com/office/drawing/2014/main" id="{090D9854-0967-CADE-03C2-14694CB96051}"/>
                </a:ext>
              </a:extLst>
            </p:cNvPr>
            <p:cNvGrpSpPr/>
            <p:nvPr/>
          </p:nvGrpSpPr>
          <p:grpSpPr>
            <a:xfrm>
              <a:off x="2181692" y="4804390"/>
              <a:ext cx="452260" cy="417074"/>
              <a:chOff x="7989965" y="5173839"/>
              <a:chExt cx="308230" cy="284249"/>
            </a:xfrm>
          </p:grpSpPr>
          <p:sp>
            <p:nvSpPr>
              <p:cNvPr id="245" name="Rectangle 244">
                <a:extLst>
                  <a:ext uri="{FF2B5EF4-FFF2-40B4-BE49-F238E27FC236}">
                    <a16:creationId xmlns:a16="http://schemas.microsoft.com/office/drawing/2014/main" id="{EB0A6CE9-3ACB-2341-5D0F-472F626C49CA}"/>
                  </a:ext>
                </a:extLst>
              </p:cNvPr>
              <p:cNvSpPr/>
              <p:nvPr/>
            </p:nvSpPr>
            <p:spPr bwMode="auto">
              <a:xfrm rot="2791835">
                <a:off x="8049962" y="5214759"/>
                <a:ext cx="187231" cy="194497"/>
              </a:xfrm>
              <a:prstGeom prst="rect">
                <a:avLst/>
              </a:prstGeom>
              <a:solidFill>
                <a:srgbClr val="F2F2F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solidFill>
                    <a:schemeClr val="tx1"/>
                  </a:solidFill>
                  <a:latin typeface="Segoe UI Semilight"/>
                  <a:ea typeface="Segoe UI" pitchFamily="34" charset="0"/>
                  <a:cs typeface="Segoe UI" pitchFamily="34" charset="0"/>
                </a:endParaRPr>
              </a:p>
            </p:txBody>
          </p:sp>
          <p:grpSp>
            <p:nvGrpSpPr>
              <p:cNvPr id="246" name="Group 245">
                <a:extLst>
                  <a:ext uri="{FF2B5EF4-FFF2-40B4-BE49-F238E27FC236}">
                    <a16:creationId xmlns:a16="http://schemas.microsoft.com/office/drawing/2014/main" id="{B25FF3FE-0CAA-1704-3073-07245327FE95}"/>
                  </a:ext>
                </a:extLst>
              </p:cNvPr>
              <p:cNvGrpSpPr/>
              <p:nvPr/>
            </p:nvGrpSpPr>
            <p:grpSpPr>
              <a:xfrm>
                <a:off x="7989965" y="5173839"/>
                <a:ext cx="308230" cy="284249"/>
                <a:chOff x="7875624" y="5410159"/>
                <a:chExt cx="308230" cy="284249"/>
              </a:xfrm>
            </p:grpSpPr>
            <p:sp>
              <p:nvSpPr>
                <p:cNvPr id="247" name="Freeform 17">
                  <a:extLst>
                    <a:ext uri="{FF2B5EF4-FFF2-40B4-BE49-F238E27FC236}">
                      <a16:creationId xmlns:a16="http://schemas.microsoft.com/office/drawing/2014/main" id="{23E2BC5E-9A7F-5C0E-C701-BC469BEFAB08}"/>
                    </a:ext>
                  </a:extLst>
                </p:cNvPr>
                <p:cNvSpPr>
                  <a:spLocks/>
                </p:cNvSpPr>
                <p:nvPr/>
              </p:nvSpPr>
              <p:spPr bwMode="auto">
                <a:xfrm>
                  <a:off x="7960264" y="5410159"/>
                  <a:ext cx="145298" cy="284249"/>
                </a:xfrm>
                <a:custGeom>
                  <a:avLst/>
                  <a:gdLst>
                    <a:gd name="T0" fmla="*/ 204 w 206"/>
                    <a:gd name="T1" fmla="*/ 0 h 403"/>
                    <a:gd name="T2" fmla="*/ 71 w 206"/>
                    <a:gd name="T3" fmla="*/ 0 h 403"/>
                    <a:gd name="T4" fmla="*/ 0 w 206"/>
                    <a:gd name="T5" fmla="*/ 201 h 403"/>
                    <a:gd name="T6" fmla="*/ 88 w 206"/>
                    <a:gd name="T7" fmla="*/ 204 h 403"/>
                    <a:gd name="T8" fmla="*/ 19 w 206"/>
                    <a:gd name="T9" fmla="*/ 403 h 403"/>
                    <a:gd name="T10" fmla="*/ 206 w 206"/>
                    <a:gd name="T11" fmla="*/ 135 h 403"/>
                    <a:gd name="T12" fmla="*/ 116 w 206"/>
                    <a:gd name="T13" fmla="*/ 135 h 403"/>
                    <a:gd name="T14" fmla="*/ 204 w 206"/>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03">
                      <a:moveTo>
                        <a:pt x="204" y="0"/>
                      </a:moveTo>
                      <a:lnTo>
                        <a:pt x="71" y="0"/>
                      </a:lnTo>
                      <a:lnTo>
                        <a:pt x="0" y="201"/>
                      </a:lnTo>
                      <a:lnTo>
                        <a:pt x="88" y="204"/>
                      </a:lnTo>
                      <a:lnTo>
                        <a:pt x="19" y="403"/>
                      </a:lnTo>
                      <a:lnTo>
                        <a:pt x="206" y="135"/>
                      </a:lnTo>
                      <a:lnTo>
                        <a:pt x="116" y="135"/>
                      </a:lnTo>
                      <a:lnTo>
                        <a:pt x="204" y="0"/>
                      </a:lnTo>
                      <a:close/>
                    </a:path>
                  </a:pathLst>
                </a:custGeom>
                <a:solidFill>
                  <a:srgbClr val="FCD11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nvGrpSpPr>
                <p:cNvPr id="248" name="Group 247">
                  <a:extLst>
                    <a:ext uri="{FF2B5EF4-FFF2-40B4-BE49-F238E27FC236}">
                      <a16:creationId xmlns:a16="http://schemas.microsoft.com/office/drawing/2014/main" id="{81D74F4F-97E1-68BD-0B8B-32F3FDEEA934}"/>
                    </a:ext>
                  </a:extLst>
                </p:cNvPr>
                <p:cNvGrpSpPr/>
                <p:nvPr/>
              </p:nvGrpSpPr>
              <p:grpSpPr>
                <a:xfrm>
                  <a:off x="7875624" y="5410159"/>
                  <a:ext cx="308230" cy="284249"/>
                  <a:chOff x="7875624" y="5410159"/>
                  <a:chExt cx="308230" cy="284249"/>
                </a:xfrm>
              </p:grpSpPr>
              <p:sp>
                <p:nvSpPr>
                  <p:cNvPr id="249" name="Freeform 15">
                    <a:extLst>
                      <a:ext uri="{FF2B5EF4-FFF2-40B4-BE49-F238E27FC236}">
                        <a16:creationId xmlns:a16="http://schemas.microsoft.com/office/drawing/2014/main" id="{4062C3EE-5278-B75A-2729-F055BAEB5A12}"/>
                      </a:ext>
                    </a:extLst>
                  </p:cNvPr>
                  <p:cNvSpPr>
                    <a:spLocks/>
                  </p:cNvSpPr>
                  <p:nvPr/>
                </p:nvSpPr>
                <p:spPr bwMode="auto">
                  <a:xfrm>
                    <a:off x="8084402" y="5461648"/>
                    <a:ext cx="99452" cy="177743"/>
                  </a:xfrm>
                  <a:custGeom>
                    <a:avLst/>
                    <a:gdLst>
                      <a:gd name="T0" fmla="*/ 58 w 60"/>
                      <a:gd name="T1" fmla="*/ 55 h 106"/>
                      <a:gd name="T2" fmla="*/ 58 w 60"/>
                      <a:gd name="T3" fmla="*/ 49 h 106"/>
                      <a:gd name="T4" fmla="*/ 49 w 60"/>
                      <a:gd name="T5" fmla="*/ 40 h 106"/>
                      <a:gd name="T6" fmla="*/ 9 w 60"/>
                      <a:gd name="T7" fmla="*/ 1 h 106"/>
                      <a:gd name="T8" fmla="*/ 3 w 60"/>
                      <a:gd name="T9" fmla="*/ 1 h 106"/>
                      <a:gd name="T10" fmla="*/ 3 w 60"/>
                      <a:gd name="T11" fmla="*/ 8 h 106"/>
                      <a:gd name="T12" fmla="*/ 45 w 60"/>
                      <a:gd name="T13" fmla="*/ 49 h 106"/>
                      <a:gd name="T14" fmla="*/ 45 w 60"/>
                      <a:gd name="T15" fmla="*/ 55 h 106"/>
                      <a:gd name="T16" fmla="*/ 2 w 60"/>
                      <a:gd name="T17" fmla="*/ 97 h 106"/>
                      <a:gd name="T18" fmla="*/ 2 w 60"/>
                      <a:gd name="T19" fmla="*/ 104 h 106"/>
                      <a:gd name="T20" fmla="*/ 9 w 60"/>
                      <a:gd name="T21" fmla="*/ 104 h 106"/>
                      <a:gd name="T22" fmla="*/ 48 w 60"/>
                      <a:gd name="T23" fmla="*/ 65 h 106"/>
                      <a:gd name="T24" fmla="*/ 48 w 60"/>
                      <a:gd name="T25" fmla="*/ 65 h 106"/>
                      <a:gd name="T26" fmla="*/ 58 w 60"/>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6">
                        <a:moveTo>
                          <a:pt x="58" y="55"/>
                        </a:moveTo>
                        <a:cubicBezTo>
                          <a:pt x="60" y="53"/>
                          <a:pt x="59" y="50"/>
                          <a:pt x="58" y="49"/>
                        </a:cubicBezTo>
                        <a:cubicBezTo>
                          <a:pt x="49" y="40"/>
                          <a:pt x="49" y="40"/>
                          <a:pt x="49" y="40"/>
                        </a:cubicBezTo>
                        <a:cubicBezTo>
                          <a:pt x="9" y="1"/>
                          <a:pt x="9" y="1"/>
                          <a:pt x="9" y="1"/>
                        </a:cubicBezTo>
                        <a:cubicBezTo>
                          <a:pt x="8" y="0"/>
                          <a:pt x="5" y="0"/>
                          <a:pt x="3" y="1"/>
                        </a:cubicBezTo>
                        <a:cubicBezTo>
                          <a:pt x="1" y="3"/>
                          <a:pt x="1" y="6"/>
                          <a:pt x="3" y="8"/>
                        </a:cubicBezTo>
                        <a:cubicBezTo>
                          <a:pt x="45" y="49"/>
                          <a:pt x="45" y="49"/>
                          <a:pt x="45" y="49"/>
                        </a:cubicBezTo>
                        <a:cubicBezTo>
                          <a:pt x="46" y="50"/>
                          <a:pt x="46" y="53"/>
                          <a:pt x="45" y="55"/>
                        </a:cubicBezTo>
                        <a:cubicBezTo>
                          <a:pt x="2" y="97"/>
                          <a:pt x="2" y="97"/>
                          <a:pt x="2" y="97"/>
                        </a:cubicBezTo>
                        <a:cubicBezTo>
                          <a:pt x="0" y="99"/>
                          <a:pt x="0" y="102"/>
                          <a:pt x="2" y="104"/>
                        </a:cubicBezTo>
                        <a:cubicBezTo>
                          <a:pt x="4" y="106"/>
                          <a:pt x="7" y="105"/>
                          <a:pt x="9" y="104"/>
                        </a:cubicBezTo>
                        <a:cubicBezTo>
                          <a:pt x="48" y="65"/>
                          <a:pt x="48" y="65"/>
                          <a:pt x="48" y="65"/>
                        </a:cubicBezTo>
                        <a:cubicBezTo>
                          <a:pt x="48" y="65"/>
                          <a:pt x="48" y="65"/>
                          <a:pt x="48" y="65"/>
                        </a:cubicBezTo>
                        <a:lnTo>
                          <a:pt x="58"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250" name="Freeform 16">
                    <a:extLst>
                      <a:ext uri="{FF2B5EF4-FFF2-40B4-BE49-F238E27FC236}">
                        <a16:creationId xmlns:a16="http://schemas.microsoft.com/office/drawing/2014/main" id="{DA228D9D-FDAA-460D-716E-65C6E8B8BDF0}"/>
                      </a:ext>
                    </a:extLst>
                  </p:cNvPr>
                  <p:cNvSpPr>
                    <a:spLocks/>
                  </p:cNvSpPr>
                  <p:nvPr/>
                </p:nvSpPr>
                <p:spPr bwMode="auto">
                  <a:xfrm>
                    <a:off x="7875624" y="5461648"/>
                    <a:ext cx="98041" cy="177743"/>
                  </a:xfrm>
                  <a:custGeom>
                    <a:avLst/>
                    <a:gdLst>
                      <a:gd name="T0" fmla="*/ 2 w 59"/>
                      <a:gd name="T1" fmla="*/ 55 h 106"/>
                      <a:gd name="T2" fmla="*/ 2 w 59"/>
                      <a:gd name="T3" fmla="*/ 49 h 106"/>
                      <a:gd name="T4" fmla="*/ 10 w 59"/>
                      <a:gd name="T5" fmla="*/ 40 h 106"/>
                      <a:gd name="T6" fmla="*/ 50 w 59"/>
                      <a:gd name="T7" fmla="*/ 1 h 106"/>
                      <a:gd name="T8" fmla="*/ 56 w 59"/>
                      <a:gd name="T9" fmla="*/ 1 h 106"/>
                      <a:gd name="T10" fmla="*/ 56 w 59"/>
                      <a:gd name="T11" fmla="*/ 8 h 106"/>
                      <a:gd name="T12" fmla="*/ 16 w 59"/>
                      <a:gd name="T13" fmla="*/ 49 h 106"/>
                      <a:gd name="T14" fmla="*/ 16 w 59"/>
                      <a:gd name="T15" fmla="*/ 55 h 106"/>
                      <a:gd name="T16" fmla="*/ 57 w 59"/>
                      <a:gd name="T17" fmla="*/ 97 h 106"/>
                      <a:gd name="T18" fmla="*/ 57 w 59"/>
                      <a:gd name="T19" fmla="*/ 104 h 106"/>
                      <a:gd name="T20" fmla="*/ 51 w 59"/>
                      <a:gd name="T21" fmla="*/ 104 h 106"/>
                      <a:gd name="T22" fmla="*/ 11 w 59"/>
                      <a:gd name="T23" fmla="*/ 66 h 106"/>
                      <a:gd name="T24" fmla="*/ 10 w 59"/>
                      <a:gd name="T25" fmla="*/ 65 h 106"/>
                      <a:gd name="T26" fmla="*/ 2 w 59"/>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06">
                        <a:moveTo>
                          <a:pt x="2" y="55"/>
                        </a:moveTo>
                        <a:cubicBezTo>
                          <a:pt x="0" y="53"/>
                          <a:pt x="0" y="50"/>
                          <a:pt x="2" y="49"/>
                        </a:cubicBezTo>
                        <a:cubicBezTo>
                          <a:pt x="10" y="40"/>
                          <a:pt x="10" y="40"/>
                          <a:pt x="10" y="40"/>
                        </a:cubicBezTo>
                        <a:cubicBezTo>
                          <a:pt x="50" y="1"/>
                          <a:pt x="50" y="1"/>
                          <a:pt x="50" y="1"/>
                        </a:cubicBezTo>
                        <a:cubicBezTo>
                          <a:pt x="52" y="0"/>
                          <a:pt x="54" y="0"/>
                          <a:pt x="56" y="1"/>
                        </a:cubicBezTo>
                        <a:cubicBezTo>
                          <a:pt x="58" y="3"/>
                          <a:pt x="59" y="6"/>
                          <a:pt x="56" y="8"/>
                        </a:cubicBezTo>
                        <a:cubicBezTo>
                          <a:pt x="16" y="49"/>
                          <a:pt x="16" y="49"/>
                          <a:pt x="16" y="49"/>
                        </a:cubicBezTo>
                        <a:cubicBezTo>
                          <a:pt x="14" y="50"/>
                          <a:pt x="14" y="53"/>
                          <a:pt x="16" y="55"/>
                        </a:cubicBezTo>
                        <a:cubicBezTo>
                          <a:pt x="57" y="97"/>
                          <a:pt x="57" y="97"/>
                          <a:pt x="57" y="97"/>
                        </a:cubicBezTo>
                        <a:cubicBezTo>
                          <a:pt x="59" y="99"/>
                          <a:pt x="59" y="102"/>
                          <a:pt x="57" y="104"/>
                        </a:cubicBezTo>
                        <a:cubicBezTo>
                          <a:pt x="55" y="106"/>
                          <a:pt x="52" y="105"/>
                          <a:pt x="51" y="104"/>
                        </a:cubicBezTo>
                        <a:cubicBezTo>
                          <a:pt x="11" y="66"/>
                          <a:pt x="11" y="66"/>
                          <a:pt x="11" y="66"/>
                        </a:cubicBezTo>
                        <a:cubicBezTo>
                          <a:pt x="10" y="65"/>
                          <a:pt x="10" y="65"/>
                          <a:pt x="10" y="65"/>
                        </a:cubicBezTo>
                        <a:lnTo>
                          <a:pt x="2"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251" name="Freeform 19">
                    <a:extLst>
                      <a:ext uri="{FF2B5EF4-FFF2-40B4-BE49-F238E27FC236}">
                        <a16:creationId xmlns:a16="http://schemas.microsoft.com/office/drawing/2014/main" id="{F41937DF-17A8-674F-24A9-DE7C726328E2}"/>
                      </a:ext>
                    </a:extLst>
                  </p:cNvPr>
                  <p:cNvSpPr>
                    <a:spLocks/>
                  </p:cNvSpPr>
                  <p:nvPr/>
                </p:nvSpPr>
                <p:spPr bwMode="auto">
                  <a:xfrm>
                    <a:off x="7973665" y="5410159"/>
                    <a:ext cx="131897" cy="284249"/>
                  </a:xfrm>
                  <a:custGeom>
                    <a:avLst/>
                    <a:gdLst>
                      <a:gd name="T0" fmla="*/ 185 w 187"/>
                      <a:gd name="T1" fmla="*/ 0 h 403"/>
                      <a:gd name="T2" fmla="*/ 116 w 187"/>
                      <a:gd name="T3" fmla="*/ 0 h 403"/>
                      <a:gd name="T4" fmla="*/ 43 w 187"/>
                      <a:gd name="T5" fmla="*/ 168 h 403"/>
                      <a:gd name="T6" fmla="*/ 128 w 187"/>
                      <a:gd name="T7" fmla="*/ 168 h 403"/>
                      <a:gd name="T8" fmla="*/ 0 w 187"/>
                      <a:gd name="T9" fmla="*/ 403 h 403"/>
                      <a:gd name="T10" fmla="*/ 187 w 187"/>
                      <a:gd name="T11" fmla="*/ 135 h 403"/>
                      <a:gd name="T12" fmla="*/ 97 w 187"/>
                      <a:gd name="T13" fmla="*/ 135 h 403"/>
                      <a:gd name="T14" fmla="*/ 185 w 187"/>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403">
                        <a:moveTo>
                          <a:pt x="185" y="0"/>
                        </a:moveTo>
                        <a:lnTo>
                          <a:pt x="116" y="0"/>
                        </a:lnTo>
                        <a:lnTo>
                          <a:pt x="43" y="168"/>
                        </a:lnTo>
                        <a:lnTo>
                          <a:pt x="128" y="168"/>
                        </a:lnTo>
                        <a:lnTo>
                          <a:pt x="0" y="403"/>
                        </a:lnTo>
                        <a:lnTo>
                          <a:pt x="187" y="135"/>
                        </a:lnTo>
                        <a:lnTo>
                          <a:pt x="97" y="135"/>
                        </a:lnTo>
                        <a:lnTo>
                          <a:pt x="185" y="0"/>
                        </a:lnTo>
                        <a:close/>
                      </a:path>
                    </a:pathLst>
                  </a:custGeom>
                  <a:solidFill>
                    <a:srgbClr val="FDBC0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grpSp>
        </p:grpSp>
        <p:cxnSp>
          <p:nvCxnSpPr>
            <p:cNvPr id="175" name="Straight Arrow Connector 174">
              <a:extLst>
                <a:ext uri="{FF2B5EF4-FFF2-40B4-BE49-F238E27FC236}">
                  <a16:creationId xmlns:a16="http://schemas.microsoft.com/office/drawing/2014/main" id="{4D42148A-BB03-48E4-7275-18DE9FEE4F3B}"/>
                </a:ext>
              </a:extLst>
            </p:cNvPr>
            <p:cNvCxnSpPr>
              <a:cxnSpLocks/>
            </p:cNvCxnSpPr>
            <p:nvPr/>
          </p:nvCxnSpPr>
          <p:spPr>
            <a:xfrm>
              <a:off x="1750961" y="5402057"/>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76" name="Rectangle: Rounded Corners 175">
              <a:extLst>
                <a:ext uri="{FF2B5EF4-FFF2-40B4-BE49-F238E27FC236}">
                  <a16:creationId xmlns:a16="http://schemas.microsoft.com/office/drawing/2014/main" id="{771C0E1B-2A64-D42D-2F54-BBA74AB2A6E4}"/>
                </a:ext>
              </a:extLst>
            </p:cNvPr>
            <p:cNvSpPr/>
            <p:nvPr/>
          </p:nvSpPr>
          <p:spPr bwMode="auto">
            <a:xfrm>
              <a:off x="4222623" y="4919844"/>
              <a:ext cx="1550502" cy="974190"/>
            </a:xfrm>
            <a:prstGeom prst="roundRect">
              <a:avLst>
                <a:gd name="adj" fmla="val 50000"/>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grpSp>
          <p:nvGrpSpPr>
            <p:cNvPr id="177" name="Group 176">
              <a:extLst>
                <a:ext uri="{FF2B5EF4-FFF2-40B4-BE49-F238E27FC236}">
                  <a16:creationId xmlns:a16="http://schemas.microsoft.com/office/drawing/2014/main" id="{71B0FF91-F265-EB21-0DC2-A83410B316D7}"/>
                </a:ext>
              </a:extLst>
            </p:cNvPr>
            <p:cNvGrpSpPr/>
            <p:nvPr/>
          </p:nvGrpSpPr>
          <p:grpSpPr>
            <a:xfrm>
              <a:off x="4226083" y="4804390"/>
              <a:ext cx="452260" cy="417074"/>
              <a:chOff x="7989965" y="5173839"/>
              <a:chExt cx="308230" cy="284249"/>
            </a:xfrm>
          </p:grpSpPr>
          <p:sp>
            <p:nvSpPr>
              <p:cNvPr id="238" name="Rectangle 237">
                <a:extLst>
                  <a:ext uri="{FF2B5EF4-FFF2-40B4-BE49-F238E27FC236}">
                    <a16:creationId xmlns:a16="http://schemas.microsoft.com/office/drawing/2014/main" id="{1C776BEF-F219-6723-4406-43C8F193FCC9}"/>
                  </a:ext>
                </a:extLst>
              </p:cNvPr>
              <p:cNvSpPr/>
              <p:nvPr/>
            </p:nvSpPr>
            <p:spPr bwMode="auto">
              <a:xfrm rot="2791835">
                <a:off x="8049962" y="5214759"/>
                <a:ext cx="187231" cy="194497"/>
              </a:xfrm>
              <a:prstGeom prst="rect">
                <a:avLst/>
              </a:prstGeom>
              <a:solidFill>
                <a:srgbClr val="F2F2F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solidFill>
                    <a:schemeClr val="tx1"/>
                  </a:solidFill>
                  <a:latin typeface="Segoe UI Semilight"/>
                  <a:ea typeface="Segoe UI" pitchFamily="34" charset="0"/>
                  <a:cs typeface="Segoe UI" pitchFamily="34" charset="0"/>
                </a:endParaRPr>
              </a:p>
            </p:txBody>
          </p:sp>
          <p:grpSp>
            <p:nvGrpSpPr>
              <p:cNvPr id="239" name="Group 238">
                <a:extLst>
                  <a:ext uri="{FF2B5EF4-FFF2-40B4-BE49-F238E27FC236}">
                    <a16:creationId xmlns:a16="http://schemas.microsoft.com/office/drawing/2014/main" id="{34842F0F-EDB6-0605-7A77-B93F353041C4}"/>
                  </a:ext>
                </a:extLst>
              </p:cNvPr>
              <p:cNvGrpSpPr/>
              <p:nvPr/>
            </p:nvGrpSpPr>
            <p:grpSpPr>
              <a:xfrm>
                <a:off x="7989965" y="5173839"/>
                <a:ext cx="308230" cy="284249"/>
                <a:chOff x="7875624" y="5410159"/>
                <a:chExt cx="308230" cy="284249"/>
              </a:xfrm>
            </p:grpSpPr>
            <p:sp>
              <p:nvSpPr>
                <p:cNvPr id="240" name="Freeform 17">
                  <a:extLst>
                    <a:ext uri="{FF2B5EF4-FFF2-40B4-BE49-F238E27FC236}">
                      <a16:creationId xmlns:a16="http://schemas.microsoft.com/office/drawing/2014/main" id="{089CC925-E1BD-95CC-95DA-16FCF7F0AB45}"/>
                    </a:ext>
                  </a:extLst>
                </p:cNvPr>
                <p:cNvSpPr>
                  <a:spLocks/>
                </p:cNvSpPr>
                <p:nvPr/>
              </p:nvSpPr>
              <p:spPr bwMode="auto">
                <a:xfrm>
                  <a:off x="7960264" y="5410159"/>
                  <a:ext cx="145298" cy="284249"/>
                </a:xfrm>
                <a:custGeom>
                  <a:avLst/>
                  <a:gdLst>
                    <a:gd name="T0" fmla="*/ 204 w 206"/>
                    <a:gd name="T1" fmla="*/ 0 h 403"/>
                    <a:gd name="T2" fmla="*/ 71 w 206"/>
                    <a:gd name="T3" fmla="*/ 0 h 403"/>
                    <a:gd name="T4" fmla="*/ 0 w 206"/>
                    <a:gd name="T5" fmla="*/ 201 h 403"/>
                    <a:gd name="T6" fmla="*/ 88 w 206"/>
                    <a:gd name="T7" fmla="*/ 204 h 403"/>
                    <a:gd name="T8" fmla="*/ 19 w 206"/>
                    <a:gd name="T9" fmla="*/ 403 h 403"/>
                    <a:gd name="T10" fmla="*/ 206 w 206"/>
                    <a:gd name="T11" fmla="*/ 135 h 403"/>
                    <a:gd name="T12" fmla="*/ 116 w 206"/>
                    <a:gd name="T13" fmla="*/ 135 h 403"/>
                    <a:gd name="T14" fmla="*/ 204 w 206"/>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03">
                      <a:moveTo>
                        <a:pt x="204" y="0"/>
                      </a:moveTo>
                      <a:lnTo>
                        <a:pt x="71" y="0"/>
                      </a:lnTo>
                      <a:lnTo>
                        <a:pt x="0" y="201"/>
                      </a:lnTo>
                      <a:lnTo>
                        <a:pt x="88" y="204"/>
                      </a:lnTo>
                      <a:lnTo>
                        <a:pt x="19" y="403"/>
                      </a:lnTo>
                      <a:lnTo>
                        <a:pt x="206" y="135"/>
                      </a:lnTo>
                      <a:lnTo>
                        <a:pt x="116" y="135"/>
                      </a:lnTo>
                      <a:lnTo>
                        <a:pt x="204" y="0"/>
                      </a:lnTo>
                      <a:close/>
                    </a:path>
                  </a:pathLst>
                </a:custGeom>
                <a:solidFill>
                  <a:srgbClr val="FCD11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nvGrpSpPr>
                <p:cNvPr id="241" name="Group 240">
                  <a:extLst>
                    <a:ext uri="{FF2B5EF4-FFF2-40B4-BE49-F238E27FC236}">
                      <a16:creationId xmlns:a16="http://schemas.microsoft.com/office/drawing/2014/main" id="{C2700682-4B33-8A42-2E3C-24243F1D4F3B}"/>
                    </a:ext>
                  </a:extLst>
                </p:cNvPr>
                <p:cNvGrpSpPr/>
                <p:nvPr/>
              </p:nvGrpSpPr>
              <p:grpSpPr>
                <a:xfrm>
                  <a:off x="7875624" y="5410159"/>
                  <a:ext cx="308230" cy="284249"/>
                  <a:chOff x="7875624" y="5410159"/>
                  <a:chExt cx="308230" cy="284249"/>
                </a:xfrm>
              </p:grpSpPr>
              <p:sp>
                <p:nvSpPr>
                  <p:cNvPr id="242" name="Freeform 15">
                    <a:extLst>
                      <a:ext uri="{FF2B5EF4-FFF2-40B4-BE49-F238E27FC236}">
                        <a16:creationId xmlns:a16="http://schemas.microsoft.com/office/drawing/2014/main" id="{3B175AD5-7123-E25A-A926-DD66823A53BE}"/>
                      </a:ext>
                    </a:extLst>
                  </p:cNvPr>
                  <p:cNvSpPr>
                    <a:spLocks/>
                  </p:cNvSpPr>
                  <p:nvPr/>
                </p:nvSpPr>
                <p:spPr bwMode="auto">
                  <a:xfrm>
                    <a:off x="8084402" y="5461648"/>
                    <a:ext cx="99452" cy="177743"/>
                  </a:xfrm>
                  <a:custGeom>
                    <a:avLst/>
                    <a:gdLst>
                      <a:gd name="T0" fmla="*/ 58 w 60"/>
                      <a:gd name="T1" fmla="*/ 55 h 106"/>
                      <a:gd name="T2" fmla="*/ 58 w 60"/>
                      <a:gd name="T3" fmla="*/ 49 h 106"/>
                      <a:gd name="T4" fmla="*/ 49 w 60"/>
                      <a:gd name="T5" fmla="*/ 40 h 106"/>
                      <a:gd name="T6" fmla="*/ 9 w 60"/>
                      <a:gd name="T7" fmla="*/ 1 h 106"/>
                      <a:gd name="T8" fmla="*/ 3 w 60"/>
                      <a:gd name="T9" fmla="*/ 1 h 106"/>
                      <a:gd name="T10" fmla="*/ 3 w 60"/>
                      <a:gd name="T11" fmla="*/ 8 h 106"/>
                      <a:gd name="T12" fmla="*/ 45 w 60"/>
                      <a:gd name="T13" fmla="*/ 49 h 106"/>
                      <a:gd name="T14" fmla="*/ 45 w 60"/>
                      <a:gd name="T15" fmla="*/ 55 h 106"/>
                      <a:gd name="T16" fmla="*/ 2 w 60"/>
                      <a:gd name="T17" fmla="*/ 97 h 106"/>
                      <a:gd name="T18" fmla="*/ 2 w 60"/>
                      <a:gd name="T19" fmla="*/ 104 h 106"/>
                      <a:gd name="T20" fmla="*/ 9 w 60"/>
                      <a:gd name="T21" fmla="*/ 104 h 106"/>
                      <a:gd name="T22" fmla="*/ 48 w 60"/>
                      <a:gd name="T23" fmla="*/ 65 h 106"/>
                      <a:gd name="T24" fmla="*/ 48 w 60"/>
                      <a:gd name="T25" fmla="*/ 65 h 106"/>
                      <a:gd name="T26" fmla="*/ 58 w 60"/>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6">
                        <a:moveTo>
                          <a:pt x="58" y="55"/>
                        </a:moveTo>
                        <a:cubicBezTo>
                          <a:pt x="60" y="53"/>
                          <a:pt x="59" y="50"/>
                          <a:pt x="58" y="49"/>
                        </a:cubicBezTo>
                        <a:cubicBezTo>
                          <a:pt x="49" y="40"/>
                          <a:pt x="49" y="40"/>
                          <a:pt x="49" y="40"/>
                        </a:cubicBezTo>
                        <a:cubicBezTo>
                          <a:pt x="9" y="1"/>
                          <a:pt x="9" y="1"/>
                          <a:pt x="9" y="1"/>
                        </a:cubicBezTo>
                        <a:cubicBezTo>
                          <a:pt x="8" y="0"/>
                          <a:pt x="5" y="0"/>
                          <a:pt x="3" y="1"/>
                        </a:cubicBezTo>
                        <a:cubicBezTo>
                          <a:pt x="1" y="3"/>
                          <a:pt x="1" y="6"/>
                          <a:pt x="3" y="8"/>
                        </a:cubicBezTo>
                        <a:cubicBezTo>
                          <a:pt x="45" y="49"/>
                          <a:pt x="45" y="49"/>
                          <a:pt x="45" y="49"/>
                        </a:cubicBezTo>
                        <a:cubicBezTo>
                          <a:pt x="46" y="50"/>
                          <a:pt x="46" y="53"/>
                          <a:pt x="45" y="55"/>
                        </a:cubicBezTo>
                        <a:cubicBezTo>
                          <a:pt x="2" y="97"/>
                          <a:pt x="2" y="97"/>
                          <a:pt x="2" y="97"/>
                        </a:cubicBezTo>
                        <a:cubicBezTo>
                          <a:pt x="0" y="99"/>
                          <a:pt x="0" y="102"/>
                          <a:pt x="2" y="104"/>
                        </a:cubicBezTo>
                        <a:cubicBezTo>
                          <a:pt x="4" y="106"/>
                          <a:pt x="7" y="105"/>
                          <a:pt x="9" y="104"/>
                        </a:cubicBezTo>
                        <a:cubicBezTo>
                          <a:pt x="48" y="65"/>
                          <a:pt x="48" y="65"/>
                          <a:pt x="48" y="65"/>
                        </a:cubicBezTo>
                        <a:cubicBezTo>
                          <a:pt x="48" y="65"/>
                          <a:pt x="48" y="65"/>
                          <a:pt x="48" y="65"/>
                        </a:cubicBezTo>
                        <a:lnTo>
                          <a:pt x="58"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243" name="Freeform 16">
                    <a:extLst>
                      <a:ext uri="{FF2B5EF4-FFF2-40B4-BE49-F238E27FC236}">
                        <a16:creationId xmlns:a16="http://schemas.microsoft.com/office/drawing/2014/main" id="{2D844D76-4CB3-B192-74A5-0EA8E897367C}"/>
                      </a:ext>
                    </a:extLst>
                  </p:cNvPr>
                  <p:cNvSpPr>
                    <a:spLocks/>
                  </p:cNvSpPr>
                  <p:nvPr/>
                </p:nvSpPr>
                <p:spPr bwMode="auto">
                  <a:xfrm>
                    <a:off x="7875624" y="5461648"/>
                    <a:ext cx="98041" cy="177743"/>
                  </a:xfrm>
                  <a:custGeom>
                    <a:avLst/>
                    <a:gdLst>
                      <a:gd name="T0" fmla="*/ 2 w 59"/>
                      <a:gd name="T1" fmla="*/ 55 h 106"/>
                      <a:gd name="T2" fmla="*/ 2 w 59"/>
                      <a:gd name="T3" fmla="*/ 49 h 106"/>
                      <a:gd name="T4" fmla="*/ 10 w 59"/>
                      <a:gd name="T5" fmla="*/ 40 h 106"/>
                      <a:gd name="T6" fmla="*/ 50 w 59"/>
                      <a:gd name="T7" fmla="*/ 1 h 106"/>
                      <a:gd name="T8" fmla="*/ 56 w 59"/>
                      <a:gd name="T9" fmla="*/ 1 h 106"/>
                      <a:gd name="T10" fmla="*/ 56 w 59"/>
                      <a:gd name="T11" fmla="*/ 8 h 106"/>
                      <a:gd name="T12" fmla="*/ 16 w 59"/>
                      <a:gd name="T13" fmla="*/ 49 h 106"/>
                      <a:gd name="T14" fmla="*/ 16 w 59"/>
                      <a:gd name="T15" fmla="*/ 55 h 106"/>
                      <a:gd name="T16" fmla="*/ 57 w 59"/>
                      <a:gd name="T17" fmla="*/ 97 h 106"/>
                      <a:gd name="T18" fmla="*/ 57 w 59"/>
                      <a:gd name="T19" fmla="*/ 104 h 106"/>
                      <a:gd name="T20" fmla="*/ 51 w 59"/>
                      <a:gd name="T21" fmla="*/ 104 h 106"/>
                      <a:gd name="T22" fmla="*/ 11 w 59"/>
                      <a:gd name="T23" fmla="*/ 66 h 106"/>
                      <a:gd name="T24" fmla="*/ 10 w 59"/>
                      <a:gd name="T25" fmla="*/ 65 h 106"/>
                      <a:gd name="T26" fmla="*/ 2 w 59"/>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06">
                        <a:moveTo>
                          <a:pt x="2" y="55"/>
                        </a:moveTo>
                        <a:cubicBezTo>
                          <a:pt x="0" y="53"/>
                          <a:pt x="0" y="50"/>
                          <a:pt x="2" y="49"/>
                        </a:cubicBezTo>
                        <a:cubicBezTo>
                          <a:pt x="10" y="40"/>
                          <a:pt x="10" y="40"/>
                          <a:pt x="10" y="40"/>
                        </a:cubicBezTo>
                        <a:cubicBezTo>
                          <a:pt x="50" y="1"/>
                          <a:pt x="50" y="1"/>
                          <a:pt x="50" y="1"/>
                        </a:cubicBezTo>
                        <a:cubicBezTo>
                          <a:pt x="52" y="0"/>
                          <a:pt x="54" y="0"/>
                          <a:pt x="56" y="1"/>
                        </a:cubicBezTo>
                        <a:cubicBezTo>
                          <a:pt x="58" y="3"/>
                          <a:pt x="59" y="6"/>
                          <a:pt x="56" y="8"/>
                        </a:cubicBezTo>
                        <a:cubicBezTo>
                          <a:pt x="16" y="49"/>
                          <a:pt x="16" y="49"/>
                          <a:pt x="16" y="49"/>
                        </a:cubicBezTo>
                        <a:cubicBezTo>
                          <a:pt x="14" y="50"/>
                          <a:pt x="14" y="53"/>
                          <a:pt x="16" y="55"/>
                        </a:cubicBezTo>
                        <a:cubicBezTo>
                          <a:pt x="57" y="97"/>
                          <a:pt x="57" y="97"/>
                          <a:pt x="57" y="97"/>
                        </a:cubicBezTo>
                        <a:cubicBezTo>
                          <a:pt x="59" y="99"/>
                          <a:pt x="59" y="102"/>
                          <a:pt x="57" y="104"/>
                        </a:cubicBezTo>
                        <a:cubicBezTo>
                          <a:pt x="55" y="106"/>
                          <a:pt x="52" y="105"/>
                          <a:pt x="51" y="104"/>
                        </a:cubicBezTo>
                        <a:cubicBezTo>
                          <a:pt x="11" y="66"/>
                          <a:pt x="11" y="66"/>
                          <a:pt x="11" y="66"/>
                        </a:cubicBezTo>
                        <a:cubicBezTo>
                          <a:pt x="10" y="65"/>
                          <a:pt x="10" y="65"/>
                          <a:pt x="10" y="65"/>
                        </a:cubicBezTo>
                        <a:lnTo>
                          <a:pt x="2"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244" name="Freeform 19">
                    <a:extLst>
                      <a:ext uri="{FF2B5EF4-FFF2-40B4-BE49-F238E27FC236}">
                        <a16:creationId xmlns:a16="http://schemas.microsoft.com/office/drawing/2014/main" id="{3520BBEE-4248-03C1-49B9-318439F4CA2F}"/>
                      </a:ext>
                    </a:extLst>
                  </p:cNvPr>
                  <p:cNvSpPr>
                    <a:spLocks/>
                  </p:cNvSpPr>
                  <p:nvPr/>
                </p:nvSpPr>
                <p:spPr bwMode="auto">
                  <a:xfrm>
                    <a:off x="7973665" y="5410159"/>
                    <a:ext cx="131897" cy="284249"/>
                  </a:xfrm>
                  <a:custGeom>
                    <a:avLst/>
                    <a:gdLst>
                      <a:gd name="T0" fmla="*/ 185 w 187"/>
                      <a:gd name="T1" fmla="*/ 0 h 403"/>
                      <a:gd name="T2" fmla="*/ 116 w 187"/>
                      <a:gd name="T3" fmla="*/ 0 h 403"/>
                      <a:gd name="T4" fmla="*/ 43 w 187"/>
                      <a:gd name="T5" fmla="*/ 168 h 403"/>
                      <a:gd name="T6" fmla="*/ 128 w 187"/>
                      <a:gd name="T7" fmla="*/ 168 h 403"/>
                      <a:gd name="T8" fmla="*/ 0 w 187"/>
                      <a:gd name="T9" fmla="*/ 403 h 403"/>
                      <a:gd name="T10" fmla="*/ 187 w 187"/>
                      <a:gd name="T11" fmla="*/ 135 h 403"/>
                      <a:gd name="T12" fmla="*/ 97 w 187"/>
                      <a:gd name="T13" fmla="*/ 135 h 403"/>
                      <a:gd name="T14" fmla="*/ 185 w 187"/>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403">
                        <a:moveTo>
                          <a:pt x="185" y="0"/>
                        </a:moveTo>
                        <a:lnTo>
                          <a:pt x="116" y="0"/>
                        </a:lnTo>
                        <a:lnTo>
                          <a:pt x="43" y="168"/>
                        </a:lnTo>
                        <a:lnTo>
                          <a:pt x="128" y="168"/>
                        </a:lnTo>
                        <a:lnTo>
                          <a:pt x="0" y="403"/>
                        </a:lnTo>
                        <a:lnTo>
                          <a:pt x="187" y="135"/>
                        </a:lnTo>
                        <a:lnTo>
                          <a:pt x="97" y="135"/>
                        </a:lnTo>
                        <a:lnTo>
                          <a:pt x="185" y="0"/>
                        </a:lnTo>
                        <a:close/>
                      </a:path>
                    </a:pathLst>
                  </a:custGeom>
                  <a:solidFill>
                    <a:srgbClr val="FDBC0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grpSp>
        </p:grpSp>
        <p:cxnSp>
          <p:nvCxnSpPr>
            <p:cNvPr id="178" name="Straight Arrow Connector 177">
              <a:extLst>
                <a:ext uri="{FF2B5EF4-FFF2-40B4-BE49-F238E27FC236}">
                  <a16:creationId xmlns:a16="http://schemas.microsoft.com/office/drawing/2014/main" id="{C4BE997A-ACB2-143D-85BC-A9A9B1DAE13F}"/>
                </a:ext>
              </a:extLst>
            </p:cNvPr>
            <p:cNvCxnSpPr>
              <a:cxnSpLocks/>
            </p:cNvCxnSpPr>
            <p:nvPr/>
          </p:nvCxnSpPr>
          <p:spPr>
            <a:xfrm>
              <a:off x="3795352" y="5402057"/>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79" name="Freeform 52">
              <a:extLst>
                <a:ext uri="{FF2B5EF4-FFF2-40B4-BE49-F238E27FC236}">
                  <a16:creationId xmlns:a16="http://schemas.microsoft.com/office/drawing/2014/main" id="{30C3B30B-E6E3-8D52-8A53-A6F9E11A45B2}"/>
                </a:ext>
              </a:extLst>
            </p:cNvPr>
            <p:cNvSpPr>
              <a:spLocks noEditPoints="1"/>
            </p:cNvSpPr>
            <p:nvPr/>
          </p:nvSpPr>
          <p:spPr bwMode="auto">
            <a:xfrm>
              <a:off x="2742592" y="5123889"/>
              <a:ext cx="649426" cy="566101"/>
            </a:xfrm>
            <a:custGeom>
              <a:avLst/>
              <a:gdLst>
                <a:gd name="T0" fmla="*/ 240 w 320"/>
                <a:gd name="T1" fmla="*/ 0 h 278"/>
                <a:gd name="T2" fmla="*/ 80 w 320"/>
                <a:gd name="T3" fmla="*/ 0 h 278"/>
                <a:gd name="T4" fmla="*/ 0 w 320"/>
                <a:gd name="T5" fmla="*/ 139 h 278"/>
                <a:gd name="T6" fmla="*/ 80 w 320"/>
                <a:gd name="T7" fmla="*/ 278 h 278"/>
                <a:gd name="T8" fmla="*/ 240 w 320"/>
                <a:gd name="T9" fmla="*/ 278 h 278"/>
                <a:gd name="T10" fmla="*/ 320 w 320"/>
                <a:gd name="T11" fmla="*/ 139 h 278"/>
                <a:gd name="T12" fmla="*/ 240 w 320"/>
                <a:gd name="T13" fmla="*/ 0 h 278"/>
                <a:gd name="T14" fmla="*/ 240 w 320"/>
                <a:gd name="T15" fmla="*/ 201 h 278"/>
                <a:gd name="T16" fmla="*/ 219 w 320"/>
                <a:gd name="T17" fmla="*/ 223 h 278"/>
                <a:gd name="T18" fmla="*/ 101 w 320"/>
                <a:gd name="T19" fmla="*/ 223 h 278"/>
                <a:gd name="T20" fmla="*/ 79 w 320"/>
                <a:gd name="T21" fmla="*/ 201 h 278"/>
                <a:gd name="T22" fmla="*/ 79 w 320"/>
                <a:gd name="T23" fmla="*/ 77 h 278"/>
                <a:gd name="T24" fmla="*/ 101 w 320"/>
                <a:gd name="T25" fmla="*/ 55 h 278"/>
                <a:gd name="T26" fmla="*/ 188 w 320"/>
                <a:gd name="T27" fmla="*/ 55 h 278"/>
                <a:gd name="T28" fmla="*/ 204 w 320"/>
                <a:gd name="T29" fmla="*/ 55 h 278"/>
                <a:gd name="T30" fmla="*/ 206 w 320"/>
                <a:gd name="T31" fmla="*/ 55 h 278"/>
                <a:gd name="T32" fmla="*/ 240 w 320"/>
                <a:gd name="T33" fmla="*/ 88 h 278"/>
                <a:gd name="T34" fmla="*/ 240 w 320"/>
                <a:gd name="T35" fmla="*/ 106 h 278"/>
                <a:gd name="T36" fmla="*/ 240 w 320"/>
                <a:gd name="T37" fmla="*/ 20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278">
                  <a:moveTo>
                    <a:pt x="240" y="0"/>
                  </a:moveTo>
                  <a:cubicBezTo>
                    <a:pt x="80" y="0"/>
                    <a:pt x="80" y="0"/>
                    <a:pt x="80" y="0"/>
                  </a:cubicBezTo>
                  <a:cubicBezTo>
                    <a:pt x="0" y="139"/>
                    <a:pt x="0" y="139"/>
                    <a:pt x="0" y="139"/>
                  </a:cubicBezTo>
                  <a:cubicBezTo>
                    <a:pt x="80" y="278"/>
                    <a:pt x="80" y="278"/>
                    <a:pt x="80" y="278"/>
                  </a:cubicBezTo>
                  <a:cubicBezTo>
                    <a:pt x="240" y="278"/>
                    <a:pt x="240" y="278"/>
                    <a:pt x="240" y="278"/>
                  </a:cubicBezTo>
                  <a:cubicBezTo>
                    <a:pt x="320" y="139"/>
                    <a:pt x="320" y="139"/>
                    <a:pt x="320" y="139"/>
                  </a:cubicBezTo>
                  <a:lnTo>
                    <a:pt x="240" y="0"/>
                  </a:lnTo>
                  <a:close/>
                  <a:moveTo>
                    <a:pt x="240" y="201"/>
                  </a:moveTo>
                  <a:cubicBezTo>
                    <a:pt x="240" y="213"/>
                    <a:pt x="231" y="223"/>
                    <a:pt x="219" y="223"/>
                  </a:cubicBezTo>
                  <a:cubicBezTo>
                    <a:pt x="101" y="223"/>
                    <a:pt x="101" y="223"/>
                    <a:pt x="101" y="223"/>
                  </a:cubicBezTo>
                  <a:cubicBezTo>
                    <a:pt x="89" y="223"/>
                    <a:pt x="79" y="213"/>
                    <a:pt x="79" y="201"/>
                  </a:cubicBezTo>
                  <a:cubicBezTo>
                    <a:pt x="79" y="77"/>
                    <a:pt x="79" y="77"/>
                    <a:pt x="79" y="77"/>
                  </a:cubicBezTo>
                  <a:cubicBezTo>
                    <a:pt x="79" y="65"/>
                    <a:pt x="89" y="55"/>
                    <a:pt x="101" y="55"/>
                  </a:cubicBezTo>
                  <a:cubicBezTo>
                    <a:pt x="188" y="55"/>
                    <a:pt x="188" y="55"/>
                    <a:pt x="188" y="55"/>
                  </a:cubicBezTo>
                  <a:cubicBezTo>
                    <a:pt x="196" y="55"/>
                    <a:pt x="204" y="55"/>
                    <a:pt x="204" y="55"/>
                  </a:cubicBezTo>
                  <a:cubicBezTo>
                    <a:pt x="206" y="55"/>
                    <a:pt x="206" y="55"/>
                    <a:pt x="206" y="55"/>
                  </a:cubicBezTo>
                  <a:cubicBezTo>
                    <a:pt x="240" y="88"/>
                    <a:pt x="240" y="88"/>
                    <a:pt x="240" y="88"/>
                  </a:cubicBezTo>
                  <a:cubicBezTo>
                    <a:pt x="240" y="106"/>
                    <a:pt x="240" y="106"/>
                    <a:pt x="240" y="106"/>
                  </a:cubicBezTo>
                  <a:cubicBezTo>
                    <a:pt x="240" y="201"/>
                    <a:pt x="240" y="201"/>
                    <a:pt x="240" y="201"/>
                  </a:cubicBezTo>
                  <a:close/>
                </a:path>
              </a:pathLst>
            </a:custGeom>
            <a:solidFill>
              <a:schemeClr val="accent4"/>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80" name="Freeform 53">
              <a:extLst>
                <a:ext uri="{FF2B5EF4-FFF2-40B4-BE49-F238E27FC236}">
                  <a16:creationId xmlns:a16="http://schemas.microsoft.com/office/drawing/2014/main" id="{80D13201-D91B-3E27-28BA-DE2D4CCEF7B5}"/>
                </a:ext>
              </a:extLst>
            </p:cNvPr>
            <p:cNvSpPr>
              <a:spLocks/>
            </p:cNvSpPr>
            <p:nvPr/>
          </p:nvSpPr>
          <p:spPr bwMode="auto">
            <a:xfrm>
              <a:off x="3012327" y="5437435"/>
              <a:ext cx="30925" cy="69582"/>
            </a:xfrm>
            <a:custGeom>
              <a:avLst/>
              <a:gdLst>
                <a:gd name="T0" fmla="*/ 15 w 15"/>
                <a:gd name="T1" fmla="*/ 7 h 34"/>
                <a:gd name="T2" fmla="*/ 14 w 15"/>
                <a:gd name="T3" fmla="*/ 4 h 34"/>
                <a:gd name="T4" fmla="*/ 13 w 15"/>
                <a:gd name="T5" fmla="*/ 2 h 34"/>
                <a:gd name="T6" fmla="*/ 11 w 15"/>
                <a:gd name="T7" fmla="*/ 1 h 34"/>
                <a:gd name="T8" fmla="*/ 8 w 15"/>
                <a:gd name="T9" fmla="*/ 0 h 34"/>
                <a:gd name="T10" fmla="*/ 4 w 15"/>
                <a:gd name="T11" fmla="*/ 2 h 34"/>
                <a:gd name="T12" fmla="*/ 2 w 15"/>
                <a:gd name="T13" fmla="*/ 5 h 34"/>
                <a:gd name="T14" fmla="*/ 1 w 15"/>
                <a:gd name="T15" fmla="*/ 10 h 34"/>
                <a:gd name="T16" fmla="*/ 0 w 15"/>
                <a:gd name="T17" fmla="*/ 17 h 34"/>
                <a:gd name="T18" fmla="*/ 1 w 15"/>
                <a:gd name="T19" fmla="*/ 25 h 34"/>
                <a:gd name="T20" fmla="*/ 2 w 15"/>
                <a:gd name="T21" fmla="*/ 30 h 34"/>
                <a:gd name="T22" fmla="*/ 4 w 15"/>
                <a:gd name="T23" fmla="*/ 33 h 34"/>
                <a:gd name="T24" fmla="*/ 7 w 15"/>
                <a:gd name="T25" fmla="*/ 34 h 34"/>
                <a:gd name="T26" fmla="*/ 10 w 15"/>
                <a:gd name="T27" fmla="*/ 33 h 34"/>
                <a:gd name="T28" fmla="*/ 12 w 15"/>
                <a:gd name="T29" fmla="*/ 32 h 34"/>
                <a:gd name="T30" fmla="*/ 13 w 15"/>
                <a:gd name="T31" fmla="*/ 29 h 34"/>
                <a:gd name="T32" fmla="*/ 14 w 15"/>
                <a:gd name="T33" fmla="*/ 26 h 34"/>
                <a:gd name="T34" fmla="*/ 15 w 15"/>
                <a:gd name="T35" fmla="*/ 22 h 34"/>
                <a:gd name="T36" fmla="*/ 15 w 15"/>
                <a:gd name="T37" fmla="*/ 17 h 34"/>
                <a:gd name="T38" fmla="*/ 15 w 15"/>
                <a:gd name="T39" fmla="*/ 11 h 34"/>
                <a:gd name="T40" fmla="*/ 15 w 15"/>
                <a:gd name="T4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34">
                  <a:moveTo>
                    <a:pt x="15" y="7"/>
                  </a:moveTo>
                  <a:cubicBezTo>
                    <a:pt x="15" y="6"/>
                    <a:pt x="14" y="5"/>
                    <a:pt x="14" y="4"/>
                  </a:cubicBezTo>
                  <a:cubicBezTo>
                    <a:pt x="13" y="3"/>
                    <a:pt x="13" y="3"/>
                    <a:pt x="13" y="2"/>
                  </a:cubicBezTo>
                  <a:cubicBezTo>
                    <a:pt x="12" y="2"/>
                    <a:pt x="11" y="2"/>
                    <a:pt x="11" y="1"/>
                  </a:cubicBezTo>
                  <a:cubicBezTo>
                    <a:pt x="10" y="1"/>
                    <a:pt x="9" y="0"/>
                    <a:pt x="8" y="0"/>
                  </a:cubicBezTo>
                  <a:cubicBezTo>
                    <a:pt x="7" y="0"/>
                    <a:pt x="6" y="1"/>
                    <a:pt x="4" y="2"/>
                  </a:cubicBezTo>
                  <a:cubicBezTo>
                    <a:pt x="4" y="2"/>
                    <a:pt x="2" y="3"/>
                    <a:pt x="2" y="5"/>
                  </a:cubicBezTo>
                  <a:cubicBezTo>
                    <a:pt x="2" y="6"/>
                    <a:pt x="2" y="8"/>
                    <a:pt x="1" y="10"/>
                  </a:cubicBezTo>
                  <a:cubicBezTo>
                    <a:pt x="1" y="12"/>
                    <a:pt x="0" y="14"/>
                    <a:pt x="0" y="17"/>
                  </a:cubicBezTo>
                  <a:cubicBezTo>
                    <a:pt x="0" y="20"/>
                    <a:pt x="0" y="23"/>
                    <a:pt x="1" y="25"/>
                  </a:cubicBezTo>
                  <a:cubicBezTo>
                    <a:pt x="1" y="27"/>
                    <a:pt x="2" y="29"/>
                    <a:pt x="2" y="30"/>
                  </a:cubicBezTo>
                  <a:cubicBezTo>
                    <a:pt x="3" y="32"/>
                    <a:pt x="4" y="32"/>
                    <a:pt x="4" y="33"/>
                  </a:cubicBezTo>
                  <a:cubicBezTo>
                    <a:pt x="5" y="34"/>
                    <a:pt x="6" y="34"/>
                    <a:pt x="7" y="34"/>
                  </a:cubicBezTo>
                  <a:cubicBezTo>
                    <a:pt x="8" y="34"/>
                    <a:pt x="9" y="34"/>
                    <a:pt x="10" y="33"/>
                  </a:cubicBezTo>
                  <a:cubicBezTo>
                    <a:pt x="11" y="33"/>
                    <a:pt x="11" y="32"/>
                    <a:pt x="12" y="32"/>
                  </a:cubicBezTo>
                  <a:cubicBezTo>
                    <a:pt x="13" y="31"/>
                    <a:pt x="13" y="30"/>
                    <a:pt x="13" y="29"/>
                  </a:cubicBezTo>
                  <a:cubicBezTo>
                    <a:pt x="14" y="28"/>
                    <a:pt x="14" y="27"/>
                    <a:pt x="14" y="26"/>
                  </a:cubicBezTo>
                  <a:cubicBezTo>
                    <a:pt x="14" y="25"/>
                    <a:pt x="15" y="23"/>
                    <a:pt x="15" y="22"/>
                  </a:cubicBezTo>
                  <a:cubicBezTo>
                    <a:pt x="15" y="21"/>
                    <a:pt x="15" y="19"/>
                    <a:pt x="15" y="17"/>
                  </a:cubicBezTo>
                  <a:cubicBezTo>
                    <a:pt x="15" y="15"/>
                    <a:pt x="15" y="12"/>
                    <a:pt x="15" y="11"/>
                  </a:cubicBezTo>
                  <a:cubicBezTo>
                    <a:pt x="15" y="10"/>
                    <a:pt x="15" y="9"/>
                    <a:pt x="15" y="7"/>
                  </a:cubicBezTo>
                  <a:close/>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81" name="Freeform 54">
              <a:extLst>
                <a:ext uri="{FF2B5EF4-FFF2-40B4-BE49-F238E27FC236}">
                  <a16:creationId xmlns:a16="http://schemas.microsoft.com/office/drawing/2014/main" id="{F334375F-34DA-CB16-1D7F-C2485E7EDA75}"/>
                </a:ext>
              </a:extLst>
            </p:cNvPr>
            <p:cNvSpPr>
              <a:spLocks/>
            </p:cNvSpPr>
            <p:nvPr/>
          </p:nvSpPr>
          <p:spPr bwMode="auto">
            <a:xfrm>
              <a:off x="3089640" y="5306863"/>
              <a:ext cx="28348" cy="67864"/>
            </a:xfrm>
            <a:custGeom>
              <a:avLst/>
              <a:gdLst>
                <a:gd name="T0" fmla="*/ 14 w 14"/>
                <a:gd name="T1" fmla="*/ 7 h 33"/>
                <a:gd name="T2" fmla="*/ 14 w 14"/>
                <a:gd name="T3" fmla="*/ 3 h 33"/>
                <a:gd name="T4" fmla="*/ 12 w 14"/>
                <a:gd name="T5" fmla="*/ 2 h 33"/>
                <a:gd name="T6" fmla="*/ 10 w 14"/>
                <a:gd name="T7" fmla="*/ 0 h 33"/>
                <a:gd name="T8" fmla="*/ 8 w 14"/>
                <a:gd name="T9" fmla="*/ 0 h 33"/>
                <a:gd name="T10" fmla="*/ 4 w 14"/>
                <a:gd name="T11" fmla="*/ 1 h 33"/>
                <a:gd name="T12" fmla="*/ 2 w 14"/>
                <a:gd name="T13" fmla="*/ 4 h 33"/>
                <a:gd name="T14" fmla="*/ 1 w 14"/>
                <a:gd name="T15" fmla="*/ 9 h 33"/>
                <a:gd name="T16" fmla="*/ 0 w 14"/>
                <a:gd name="T17" fmla="*/ 16 h 33"/>
                <a:gd name="T18" fmla="*/ 1 w 14"/>
                <a:gd name="T19" fmla="*/ 25 h 33"/>
                <a:gd name="T20" fmla="*/ 2 w 14"/>
                <a:gd name="T21" fmla="*/ 30 h 33"/>
                <a:gd name="T22" fmla="*/ 4 w 14"/>
                <a:gd name="T23" fmla="*/ 32 h 33"/>
                <a:gd name="T24" fmla="*/ 7 w 14"/>
                <a:gd name="T25" fmla="*/ 33 h 33"/>
                <a:gd name="T26" fmla="*/ 10 w 14"/>
                <a:gd name="T27" fmla="*/ 32 h 33"/>
                <a:gd name="T28" fmla="*/ 12 w 14"/>
                <a:gd name="T29" fmla="*/ 31 h 33"/>
                <a:gd name="T30" fmla="*/ 13 w 14"/>
                <a:gd name="T31" fmla="*/ 28 h 33"/>
                <a:gd name="T32" fmla="*/ 14 w 14"/>
                <a:gd name="T33" fmla="*/ 25 h 33"/>
                <a:gd name="T34" fmla="*/ 14 w 14"/>
                <a:gd name="T35" fmla="*/ 21 h 33"/>
                <a:gd name="T36" fmla="*/ 14 w 14"/>
                <a:gd name="T37" fmla="*/ 16 h 33"/>
                <a:gd name="T38" fmla="*/ 14 w 14"/>
                <a:gd name="T39" fmla="*/ 10 h 33"/>
                <a:gd name="T40" fmla="*/ 14 w 14"/>
                <a:gd name="T41"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33">
                  <a:moveTo>
                    <a:pt x="14" y="7"/>
                  </a:moveTo>
                  <a:cubicBezTo>
                    <a:pt x="14" y="5"/>
                    <a:pt x="14" y="4"/>
                    <a:pt x="14" y="3"/>
                  </a:cubicBezTo>
                  <a:cubicBezTo>
                    <a:pt x="13" y="3"/>
                    <a:pt x="13" y="2"/>
                    <a:pt x="12" y="2"/>
                  </a:cubicBezTo>
                  <a:cubicBezTo>
                    <a:pt x="12" y="1"/>
                    <a:pt x="11" y="1"/>
                    <a:pt x="10" y="0"/>
                  </a:cubicBezTo>
                  <a:cubicBezTo>
                    <a:pt x="10" y="0"/>
                    <a:pt x="9" y="0"/>
                    <a:pt x="8" y="0"/>
                  </a:cubicBezTo>
                  <a:cubicBezTo>
                    <a:pt x="7" y="0"/>
                    <a:pt x="5" y="0"/>
                    <a:pt x="4" y="1"/>
                  </a:cubicBezTo>
                  <a:cubicBezTo>
                    <a:pt x="3" y="2"/>
                    <a:pt x="2" y="3"/>
                    <a:pt x="2" y="4"/>
                  </a:cubicBezTo>
                  <a:cubicBezTo>
                    <a:pt x="1" y="5"/>
                    <a:pt x="1" y="7"/>
                    <a:pt x="1" y="9"/>
                  </a:cubicBezTo>
                  <a:cubicBezTo>
                    <a:pt x="1" y="11"/>
                    <a:pt x="0" y="14"/>
                    <a:pt x="0" y="16"/>
                  </a:cubicBezTo>
                  <a:cubicBezTo>
                    <a:pt x="0" y="19"/>
                    <a:pt x="0" y="23"/>
                    <a:pt x="1" y="25"/>
                  </a:cubicBezTo>
                  <a:cubicBezTo>
                    <a:pt x="1" y="26"/>
                    <a:pt x="1" y="28"/>
                    <a:pt x="2" y="30"/>
                  </a:cubicBezTo>
                  <a:cubicBezTo>
                    <a:pt x="3" y="31"/>
                    <a:pt x="3" y="32"/>
                    <a:pt x="4" y="32"/>
                  </a:cubicBezTo>
                  <a:cubicBezTo>
                    <a:pt x="5" y="33"/>
                    <a:pt x="6" y="33"/>
                    <a:pt x="7" y="33"/>
                  </a:cubicBezTo>
                  <a:cubicBezTo>
                    <a:pt x="8" y="33"/>
                    <a:pt x="9" y="33"/>
                    <a:pt x="10" y="32"/>
                  </a:cubicBezTo>
                  <a:cubicBezTo>
                    <a:pt x="10" y="32"/>
                    <a:pt x="11" y="32"/>
                    <a:pt x="12" y="31"/>
                  </a:cubicBezTo>
                  <a:cubicBezTo>
                    <a:pt x="12" y="30"/>
                    <a:pt x="13" y="30"/>
                    <a:pt x="13" y="28"/>
                  </a:cubicBezTo>
                  <a:cubicBezTo>
                    <a:pt x="14" y="28"/>
                    <a:pt x="14" y="26"/>
                    <a:pt x="14" y="25"/>
                  </a:cubicBezTo>
                  <a:cubicBezTo>
                    <a:pt x="14" y="24"/>
                    <a:pt x="14" y="23"/>
                    <a:pt x="14" y="21"/>
                  </a:cubicBezTo>
                  <a:cubicBezTo>
                    <a:pt x="14" y="20"/>
                    <a:pt x="14" y="18"/>
                    <a:pt x="14" y="16"/>
                  </a:cubicBezTo>
                  <a:cubicBezTo>
                    <a:pt x="14" y="14"/>
                    <a:pt x="14" y="12"/>
                    <a:pt x="14" y="10"/>
                  </a:cubicBezTo>
                  <a:cubicBezTo>
                    <a:pt x="14" y="9"/>
                    <a:pt x="14" y="8"/>
                    <a:pt x="14" y="7"/>
                  </a:cubicBezTo>
                  <a:close/>
                </a:path>
              </a:pathLst>
            </a:custGeom>
            <a:solidFill>
              <a:srgbClr val="0072C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82" name="Freeform 55">
              <a:extLst>
                <a:ext uri="{FF2B5EF4-FFF2-40B4-BE49-F238E27FC236}">
                  <a16:creationId xmlns:a16="http://schemas.microsoft.com/office/drawing/2014/main" id="{CA2C590D-49F1-3DFB-1D06-4A33AB782387}"/>
                </a:ext>
              </a:extLst>
            </p:cNvPr>
            <p:cNvSpPr>
              <a:spLocks noEditPoints="1"/>
            </p:cNvSpPr>
            <p:nvPr/>
          </p:nvSpPr>
          <p:spPr bwMode="auto">
            <a:xfrm>
              <a:off x="2927283" y="5260475"/>
              <a:ext cx="278326" cy="292929"/>
            </a:xfrm>
            <a:custGeom>
              <a:avLst/>
              <a:gdLst>
                <a:gd name="T0" fmla="*/ 97 w 137"/>
                <a:gd name="T1" fmla="*/ 0 h 144"/>
                <a:gd name="T2" fmla="*/ 0 w 137"/>
                <a:gd name="T3" fmla="*/ 10 h 144"/>
                <a:gd name="T4" fmla="*/ 10 w 137"/>
                <a:gd name="T5" fmla="*/ 144 h 144"/>
                <a:gd name="T6" fmla="*/ 137 w 137"/>
                <a:gd name="T7" fmla="*/ 134 h 144"/>
                <a:gd name="T8" fmla="*/ 110 w 137"/>
                <a:gd name="T9" fmla="*/ 28 h 144"/>
                <a:gd name="T10" fmla="*/ 36 w 137"/>
                <a:gd name="T11" fmla="*/ 25 h 144"/>
                <a:gd name="T12" fmla="*/ 37 w 137"/>
                <a:gd name="T13" fmla="*/ 23 h 144"/>
                <a:gd name="T14" fmla="*/ 48 w 137"/>
                <a:gd name="T15" fmla="*/ 16 h 144"/>
                <a:gd name="T16" fmla="*/ 49 w 137"/>
                <a:gd name="T17" fmla="*/ 16 h 144"/>
                <a:gd name="T18" fmla="*/ 52 w 137"/>
                <a:gd name="T19" fmla="*/ 16 h 144"/>
                <a:gd name="T20" fmla="*/ 55 w 137"/>
                <a:gd name="T21" fmla="*/ 16 h 144"/>
                <a:gd name="T22" fmla="*/ 56 w 137"/>
                <a:gd name="T23" fmla="*/ 17 h 144"/>
                <a:gd name="T24" fmla="*/ 64 w 137"/>
                <a:gd name="T25" fmla="*/ 57 h 144"/>
                <a:gd name="T26" fmla="*/ 65 w 137"/>
                <a:gd name="T27" fmla="*/ 57 h 144"/>
                <a:gd name="T28" fmla="*/ 65 w 137"/>
                <a:gd name="T29" fmla="*/ 60 h 144"/>
                <a:gd name="T30" fmla="*/ 65 w 137"/>
                <a:gd name="T31" fmla="*/ 64 h 144"/>
                <a:gd name="T32" fmla="*/ 64 w 137"/>
                <a:gd name="T33" fmla="*/ 64 h 144"/>
                <a:gd name="T34" fmla="*/ 37 w 137"/>
                <a:gd name="T35" fmla="*/ 64 h 144"/>
                <a:gd name="T36" fmla="*/ 36 w 137"/>
                <a:gd name="T37" fmla="*/ 62 h 144"/>
                <a:gd name="T38" fmla="*/ 36 w 137"/>
                <a:gd name="T39" fmla="*/ 58 h 144"/>
                <a:gd name="T40" fmla="*/ 37 w 137"/>
                <a:gd name="T41" fmla="*/ 57 h 144"/>
                <a:gd name="T42" fmla="*/ 46 w 137"/>
                <a:gd name="T43" fmla="*/ 57 h 144"/>
                <a:gd name="T44" fmla="*/ 39 w 137"/>
                <a:gd name="T45" fmla="*/ 30 h 144"/>
                <a:gd name="T46" fmla="*/ 37 w 137"/>
                <a:gd name="T47" fmla="*/ 31 h 144"/>
                <a:gd name="T48" fmla="*/ 36 w 137"/>
                <a:gd name="T49" fmla="*/ 28 h 144"/>
                <a:gd name="T50" fmla="*/ 65 w 137"/>
                <a:gd name="T51" fmla="*/ 114 h 144"/>
                <a:gd name="T52" fmla="*/ 57 w 137"/>
                <a:gd name="T53" fmla="*/ 127 h 144"/>
                <a:gd name="T54" fmla="*/ 41 w 137"/>
                <a:gd name="T55" fmla="*/ 127 h 144"/>
                <a:gd name="T56" fmla="*/ 33 w 137"/>
                <a:gd name="T57" fmla="*/ 115 h 144"/>
                <a:gd name="T58" fmla="*/ 33 w 137"/>
                <a:gd name="T59" fmla="*/ 94 h 144"/>
                <a:gd name="T60" fmla="*/ 41 w 137"/>
                <a:gd name="T61" fmla="*/ 81 h 144"/>
                <a:gd name="T62" fmla="*/ 58 w 137"/>
                <a:gd name="T63" fmla="*/ 81 h 144"/>
                <a:gd name="T64" fmla="*/ 65 w 137"/>
                <a:gd name="T65" fmla="*/ 94 h 144"/>
                <a:gd name="T66" fmla="*/ 65 w 137"/>
                <a:gd name="T67" fmla="*/ 114 h 144"/>
                <a:gd name="T68" fmla="*/ 103 w 137"/>
                <a:gd name="T69" fmla="*/ 127 h 144"/>
                <a:gd name="T70" fmla="*/ 101 w 137"/>
                <a:gd name="T71" fmla="*/ 128 h 144"/>
                <a:gd name="T72" fmla="*/ 74 w 137"/>
                <a:gd name="T73" fmla="*/ 128 h 144"/>
                <a:gd name="T74" fmla="*/ 74 w 137"/>
                <a:gd name="T75" fmla="*/ 126 h 144"/>
                <a:gd name="T76" fmla="*/ 74 w 137"/>
                <a:gd name="T77" fmla="*/ 122 h 144"/>
                <a:gd name="T78" fmla="*/ 74 w 137"/>
                <a:gd name="T79" fmla="*/ 120 h 144"/>
                <a:gd name="T80" fmla="*/ 84 w 137"/>
                <a:gd name="T81" fmla="*/ 120 h 144"/>
                <a:gd name="T82" fmla="*/ 76 w 137"/>
                <a:gd name="T83" fmla="*/ 94 h 144"/>
                <a:gd name="T84" fmla="*/ 74 w 137"/>
                <a:gd name="T85" fmla="*/ 94 h 144"/>
                <a:gd name="T86" fmla="*/ 74 w 137"/>
                <a:gd name="T87" fmla="*/ 91 h 144"/>
                <a:gd name="T88" fmla="*/ 74 w 137"/>
                <a:gd name="T89" fmla="*/ 89 h 144"/>
                <a:gd name="T90" fmla="*/ 75 w 137"/>
                <a:gd name="T91" fmla="*/ 87 h 144"/>
                <a:gd name="T92" fmla="*/ 86 w 137"/>
                <a:gd name="T93" fmla="*/ 81 h 144"/>
                <a:gd name="T94" fmla="*/ 88 w 137"/>
                <a:gd name="T95" fmla="*/ 81 h 144"/>
                <a:gd name="T96" fmla="*/ 92 w 137"/>
                <a:gd name="T97" fmla="*/ 81 h 144"/>
                <a:gd name="T98" fmla="*/ 94 w 137"/>
                <a:gd name="T99" fmla="*/ 81 h 144"/>
                <a:gd name="T100" fmla="*/ 94 w 137"/>
                <a:gd name="T101" fmla="*/ 121 h 144"/>
                <a:gd name="T102" fmla="*/ 102 w 137"/>
                <a:gd name="T103" fmla="*/ 121 h 144"/>
                <a:gd name="T104" fmla="*/ 103 w 137"/>
                <a:gd name="T105" fmla="*/ 123 h 144"/>
                <a:gd name="T106" fmla="*/ 103 w 137"/>
                <a:gd name="T107" fmla="*/ 126 h 144"/>
                <a:gd name="T108" fmla="*/ 100 w 137"/>
                <a:gd name="T109" fmla="*/ 57 h 144"/>
                <a:gd name="T110" fmla="*/ 87 w 137"/>
                <a:gd name="T111" fmla="*/ 64 h 144"/>
                <a:gd name="T112" fmla="*/ 73 w 137"/>
                <a:gd name="T113" fmla="*/ 58 h 144"/>
                <a:gd name="T114" fmla="*/ 70 w 137"/>
                <a:gd name="T115" fmla="*/ 40 h 144"/>
                <a:gd name="T116" fmla="*/ 74 w 137"/>
                <a:gd name="T117" fmla="*/ 22 h 144"/>
                <a:gd name="T118" fmla="*/ 87 w 137"/>
                <a:gd name="T119" fmla="*/ 15 h 144"/>
                <a:gd name="T120" fmla="*/ 101 w 137"/>
                <a:gd name="T121" fmla="*/ 21 h 144"/>
                <a:gd name="T122" fmla="*/ 104 w 137"/>
                <a:gd name="T123"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4">
                  <a:moveTo>
                    <a:pt x="110" y="0"/>
                  </a:moveTo>
                  <a:cubicBezTo>
                    <a:pt x="107" y="0"/>
                    <a:pt x="102" y="0"/>
                    <a:pt x="97" y="0"/>
                  </a:cubicBezTo>
                  <a:cubicBezTo>
                    <a:pt x="10" y="0"/>
                    <a:pt x="10" y="0"/>
                    <a:pt x="10" y="0"/>
                  </a:cubicBezTo>
                  <a:cubicBezTo>
                    <a:pt x="5" y="0"/>
                    <a:pt x="0" y="5"/>
                    <a:pt x="0" y="10"/>
                  </a:cubicBezTo>
                  <a:cubicBezTo>
                    <a:pt x="0" y="134"/>
                    <a:pt x="0" y="134"/>
                    <a:pt x="0" y="134"/>
                  </a:cubicBezTo>
                  <a:cubicBezTo>
                    <a:pt x="0" y="139"/>
                    <a:pt x="5" y="144"/>
                    <a:pt x="10" y="144"/>
                  </a:cubicBezTo>
                  <a:cubicBezTo>
                    <a:pt x="128" y="144"/>
                    <a:pt x="128" y="144"/>
                    <a:pt x="128" y="144"/>
                  </a:cubicBezTo>
                  <a:cubicBezTo>
                    <a:pt x="133" y="144"/>
                    <a:pt x="137" y="139"/>
                    <a:pt x="137" y="134"/>
                  </a:cubicBezTo>
                  <a:cubicBezTo>
                    <a:pt x="137" y="28"/>
                    <a:pt x="137" y="28"/>
                    <a:pt x="137" y="28"/>
                  </a:cubicBezTo>
                  <a:cubicBezTo>
                    <a:pt x="110" y="28"/>
                    <a:pt x="110" y="28"/>
                    <a:pt x="110" y="28"/>
                  </a:cubicBezTo>
                  <a:cubicBezTo>
                    <a:pt x="110" y="0"/>
                    <a:pt x="110" y="0"/>
                    <a:pt x="110" y="0"/>
                  </a:cubicBezTo>
                  <a:close/>
                  <a:moveTo>
                    <a:pt x="36" y="25"/>
                  </a:moveTo>
                  <a:cubicBezTo>
                    <a:pt x="36" y="25"/>
                    <a:pt x="36" y="25"/>
                    <a:pt x="36" y="24"/>
                  </a:cubicBezTo>
                  <a:cubicBezTo>
                    <a:pt x="36" y="24"/>
                    <a:pt x="36" y="23"/>
                    <a:pt x="37" y="23"/>
                  </a:cubicBezTo>
                  <a:cubicBezTo>
                    <a:pt x="37" y="23"/>
                    <a:pt x="37" y="23"/>
                    <a:pt x="37" y="23"/>
                  </a:cubicBezTo>
                  <a:cubicBezTo>
                    <a:pt x="48" y="16"/>
                    <a:pt x="48" y="16"/>
                    <a:pt x="48" y="16"/>
                  </a:cubicBezTo>
                  <a:cubicBezTo>
                    <a:pt x="48" y="16"/>
                    <a:pt x="48" y="16"/>
                    <a:pt x="48" y="16"/>
                  </a:cubicBezTo>
                  <a:cubicBezTo>
                    <a:pt x="49" y="16"/>
                    <a:pt x="49" y="16"/>
                    <a:pt x="49" y="16"/>
                  </a:cubicBezTo>
                  <a:cubicBezTo>
                    <a:pt x="49" y="16"/>
                    <a:pt x="49" y="16"/>
                    <a:pt x="50" y="16"/>
                  </a:cubicBezTo>
                  <a:cubicBezTo>
                    <a:pt x="51" y="16"/>
                    <a:pt x="51" y="16"/>
                    <a:pt x="52" y="16"/>
                  </a:cubicBezTo>
                  <a:cubicBezTo>
                    <a:pt x="53" y="16"/>
                    <a:pt x="54" y="16"/>
                    <a:pt x="54" y="16"/>
                  </a:cubicBezTo>
                  <a:cubicBezTo>
                    <a:pt x="55" y="16"/>
                    <a:pt x="55" y="16"/>
                    <a:pt x="55" y="16"/>
                  </a:cubicBezTo>
                  <a:cubicBezTo>
                    <a:pt x="55" y="16"/>
                    <a:pt x="56" y="16"/>
                    <a:pt x="56" y="17"/>
                  </a:cubicBezTo>
                  <a:cubicBezTo>
                    <a:pt x="56" y="17"/>
                    <a:pt x="56" y="17"/>
                    <a:pt x="56" y="17"/>
                  </a:cubicBezTo>
                  <a:cubicBezTo>
                    <a:pt x="56" y="57"/>
                    <a:pt x="56" y="57"/>
                    <a:pt x="56" y="57"/>
                  </a:cubicBezTo>
                  <a:cubicBezTo>
                    <a:pt x="64" y="57"/>
                    <a:pt x="64" y="57"/>
                    <a:pt x="64" y="57"/>
                  </a:cubicBezTo>
                  <a:cubicBezTo>
                    <a:pt x="64" y="57"/>
                    <a:pt x="64" y="57"/>
                    <a:pt x="64" y="57"/>
                  </a:cubicBezTo>
                  <a:cubicBezTo>
                    <a:pt x="65" y="57"/>
                    <a:pt x="65" y="57"/>
                    <a:pt x="65" y="57"/>
                  </a:cubicBezTo>
                  <a:cubicBezTo>
                    <a:pt x="65" y="57"/>
                    <a:pt x="65" y="58"/>
                    <a:pt x="65" y="58"/>
                  </a:cubicBezTo>
                  <a:cubicBezTo>
                    <a:pt x="65" y="59"/>
                    <a:pt x="65" y="60"/>
                    <a:pt x="65" y="60"/>
                  </a:cubicBezTo>
                  <a:cubicBezTo>
                    <a:pt x="65" y="61"/>
                    <a:pt x="65" y="62"/>
                    <a:pt x="65" y="62"/>
                  </a:cubicBezTo>
                  <a:cubicBezTo>
                    <a:pt x="65" y="63"/>
                    <a:pt x="65" y="63"/>
                    <a:pt x="65" y="64"/>
                  </a:cubicBezTo>
                  <a:cubicBezTo>
                    <a:pt x="65" y="64"/>
                    <a:pt x="65" y="64"/>
                    <a:pt x="64" y="64"/>
                  </a:cubicBezTo>
                  <a:cubicBezTo>
                    <a:pt x="64" y="64"/>
                    <a:pt x="64" y="64"/>
                    <a:pt x="64" y="64"/>
                  </a:cubicBezTo>
                  <a:cubicBezTo>
                    <a:pt x="37" y="64"/>
                    <a:pt x="37" y="64"/>
                    <a:pt x="37" y="64"/>
                  </a:cubicBezTo>
                  <a:cubicBezTo>
                    <a:pt x="37" y="64"/>
                    <a:pt x="37" y="64"/>
                    <a:pt x="37" y="64"/>
                  </a:cubicBezTo>
                  <a:cubicBezTo>
                    <a:pt x="36" y="64"/>
                    <a:pt x="36" y="64"/>
                    <a:pt x="36" y="64"/>
                  </a:cubicBezTo>
                  <a:cubicBezTo>
                    <a:pt x="36" y="64"/>
                    <a:pt x="36" y="63"/>
                    <a:pt x="36" y="62"/>
                  </a:cubicBezTo>
                  <a:cubicBezTo>
                    <a:pt x="36" y="62"/>
                    <a:pt x="36" y="61"/>
                    <a:pt x="36" y="60"/>
                  </a:cubicBezTo>
                  <a:cubicBezTo>
                    <a:pt x="36" y="60"/>
                    <a:pt x="36" y="59"/>
                    <a:pt x="36" y="58"/>
                  </a:cubicBezTo>
                  <a:cubicBezTo>
                    <a:pt x="36" y="58"/>
                    <a:pt x="36" y="58"/>
                    <a:pt x="36" y="57"/>
                  </a:cubicBezTo>
                  <a:cubicBezTo>
                    <a:pt x="36" y="57"/>
                    <a:pt x="36" y="57"/>
                    <a:pt x="37" y="57"/>
                  </a:cubicBezTo>
                  <a:cubicBezTo>
                    <a:pt x="37" y="57"/>
                    <a:pt x="37" y="57"/>
                    <a:pt x="37" y="57"/>
                  </a:cubicBezTo>
                  <a:cubicBezTo>
                    <a:pt x="46" y="57"/>
                    <a:pt x="46" y="57"/>
                    <a:pt x="46" y="57"/>
                  </a:cubicBezTo>
                  <a:cubicBezTo>
                    <a:pt x="46" y="26"/>
                    <a:pt x="46" y="26"/>
                    <a:pt x="46" y="26"/>
                  </a:cubicBezTo>
                  <a:cubicBezTo>
                    <a:pt x="39" y="30"/>
                    <a:pt x="39" y="30"/>
                    <a:pt x="39" y="30"/>
                  </a:cubicBezTo>
                  <a:cubicBezTo>
                    <a:pt x="38" y="30"/>
                    <a:pt x="37" y="31"/>
                    <a:pt x="37" y="31"/>
                  </a:cubicBezTo>
                  <a:cubicBezTo>
                    <a:pt x="37" y="31"/>
                    <a:pt x="37" y="31"/>
                    <a:pt x="37" y="31"/>
                  </a:cubicBezTo>
                  <a:cubicBezTo>
                    <a:pt x="37" y="31"/>
                    <a:pt x="36" y="30"/>
                    <a:pt x="36" y="30"/>
                  </a:cubicBezTo>
                  <a:cubicBezTo>
                    <a:pt x="36" y="29"/>
                    <a:pt x="36" y="28"/>
                    <a:pt x="36" y="28"/>
                  </a:cubicBezTo>
                  <a:cubicBezTo>
                    <a:pt x="36" y="26"/>
                    <a:pt x="36" y="25"/>
                    <a:pt x="36" y="25"/>
                  </a:cubicBezTo>
                  <a:close/>
                  <a:moveTo>
                    <a:pt x="65" y="114"/>
                  </a:moveTo>
                  <a:cubicBezTo>
                    <a:pt x="65" y="117"/>
                    <a:pt x="64" y="120"/>
                    <a:pt x="62" y="122"/>
                  </a:cubicBezTo>
                  <a:cubicBezTo>
                    <a:pt x="61" y="124"/>
                    <a:pt x="59" y="126"/>
                    <a:pt x="57" y="127"/>
                  </a:cubicBezTo>
                  <a:cubicBezTo>
                    <a:pt x="55" y="128"/>
                    <a:pt x="52" y="129"/>
                    <a:pt x="49" y="129"/>
                  </a:cubicBezTo>
                  <a:cubicBezTo>
                    <a:pt x="46" y="129"/>
                    <a:pt x="43" y="128"/>
                    <a:pt x="41" y="127"/>
                  </a:cubicBezTo>
                  <a:cubicBezTo>
                    <a:pt x="39" y="126"/>
                    <a:pt x="37" y="124"/>
                    <a:pt x="35" y="122"/>
                  </a:cubicBezTo>
                  <a:cubicBezTo>
                    <a:pt x="34" y="121"/>
                    <a:pt x="33" y="118"/>
                    <a:pt x="33" y="115"/>
                  </a:cubicBezTo>
                  <a:cubicBezTo>
                    <a:pt x="32" y="112"/>
                    <a:pt x="32" y="108"/>
                    <a:pt x="32" y="105"/>
                  </a:cubicBezTo>
                  <a:cubicBezTo>
                    <a:pt x="32" y="101"/>
                    <a:pt x="32" y="97"/>
                    <a:pt x="33" y="94"/>
                  </a:cubicBezTo>
                  <a:cubicBezTo>
                    <a:pt x="33" y="91"/>
                    <a:pt x="35" y="89"/>
                    <a:pt x="36" y="87"/>
                  </a:cubicBezTo>
                  <a:cubicBezTo>
                    <a:pt x="37" y="85"/>
                    <a:pt x="39" y="83"/>
                    <a:pt x="41" y="81"/>
                  </a:cubicBezTo>
                  <a:cubicBezTo>
                    <a:pt x="43" y="80"/>
                    <a:pt x="46" y="80"/>
                    <a:pt x="49" y="80"/>
                  </a:cubicBezTo>
                  <a:cubicBezTo>
                    <a:pt x="53" y="80"/>
                    <a:pt x="55" y="80"/>
                    <a:pt x="58" y="81"/>
                  </a:cubicBezTo>
                  <a:cubicBezTo>
                    <a:pt x="60" y="83"/>
                    <a:pt x="62" y="84"/>
                    <a:pt x="63" y="86"/>
                  </a:cubicBezTo>
                  <a:cubicBezTo>
                    <a:pt x="64" y="88"/>
                    <a:pt x="65" y="90"/>
                    <a:pt x="65" y="94"/>
                  </a:cubicBezTo>
                  <a:cubicBezTo>
                    <a:pt x="66" y="97"/>
                    <a:pt x="66" y="100"/>
                    <a:pt x="66" y="104"/>
                  </a:cubicBezTo>
                  <a:cubicBezTo>
                    <a:pt x="67" y="108"/>
                    <a:pt x="66" y="111"/>
                    <a:pt x="65" y="114"/>
                  </a:cubicBezTo>
                  <a:close/>
                  <a:moveTo>
                    <a:pt x="103" y="126"/>
                  </a:moveTo>
                  <a:cubicBezTo>
                    <a:pt x="103" y="126"/>
                    <a:pt x="103" y="126"/>
                    <a:pt x="103" y="127"/>
                  </a:cubicBezTo>
                  <a:cubicBezTo>
                    <a:pt x="103" y="127"/>
                    <a:pt x="103" y="128"/>
                    <a:pt x="102" y="128"/>
                  </a:cubicBezTo>
                  <a:cubicBezTo>
                    <a:pt x="101" y="128"/>
                    <a:pt x="101" y="128"/>
                    <a:pt x="101" y="128"/>
                  </a:cubicBezTo>
                  <a:cubicBezTo>
                    <a:pt x="75" y="128"/>
                    <a:pt x="75" y="128"/>
                    <a:pt x="75" y="128"/>
                  </a:cubicBezTo>
                  <a:cubicBezTo>
                    <a:pt x="74" y="128"/>
                    <a:pt x="74" y="128"/>
                    <a:pt x="74" y="128"/>
                  </a:cubicBezTo>
                  <a:cubicBezTo>
                    <a:pt x="74" y="127"/>
                    <a:pt x="74" y="127"/>
                    <a:pt x="74" y="127"/>
                  </a:cubicBezTo>
                  <a:cubicBezTo>
                    <a:pt x="74" y="127"/>
                    <a:pt x="74" y="126"/>
                    <a:pt x="74" y="126"/>
                  </a:cubicBezTo>
                  <a:cubicBezTo>
                    <a:pt x="74" y="125"/>
                    <a:pt x="74" y="124"/>
                    <a:pt x="74" y="124"/>
                  </a:cubicBezTo>
                  <a:cubicBezTo>
                    <a:pt x="74" y="123"/>
                    <a:pt x="74" y="122"/>
                    <a:pt x="74" y="122"/>
                  </a:cubicBezTo>
                  <a:cubicBezTo>
                    <a:pt x="74" y="121"/>
                    <a:pt x="74" y="121"/>
                    <a:pt x="74" y="121"/>
                  </a:cubicBezTo>
                  <a:cubicBezTo>
                    <a:pt x="74" y="121"/>
                    <a:pt x="74" y="120"/>
                    <a:pt x="74" y="120"/>
                  </a:cubicBezTo>
                  <a:cubicBezTo>
                    <a:pt x="75" y="120"/>
                    <a:pt x="75" y="120"/>
                    <a:pt x="75" y="120"/>
                  </a:cubicBezTo>
                  <a:cubicBezTo>
                    <a:pt x="84" y="120"/>
                    <a:pt x="84" y="120"/>
                    <a:pt x="84" y="120"/>
                  </a:cubicBezTo>
                  <a:cubicBezTo>
                    <a:pt x="84" y="89"/>
                    <a:pt x="84" y="89"/>
                    <a:pt x="84" y="89"/>
                  </a:cubicBezTo>
                  <a:cubicBezTo>
                    <a:pt x="76" y="94"/>
                    <a:pt x="76" y="94"/>
                    <a:pt x="76" y="94"/>
                  </a:cubicBezTo>
                  <a:cubicBezTo>
                    <a:pt x="76" y="94"/>
                    <a:pt x="75" y="94"/>
                    <a:pt x="75" y="94"/>
                  </a:cubicBezTo>
                  <a:cubicBezTo>
                    <a:pt x="74" y="94"/>
                    <a:pt x="74" y="94"/>
                    <a:pt x="74" y="94"/>
                  </a:cubicBezTo>
                  <a:cubicBezTo>
                    <a:pt x="74" y="94"/>
                    <a:pt x="74" y="94"/>
                    <a:pt x="74" y="93"/>
                  </a:cubicBezTo>
                  <a:cubicBezTo>
                    <a:pt x="74" y="92"/>
                    <a:pt x="74" y="92"/>
                    <a:pt x="74" y="91"/>
                  </a:cubicBezTo>
                  <a:cubicBezTo>
                    <a:pt x="74" y="90"/>
                    <a:pt x="74" y="90"/>
                    <a:pt x="74" y="90"/>
                  </a:cubicBezTo>
                  <a:cubicBezTo>
                    <a:pt x="74" y="89"/>
                    <a:pt x="74" y="89"/>
                    <a:pt x="74" y="89"/>
                  </a:cubicBezTo>
                  <a:cubicBezTo>
                    <a:pt x="74" y="89"/>
                    <a:pt x="74" y="88"/>
                    <a:pt x="74" y="88"/>
                  </a:cubicBezTo>
                  <a:cubicBezTo>
                    <a:pt x="75" y="87"/>
                    <a:pt x="75" y="87"/>
                    <a:pt x="75" y="87"/>
                  </a:cubicBezTo>
                  <a:cubicBezTo>
                    <a:pt x="85" y="81"/>
                    <a:pt x="85" y="81"/>
                    <a:pt x="85" y="81"/>
                  </a:cubicBezTo>
                  <a:cubicBezTo>
                    <a:pt x="85" y="81"/>
                    <a:pt x="85" y="81"/>
                    <a:pt x="86" y="81"/>
                  </a:cubicBezTo>
                  <a:cubicBezTo>
                    <a:pt x="87" y="81"/>
                    <a:pt x="87" y="81"/>
                    <a:pt x="87" y="81"/>
                  </a:cubicBezTo>
                  <a:cubicBezTo>
                    <a:pt x="87" y="81"/>
                    <a:pt x="87" y="81"/>
                    <a:pt x="88" y="81"/>
                  </a:cubicBezTo>
                  <a:cubicBezTo>
                    <a:pt x="89" y="81"/>
                    <a:pt x="89" y="81"/>
                    <a:pt x="90" y="81"/>
                  </a:cubicBezTo>
                  <a:cubicBezTo>
                    <a:pt x="90" y="81"/>
                    <a:pt x="92" y="81"/>
                    <a:pt x="92" y="81"/>
                  </a:cubicBezTo>
                  <a:cubicBezTo>
                    <a:pt x="92" y="81"/>
                    <a:pt x="93" y="81"/>
                    <a:pt x="93" y="81"/>
                  </a:cubicBezTo>
                  <a:cubicBezTo>
                    <a:pt x="93" y="81"/>
                    <a:pt x="94" y="81"/>
                    <a:pt x="94" y="81"/>
                  </a:cubicBezTo>
                  <a:cubicBezTo>
                    <a:pt x="94" y="82"/>
                    <a:pt x="94" y="82"/>
                    <a:pt x="94" y="82"/>
                  </a:cubicBezTo>
                  <a:cubicBezTo>
                    <a:pt x="94" y="121"/>
                    <a:pt x="94" y="121"/>
                    <a:pt x="94" y="121"/>
                  </a:cubicBezTo>
                  <a:cubicBezTo>
                    <a:pt x="101" y="121"/>
                    <a:pt x="101" y="121"/>
                    <a:pt x="101" y="121"/>
                  </a:cubicBezTo>
                  <a:cubicBezTo>
                    <a:pt x="102" y="121"/>
                    <a:pt x="102" y="121"/>
                    <a:pt x="102" y="121"/>
                  </a:cubicBezTo>
                  <a:cubicBezTo>
                    <a:pt x="103" y="122"/>
                    <a:pt x="103" y="122"/>
                    <a:pt x="103" y="122"/>
                  </a:cubicBezTo>
                  <a:cubicBezTo>
                    <a:pt x="103" y="122"/>
                    <a:pt x="103" y="122"/>
                    <a:pt x="103" y="123"/>
                  </a:cubicBezTo>
                  <a:cubicBezTo>
                    <a:pt x="103" y="124"/>
                    <a:pt x="103" y="124"/>
                    <a:pt x="103" y="125"/>
                  </a:cubicBezTo>
                  <a:cubicBezTo>
                    <a:pt x="103" y="125"/>
                    <a:pt x="103" y="126"/>
                    <a:pt x="103" y="126"/>
                  </a:cubicBezTo>
                  <a:close/>
                  <a:moveTo>
                    <a:pt x="103" y="49"/>
                  </a:moveTo>
                  <a:cubicBezTo>
                    <a:pt x="103" y="53"/>
                    <a:pt x="102" y="55"/>
                    <a:pt x="100" y="57"/>
                  </a:cubicBezTo>
                  <a:cubicBezTo>
                    <a:pt x="99" y="59"/>
                    <a:pt x="97" y="61"/>
                    <a:pt x="95" y="62"/>
                  </a:cubicBezTo>
                  <a:cubicBezTo>
                    <a:pt x="93" y="64"/>
                    <a:pt x="90" y="64"/>
                    <a:pt x="87" y="64"/>
                  </a:cubicBezTo>
                  <a:cubicBezTo>
                    <a:pt x="83" y="64"/>
                    <a:pt x="81" y="64"/>
                    <a:pt x="78" y="62"/>
                  </a:cubicBezTo>
                  <a:cubicBezTo>
                    <a:pt x="76" y="61"/>
                    <a:pt x="74" y="60"/>
                    <a:pt x="73" y="58"/>
                  </a:cubicBezTo>
                  <a:cubicBezTo>
                    <a:pt x="72" y="56"/>
                    <a:pt x="71" y="53"/>
                    <a:pt x="71" y="50"/>
                  </a:cubicBezTo>
                  <a:cubicBezTo>
                    <a:pt x="70" y="47"/>
                    <a:pt x="70" y="44"/>
                    <a:pt x="70" y="40"/>
                  </a:cubicBezTo>
                  <a:cubicBezTo>
                    <a:pt x="70" y="36"/>
                    <a:pt x="70" y="33"/>
                    <a:pt x="71" y="30"/>
                  </a:cubicBezTo>
                  <a:cubicBezTo>
                    <a:pt x="71" y="26"/>
                    <a:pt x="73" y="24"/>
                    <a:pt x="74" y="22"/>
                  </a:cubicBezTo>
                  <a:cubicBezTo>
                    <a:pt x="75" y="20"/>
                    <a:pt x="77" y="18"/>
                    <a:pt x="79" y="17"/>
                  </a:cubicBezTo>
                  <a:cubicBezTo>
                    <a:pt x="81" y="16"/>
                    <a:pt x="84" y="15"/>
                    <a:pt x="87" y="15"/>
                  </a:cubicBezTo>
                  <a:cubicBezTo>
                    <a:pt x="90" y="15"/>
                    <a:pt x="93" y="16"/>
                    <a:pt x="96" y="17"/>
                  </a:cubicBezTo>
                  <a:cubicBezTo>
                    <a:pt x="97" y="18"/>
                    <a:pt x="99" y="19"/>
                    <a:pt x="101" y="21"/>
                  </a:cubicBezTo>
                  <a:cubicBezTo>
                    <a:pt x="102" y="23"/>
                    <a:pt x="103" y="26"/>
                    <a:pt x="103" y="29"/>
                  </a:cubicBezTo>
                  <a:cubicBezTo>
                    <a:pt x="104" y="32"/>
                    <a:pt x="104" y="35"/>
                    <a:pt x="104" y="39"/>
                  </a:cubicBezTo>
                  <a:cubicBezTo>
                    <a:pt x="105" y="43"/>
                    <a:pt x="104" y="46"/>
                    <a:pt x="103" y="49"/>
                  </a:cubicBezTo>
                  <a:close/>
                </a:path>
              </a:pathLst>
            </a:custGeom>
            <a:solidFill>
              <a:schemeClr val="accent3"/>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nvGrpSpPr>
            <p:cNvPr id="183" name="Group 182">
              <a:extLst>
                <a:ext uri="{FF2B5EF4-FFF2-40B4-BE49-F238E27FC236}">
                  <a16:creationId xmlns:a16="http://schemas.microsoft.com/office/drawing/2014/main" id="{D4BE6C44-390D-5468-FDFB-8CEB2BA27B91}"/>
                </a:ext>
              </a:extLst>
            </p:cNvPr>
            <p:cNvGrpSpPr/>
            <p:nvPr/>
          </p:nvGrpSpPr>
          <p:grpSpPr>
            <a:xfrm>
              <a:off x="2514949" y="5290541"/>
              <a:ext cx="284339" cy="228502"/>
              <a:chOff x="2514949" y="5290541"/>
              <a:chExt cx="284339" cy="228502"/>
            </a:xfrm>
          </p:grpSpPr>
          <p:sp>
            <p:nvSpPr>
              <p:cNvPr id="229" name="Rectangle 56">
                <a:extLst>
                  <a:ext uri="{FF2B5EF4-FFF2-40B4-BE49-F238E27FC236}">
                    <a16:creationId xmlns:a16="http://schemas.microsoft.com/office/drawing/2014/main" id="{50B46DB2-579D-CFD5-BE9E-D823CFC75526}"/>
                  </a:ext>
                </a:extLst>
              </p:cNvPr>
              <p:cNvSpPr>
                <a:spLocks noChangeArrowheads="1"/>
              </p:cNvSpPr>
              <p:nvPr/>
            </p:nvSpPr>
            <p:spPr bwMode="auto">
              <a:xfrm>
                <a:off x="2514949" y="5290541"/>
                <a:ext cx="284339" cy="228502"/>
              </a:xfrm>
              <a:prstGeom prst="rect">
                <a:avLst/>
              </a:prstGeom>
              <a:solidFill>
                <a:schemeClr val="bg1">
                  <a:lumMod val="85000"/>
                </a:schemeClr>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0" name="Rectangle 57">
                <a:extLst>
                  <a:ext uri="{FF2B5EF4-FFF2-40B4-BE49-F238E27FC236}">
                    <a16:creationId xmlns:a16="http://schemas.microsoft.com/office/drawing/2014/main" id="{29FEEA30-33CC-8793-2B9D-E0870F955CD9}"/>
                  </a:ext>
                </a:extLst>
              </p:cNvPr>
              <p:cNvSpPr>
                <a:spLocks noChangeArrowheads="1"/>
              </p:cNvSpPr>
              <p:nvPr/>
            </p:nvSpPr>
            <p:spPr bwMode="auto">
              <a:xfrm>
                <a:off x="2514949" y="5290541"/>
                <a:ext cx="284339" cy="228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1" name="Rectangle 58">
                <a:extLst>
                  <a:ext uri="{FF2B5EF4-FFF2-40B4-BE49-F238E27FC236}">
                    <a16:creationId xmlns:a16="http://schemas.microsoft.com/office/drawing/2014/main" id="{34EDD969-17F8-4C70-1902-52DA5036BF70}"/>
                  </a:ext>
                </a:extLst>
              </p:cNvPr>
              <p:cNvSpPr>
                <a:spLocks noChangeArrowheads="1"/>
              </p:cNvSpPr>
              <p:nvPr/>
            </p:nvSpPr>
            <p:spPr bwMode="auto">
              <a:xfrm>
                <a:off x="2537284" y="5312876"/>
                <a:ext cx="237092" cy="183832"/>
              </a:xfrm>
              <a:prstGeom prst="rect">
                <a:avLst/>
              </a:prstGeom>
              <a:solidFill>
                <a:srgbClr val="59B4D9"/>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2" name="Rectangle 59">
                <a:extLst>
                  <a:ext uri="{FF2B5EF4-FFF2-40B4-BE49-F238E27FC236}">
                    <a16:creationId xmlns:a16="http://schemas.microsoft.com/office/drawing/2014/main" id="{84CAD9D6-25E7-33EC-5B48-2E58E965334B}"/>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3" name="Rectangle 60">
                <a:extLst>
                  <a:ext uri="{FF2B5EF4-FFF2-40B4-BE49-F238E27FC236}">
                    <a16:creationId xmlns:a16="http://schemas.microsoft.com/office/drawing/2014/main" id="{8F365DB6-9E2B-8F18-E5D2-39CA8B9D19B3}"/>
                  </a:ext>
                </a:extLst>
              </p:cNvPr>
              <p:cNvSpPr>
                <a:spLocks noChangeArrowheads="1"/>
              </p:cNvSpPr>
              <p:nvPr/>
            </p:nvSpPr>
            <p:spPr bwMode="auto">
              <a:xfrm>
                <a:off x="2537284" y="5312876"/>
                <a:ext cx="237092" cy="183832"/>
              </a:xfrm>
              <a:prstGeom prst="rect">
                <a:avLst/>
              </a:prstGeom>
              <a:solidFill>
                <a:schemeClr val="accent3"/>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4" name="Rectangle 61">
                <a:extLst>
                  <a:ext uri="{FF2B5EF4-FFF2-40B4-BE49-F238E27FC236}">
                    <a16:creationId xmlns:a16="http://schemas.microsoft.com/office/drawing/2014/main" id="{C4DE1A30-9D09-E356-D320-C7591D0D2FA2}"/>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5" name="Freeform 62">
                <a:extLst>
                  <a:ext uri="{FF2B5EF4-FFF2-40B4-BE49-F238E27FC236}">
                    <a16:creationId xmlns:a16="http://schemas.microsoft.com/office/drawing/2014/main" id="{24E15A1B-14A1-4B4C-B34E-6DF981BB9770}"/>
                  </a:ext>
                </a:extLst>
              </p:cNvPr>
              <p:cNvSpPr>
                <a:spLocks/>
              </p:cNvSpPr>
              <p:nvPr/>
            </p:nvSpPr>
            <p:spPr bwMode="auto">
              <a:xfrm>
                <a:off x="2640367" y="5394484"/>
                <a:ext cx="134009" cy="102225"/>
              </a:xfrm>
              <a:custGeom>
                <a:avLst/>
                <a:gdLst>
                  <a:gd name="T0" fmla="*/ 66 w 66"/>
                  <a:gd name="T1" fmla="*/ 12 h 50"/>
                  <a:gd name="T2" fmla="*/ 58 w 66"/>
                  <a:gd name="T3" fmla="*/ 4 h 50"/>
                  <a:gd name="T4" fmla="*/ 46 w 66"/>
                  <a:gd name="T5" fmla="*/ 4 h 50"/>
                  <a:gd name="T6" fmla="*/ 0 w 66"/>
                  <a:gd name="T7" fmla="*/ 50 h 50"/>
                  <a:gd name="T8" fmla="*/ 66 w 66"/>
                  <a:gd name="T9" fmla="*/ 50 h 50"/>
                  <a:gd name="T10" fmla="*/ 66 w 66"/>
                  <a:gd name="T11" fmla="*/ 12 h 50"/>
                </a:gdLst>
                <a:ahLst/>
                <a:cxnLst>
                  <a:cxn ang="0">
                    <a:pos x="T0" y="T1"/>
                  </a:cxn>
                  <a:cxn ang="0">
                    <a:pos x="T2" y="T3"/>
                  </a:cxn>
                  <a:cxn ang="0">
                    <a:pos x="T4" y="T5"/>
                  </a:cxn>
                  <a:cxn ang="0">
                    <a:pos x="T6" y="T7"/>
                  </a:cxn>
                  <a:cxn ang="0">
                    <a:pos x="T8" y="T9"/>
                  </a:cxn>
                  <a:cxn ang="0">
                    <a:pos x="T10" y="T11"/>
                  </a:cxn>
                </a:cxnLst>
                <a:rect l="0" t="0" r="r" b="b"/>
                <a:pathLst>
                  <a:path w="66" h="50">
                    <a:moveTo>
                      <a:pt x="66" y="12"/>
                    </a:moveTo>
                    <a:cubicBezTo>
                      <a:pt x="58" y="4"/>
                      <a:pt x="58" y="4"/>
                      <a:pt x="58" y="4"/>
                    </a:cubicBezTo>
                    <a:cubicBezTo>
                      <a:pt x="55" y="0"/>
                      <a:pt x="49" y="0"/>
                      <a:pt x="46" y="4"/>
                    </a:cubicBezTo>
                    <a:cubicBezTo>
                      <a:pt x="0" y="50"/>
                      <a:pt x="0" y="50"/>
                      <a:pt x="0" y="50"/>
                    </a:cubicBezTo>
                    <a:cubicBezTo>
                      <a:pt x="66" y="50"/>
                      <a:pt x="66" y="50"/>
                      <a:pt x="66" y="50"/>
                    </a:cubicBezTo>
                    <a:lnTo>
                      <a:pt x="66" y="12"/>
                    </a:lnTo>
                    <a:close/>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6" name="Freeform 63">
                <a:extLst>
                  <a:ext uri="{FF2B5EF4-FFF2-40B4-BE49-F238E27FC236}">
                    <a16:creationId xmlns:a16="http://schemas.microsoft.com/office/drawing/2014/main" id="{866981CE-BBBC-7D34-EC83-E314204DAB43}"/>
                  </a:ext>
                </a:extLst>
              </p:cNvPr>
              <p:cNvSpPr>
                <a:spLocks/>
              </p:cNvSpPr>
              <p:nvPr/>
            </p:nvSpPr>
            <p:spPr bwMode="auto">
              <a:xfrm>
                <a:off x="2583671" y="5416818"/>
                <a:ext cx="166652" cy="79890"/>
              </a:xfrm>
              <a:custGeom>
                <a:avLst/>
                <a:gdLst>
                  <a:gd name="T0" fmla="*/ 82 w 82"/>
                  <a:gd name="T1" fmla="*/ 39 h 39"/>
                  <a:gd name="T2" fmla="*/ 46 w 82"/>
                  <a:gd name="T3" fmla="*/ 3 h 39"/>
                  <a:gd name="T4" fmla="*/ 37 w 82"/>
                  <a:gd name="T5" fmla="*/ 3 h 39"/>
                  <a:gd name="T6" fmla="*/ 0 w 82"/>
                  <a:gd name="T7" fmla="*/ 39 h 39"/>
                  <a:gd name="T8" fmla="*/ 82 w 82"/>
                  <a:gd name="T9" fmla="*/ 39 h 39"/>
                </a:gdLst>
                <a:ahLst/>
                <a:cxnLst>
                  <a:cxn ang="0">
                    <a:pos x="T0" y="T1"/>
                  </a:cxn>
                  <a:cxn ang="0">
                    <a:pos x="T2" y="T3"/>
                  </a:cxn>
                  <a:cxn ang="0">
                    <a:pos x="T4" y="T5"/>
                  </a:cxn>
                  <a:cxn ang="0">
                    <a:pos x="T6" y="T7"/>
                  </a:cxn>
                  <a:cxn ang="0">
                    <a:pos x="T8" y="T9"/>
                  </a:cxn>
                </a:cxnLst>
                <a:rect l="0" t="0" r="r" b="b"/>
                <a:pathLst>
                  <a:path w="82" h="39">
                    <a:moveTo>
                      <a:pt x="82" y="39"/>
                    </a:moveTo>
                    <a:cubicBezTo>
                      <a:pt x="46" y="3"/>
                      <a:pt x="46" y="3"/>
                      <a:pt x="46" y="3"/>
                    </a:cubicBezTo>
                    <a:cubicBezTo>
                      <a:pt x="43" y="0"/>
                      <a:pt x="39" y="0"/>
                      <a:pt x="37" y="3"/>
                    </a:cubicBezTo>
                    <a:cubicBezTo>
                      <a:pt x="0" y="39"/>
                      <a:pt x="0" y="39"/>
                      <a:pt x="0" y="39"/>
                    </a:cubicBezTo>
                    <a:lnTo>
                      <a:pt x="82" y="39"/>
                    </a:lnTo>
                    <a:close/>
                  </a:path>
                </a:pathLst>
              </a:cu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37" name="Freeform 64">
                <a:extLst>
                  <a:ext uri="{FF2B5EF4-FFF2-40B4-BE49-F238E27FC236}">
                    <a16:creationId xmlns:a16="http://schemas.microsoft.com/office/drawing/2014/main" id="{33386B80-7DFC-1D81-8F3E-3D0E4B2A7F64}"/>
                  </a:ext>
                </a:extLst>
              </p:cNvPr>
              <p:cNvSpPr>
                <a:spLocks/>
              </p:cNvSpPr>
              <p:nvPr/>
            </p:nvSpPr>
            <p:spPr bwMode="auto">
              <a:xfrm>
                <a:off x="2559619" y="5335210"/>
                <a:ext cx="109097" cy="71300"/>
              </a:xfrm>
              <a:custGeom>
                <a:avLst/>
                <a:gdLst>
                  <a:gd name="T0" fmla="*/ 31 w 54"/>
                  <a:gd name="T1" fmla="*/ 0 h 35"/>
                  <a:gd name="T2" fmla="*/ 15 w 54"/>
                  <a:gd name="T3" fmla="*/ 12 h 35"/>
                  <a:gd name="T4" fmla="*/ 12 w 54"/>
                  <a:gd name="T5" fmla="*/ 11 h 35"/>
                  <a:gd name="T6" fmla="*/ 0 w 54"/>
                  <a:gd name="T7" fmla="*/ 23 h 35"/>
                  <a:gd name="T8" fmla="*/ 12 w 54"/>
                  <a:gd name="T9" fmla="*/ 35 h 35"/>
                  <a:gd name="T10" fmla="*/ 12 w 54"/>
                  <a:gd name="T11" fmla="*/ 34 h 35"/>
                  <a:gd name="T12" fmla="*/ 12 w 54"/>
                  <a:gd name="T13" fmla="*/ 35 h 35"/>
                  <a:gd name="T14" fmla="*/ 49 w 54"/>
                  <a:gd name="T15" fmla="*/ 35 h 35"/>
                  <a:gd name="T16" fmla="*/ 49 w 54"/>
                  <a:gd name="T17" fmla="*/ 34 h 35"/>
                  <a:gd name="T18" fmla="*/ 54 w 54"/>
                  <a:gd name="T19" fmla="*/ 28 h 35"/>
                  <a:gd name="T20" fmla="*/ 48 w 54"/>
                  <a:gd name="T21" fmla="*/ 22 h 35"/>
                  <a:gd name="T22" fmla="*/ 47 w 54"/>
                  <a:gd name="T23" fmla="*/ 22 h 35"/>
                  <a:gd name="T24" fmla="*/ 48 w 54"/>
                  <a:gd name="T25" fmla="*/ 17 h 35"/>
                  <a:gd name="T26" fmla="*/ 31 w 5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5">
                    <a:moveTo>
                      <a:pt x="31" y="0"/>
                    </a:moveTo>
                    <a:cubicBezTo>
                      <a:pt x="24" y="0"/>
                      <a:pt x="17" y="5"/>
                      <a:pt x="15" y="12"/>
                    </a:cubicBezTo>
                    <a:cubicBezTo>
                      <a:pt x="14" y="12"/>
                      <a:pt x="13" y="11"/>
                      <a:pt x="12" y="11"/>
                    </a:cubicBezTo>
                    <a:cubicBezTo>
                      <a:pt x="5" y="11"/>
                      <a:pt x="0" y="17"/>
                      <a:pt x="0" y="23"/>
                    </a:cubicBezTo>
                    <a:cubicBezTo>
                      <a:pt x="0" y="29"/>
                      <a:pt x="5" y="35"/>
                      <a:pt x="12" y="35"/>
                    </a:cubicBezTo>
                    <a:cubicBezTo>
                      <a:pt x="12" y="34"/>
                      <a:pt x="12" y="34"/>
                      <a:pt x="12" y="34"/>
                    </a:cubicBezTo>
                    <a:cubicBezTo>
                      <a:pt x="12" y="35"/>
                      <a:pt x="12" y="35"/>
                      <a:pt x="12" y="35"/>
                    </a:cubicBezTo>
                    <a:cubicBezTo>
                      <a:pt x="49" y="35"/>
                      <a:pt x="49" y="35"/>
                      <a:pt x="49" y="35"/>
                    </a:cubicBezTo>
                    <a:cubicBezTo>
                      <a:pt x="49" y="34"/>
                      <a:pt x="49" y="34"/>
                      <a:pt x="49" y="34"/>
                    </a:cubicBezTo>
                    <a:cubicBezTo>
                      <a:pt x="52" y="34"/>
                      <a:pt x="54" y="31"/>
                      <a:pt x="54" y="28"/>
                    </a:cubicBezTo>
                    <a:cubicBezTo>
                      <a:pt x="54" y="25"/>
                      <a:pt x="52" y="22"/>
                      <a:pt x="48" y="22"/>
                    </a:cubicBezTo>
                    <a:cubicBezTo>
                      <a:pt x="47" y="22"/>
                      <a:pt x="47" y="22"/>
                      <a:pt x="47" y="22"/>
                    </a:cubicBezTo>
                    <a:cubicBezTo>
                      <a:pt x="48" y="20"/>
                      <a:pt x="48" y="19"/>
                      <a:pt x="48" y="17"/>
                    </a:cubicBezTo>
                    <a:cubicBezTo>
                      <a:pt x="48" y="8"/>
                      <a:pt x="40" y="0"/>
                      <a:pt x="31" y="0"/>
                    </a:cubicBezTo>
                  </a:path>
                </a:pathLst>
              </a:custGeom>
              <a:solidFill>
                <a:schemeClr val="bg1"/>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cxnSp>
          <p:nvCxnSpPr>
            <p:cNvPr id="184" name="Straight Connector 183">
              <a:extLst>
                <a:ext uri="{FF2B5EF4-FFF2-40B4-BE49-F238E27FC236}">
                  <a16:creationId xmlns:a16="http://schemas.microsoft.com/office/drawing/2014/main" id="{BEFF1A3D-DFAF-5C07-C279-D03A97F51D1F}"/>
                </a:ext>
              </a:extLst>
            </p:cNvPr>
            <p:cNvCxnSpPr>
              <a:stCxn id="220" idx="1"/>
              <a:endCxn id="193" idx="3"/>
            </p:cNvCxnSpPr>
            <p:nvPr/>
          </p:nvCxnSpPr>
          <p:spPr>
            <a:xfrm flipH="1">
              <a:off x="4907597" y="5218164"/>
              <a:ext cx="268306" cy="188775"/>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1BD060E-AB86-7676-9476-D4DEF933BBC8}"/>
                </a:ext>
              </a:extLst>
            </p:cNvPr>
            <p:cNvCxnSpPr>
              <a:cxnSpLocks/>
              <a:stCxn id="211" idx="1"/>
            </p:cNvCxnSpPr>
            <p:nvPr/>
          </p:nvCxnSpPr>
          <p:spPr>
            <a:xfrm flipH="1">
              <a:off x="4903439" y="5401494"/>
              <a:ext cx="272464" cy="4692"/>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A914525-4027-2A1B-00E4-1DD45FBF16D8}"/>
                </a:ext>
              </a:extLst>
            </p:cNvPr>
            <p:cNvCxnSpPr>
              <a:cxnSpLocks/>
              <a:stCxn id="202" idx="1"/>
            </p:cNvCxnSpPr>
            <p:nvPr/>
          </p:nvCxnSpPr>
          <p:spPr>
            <a:xfrm flipH="1" flipV="1">
              <a:off x="4903439" y="5406186"/>
              <a:ext cx="272464" cy="178638"/>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0BB45EC3-80AA-1C6D-6CB7-3675634B5B25}"/>
                </a:ext>
              </a:extLst>
            </p:cNvPr>
            <p:cNvGrpSpPr/>
            <p:nvPr/>
          </p:nvGrpSpPr>
          <p:grpSpPr>
            <a:xfrm>
              <a:off x="5175903" y="5136111"/>
              <a:ext cx="204208" cy="164106"/>
              <a:chOff x="2514949" y="5290541"/>
              <a:chExt cx="284339" cy="228502"/>
            </a:xfrm>
          </p:grpSpPr>
          <p:sp>
            <p:nvSpPr>
              <p:cNvPr id="220" name="Rectangle 56">
                <a:extLst>
                  <a:ext uri="{FF2B5EF4-FFF2-40B4-BE49-F238E27FC236}">
                    <a16:creationId xmlns:a16="http://schemas.microsoft.com/office/drawing/2014/main" id="{FBB937FD-CE52-1C6B-CA29-5374451160A1}"/>
                  </a:ext>
                </a:extLst>
              </p:cNvPr>
              <p:cNvSpPr>
                <a:spLocks noChangeArrowheads="1"/>
              </p:cNvSpPr>
              <p:nvPr/>
            </p:nvSpPr>
            <p:spPr bwMode="auto">
              <a:xfrm>
                <a:off x="2514949" y="5290541"/>
                <a:ext cx="284339" cy="228502"/>
              </a:xfrm>
              <a:prstGeom prst="rect">
                <a:avLst/>
              </a:prstGeom>
              <a:solidFill>
                <a:schemeClr val="bg1">
                  <a:lumMod val="85000"/>
                </a:schemeClr>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1" name="Rectangle 57">
                <a:extLst>
                  <a:ext uri="{FF2B5EF4-FFF2-40B4-BE49-F238E27FC236}">
                    <a16:creationId xmlns:a16="http://schemas.microsoft.com/office/drawing/2014/main" id="{A0ED5947-C86A-FCC4-84D6-A5DFB4B0AEDF}"/>
                  </a:ext>
                </a:extLst>
              </p:cNvPr>
              <p:cNvSpPr>
                <a:spLocks noChangeArrowheads="1"/>
              </p:cNvSpPr>
              <p:nvPr/>
            </p:nvSpPr>
            <p:spPr bwMode="auto">
              <a:xfrm>
                <a:off x="2514949" y="5290541"/>
                <a:ext cx="284339" cy="228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2" name="Rectangle 58">
                <a:extLst>
                  <a:ext uri="{FF2B5EF4-FFF2-40B4-BE49-F238E27FC236}">
                    <a16:creationId xmlns:a16="http://schemas.microsoft.com/office/drawing/2014/main" id="{B5C003E5-056C-3834-3940-0D98CFE307C1}"/>
                  </a:ext>
                </a:extLst>
              </p:cNvPr>
              <p:cNvSpPr>
                <a:spLocks noChangeArrowheads="1"/>
              </p:cNvSpPr>
              <p:nvPr/>
            </p:nvSpPr>
            <p:spPr bwMode="auto">
              <a:xfrm>
                <a:off x="2537284" y="5312876"/>
                <a:ext cx="237092" cy="183832"/>
              </a:xfrm>
              <a:prstGeom prst="rect">
                <a:avLst/>
              </a:prstGeom>
              <a:solidFill>
                <a:srgbClr val="59B4D9"/>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3" name="Rectangle 59">
                <a:extLst>
                  <a:ext uri="{FF2B5EF4-FFF2-40B4-BE49-F238E27FC236}">
                    <a16:creationId xmlns:a16="http://schemas.microsoft.com/office/drawing/2014/main" id="{832B251A-59D0-D46C-11E9-A9B1CA9B3618}"/>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4" name="Rectangle 60">
                <a:extLst>
                  <a:ext uri="{FF2B5EF4-FFF2-40B4-BE49-F238E27FC236}">
                    <a16:creationId xmlns:a16="http://schemas.microsoft.com/office/drawing/2014/main" id="{293DA4EC-C045-D461-A6D3-0A68858EF8F2}"/>
                  </a:ext>
                </a:extLst>
              </p:cNvPr>
              <p:cNvSpPr>
                <a:spLocks noChangeArrowheads="1"/>
              </p:cNvSpPr>
              <p:nvPr/>
            </p:nvSpPr>
            <p:spPr bwMode="auto">
              <a:xfrm>
                <a:off x="2537284" y="5312876"/>
                <a:ext cx="237092" cy="183832"/>
              </a:xfrm>
              <a:prstGeom prst="rect">
                <a:avLst/>
              </a:prstGeom>
              <a:solidFill>
                <a:schemeClr val="accent3"/>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5" name="Rectangle 61">
                <a:extLst>
                  <a:ext uri="{FF2B5EF4-FFF2-40B4-BE49-F238E27FC236}">
                    <a16:creationId xmlns:a16="http://schemas.microsoft.com/office/drawing/2014/main" id="{610B5FC5-AA5E-8444-943F-EA9735B8FBA1}"/>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6" name="Freeform 62">
                <a:extLst>
                  <a:ext uri="{FF2B5EF4-FFF2-40B4-BE49-F238E27FC236}">
                    <a16:creationId xmlns:a16="http://schemas.microsoft.com/office/drawing/2014/main" id="{649F5274-3BEE-3002-14E0-5ADABD79BDA7}"/>
                  </a:ext>
                </a:extLst>
              </p:cNvPr>
              <p:cNvSpPr>
                <a:spLocks/>
              </p:cNvSpPr>
              <p:nvPr/>
            </p:nvSpPr>
            <p:spPr bwMode="auto">
              <a:xfrm>
                <a:off x="2640367" y="5394484"/>
                <a:ext cx="134009" cy="102225"/>
              </a:xfrm>
              <a:custGeom>
                <a:avLst/>
                <a:gdLst>
                  <a:gd name="T0" fmla="*/ 66 w 66"/>
                  <a:gd name="T1" fmla="*/ 12 h 50"/>
                  <a:gd name="T2" fmla="*/ 58 w 66"/>
                  <a:gd name="T3" fmla="*/ 4 h 50"/>
                  <a:gd name="T4" fmla="*/ 46 w 66"/>
                  <a:gd name="T5" fmla="*/ 4 h 50"/>
                  <a:gd name="T6" fmla="*/ 0 w 66"/>
                  <a:gd name="T7" fmla="*/ 50 h 50"/>
                  <a:gd name="T8" fmla="*/ 66 w 66"/>
                  <a:gd name="T9" fmla="*/ 50 h 50"/>
                  <a:gd name="T10" fmla="*/ 66 w 66"/>
                  <a:gd name="T11" fmla="*/ 12 h 50"/>
                </a:gdLst>
                <a:ahLst/>
                <a:cxnLst>
                  <a:cxn ang="0">
                    <a:pos x="T0" y="T1"/>
                  </a:cxn>
                  <a:cxn ang="0">
                    <a:pos x="T2" y="T3"/>
                  </a:cxn>
                  <a:cxn ang="0">
                    <a:pos x="T4" y="T5"/>
                  </a:cxn>
                  <a:cxn ang="0">
                    <a:pos x="T6" y="T7"/>
                  </a:cxn>
                  <a:cxn ang="0">
                    <a:pos x="T8" y="T9"/>
                  </a:cxn>
                  <a:cxn ang="0">
                    <a:pos x="T10" y="T11"/>
                  </a:cxn>
                </a:cxnLst>
                <a:rect l="0" t="0" r="r" b="b"/>
                <a:pathLst>
                  <a:path w="66" h="50">
                    <a:moveTo>
                      <a:pt x="66" y="12"/>
                    </a:moveTo>
                    <a:cubicBezTo>
                      <a:pt x="58" y="4"/>
                      <a:pt x="58" y="4"/>
                      <a:pt x="58" y="4"/>
                    </a:cubicBezTo>
                    <a:cubicBezTo>
                      <a:pt x="55" y="0"/>
                      <a:pt x="49" y="0"/>
                      <a:pt x="46" y="4"/>
                    </a:cubicBezTo>
                    <a:cubicBezTo>
                      <a:pt x="0" y="50"/>
                      <a:pt x="0" y="50"/>
                      <a:pt x="0" y="50"/>
                    </a:cubicBezTo>
                    <a:cubicBezTo>
                      <a:pt x="66" y="50"/>
                      <a:pt x="66" y="50"/>
                      <a:pt x="66" y="50"/>
                    </a:cubicBezTo>
                    <a:lnTo>
                      <a:pt x="66" y="12"/>
                    </a:lnTo>
                    <a:close/>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7" name="Freeform 63">
                <a:extLst>
                  <a:ext uri="{FF2B5EF4-FFF2-40B4-BE49-F238E27FC236}">
                    <a16:creationId xmlns:a16="http://schemas.microsoft.com/office/drawing/2014/main" id="{29E3B67F-1EFF-E2A1-8849-CA72A1703449}"/>
                  </a:ext>
                </a:extLst>
              </p:cNvPr>
              <p:cNvSpPr>
                <a:spLocks/>
              </p:cNvSpPr>
              <p:nvPr/>
            </p:nvSpPr>
            <p:spPr bwMode="auto">
              <a:xfrm>
                <a:off x="2583671" y="5416818"/>
                <a:ext cx="166652" cy="79890"/>
              </a:xfrm>
              <a:custGeom>
                <a:avLst/>
                <a:gdLst>
                  <a:gd name="T0" fmla="*/ 82 w 82"/>
                  <a:gd name="T1" fmla="*/ 39 h 39"/>
                  <a:gd name="T2" fmla="*/ 46 w 82"/>
                  <a:gd name="T3" fmla="*/ 3 h 39"/>
                  <a:gd name="T4" fmla="*/ 37 w 82"/>
                  <a:gd name="T5" fmla="*/ 3 h 39"/>
                  <a:gd name="T6" fmla="*/ 0 w 82"/>
                  <a:gd name="T7" fmla="*/ 39 h 39"/>
                  <a:gd name="T8" fmla="*/ 82 w 82"/>
                  <a:gd name="T9" fmla="*/ 39 h 39"/>
                </a:gdLst>
                <a:ahLst/>
                <a:cxnLst>
                  <a:cxn ang="0">
                    <a:pos x="T0" y="T1"/>
                  </a:cxn>
                  <a:cxn ang="0">
                    <a:pos x="T2" y="T3"/>
                  </a:cxn>
                  <a:cxn ang="0">
                    <a:pos x="T4" y="T5"/>
                  </a:cxn>
                  <a:cxn ang="0">
                    <a:pos x="T6" y="T7"/>
                  </a:cxn>
                  <a:cxn ang="0">
                    <a:pos x="T8" y="T9"/>
                  </a:cxn>
                </a:cxnLst>
                <a:rect l="0" t="0" r="r" b="b"/>
                <a:pathLst>
                  <a:path w="82" h="39">
                    <a:moveTo>
                      <a:pt x="82" y="39"/>
                    </a:moveTo>
                    <a:cubicBezTo>
                      <a:pt x="46" y="3"/>
                      <a:pt x="46" y="3"/>
                      <a:pt x="46" y="3"/>
                    </a:cubicBezTo>
                    <a:cubicBezTo>
                      <a:pt x="43" y="0"/>
                      <a:pt x="39" y="0"/>
                      <a:pt x="37" y="3"/>
                    </a:cubicBezTo>
                    <a:cubicBezTo>
                      <a:pt x="0" y="39"/>
                      <a:pt x="0" y="39"/>
                      <a:pt x="0" y="39"/>
                    </a:cubicBezTo>
                    <a:lnTo>
                      <a:pt x="82" y="39"/>
                    </a:lnTo>
                    <a:close/>
                  </a:path>
                </a:pathLst>
              </a:cu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28" name="Freeform 64">
                <a:extLst>
                  <a:ext uri="{FF2B5EF4-FFF2-40B4-BE49-F238E27FC236}">
                    <a16:creationId xmlns:a16="http://schemas.microsoft.com/office/drawing/2014/main" id="{6212F164-4A06-CEA0-A4C5-B3E45B32D33A}"/>
                  </a:ext>
                </a:extLst>
              </p:cNvPr>
              <p:cNvSpPr>
                <a:spLocks/>
              </p:cNvSpPr>
              <p:nvPr/>
            </p:nvSpPr>
            <p:spPr bwMode="auto">
              <a:xfrm>
                <a:off x="2559619" y="5335210"/>
                <a:ext cx="109097" cy="71300"/>
              </a:xfrm>
              <a:custGeom>
                <a:avLst/>
                <a:gdLst>
                  <a:gd name="T0" fmla="*/ 31 w 54"/>
                  <a:gd name="T1" fmla="*/ 0 h 35"/>
                  <a:gd name="T2" fmla="*/ 15 w 54"/>
                  <a:gd name="T3" fmla="*/ 12 h 35"/>
                  <a:gd name="T4" fmla="*/ 12 w 54"/>
                  <a:gd name="T5" fmla="*/ 11 h 35"/>
                  <a:gd name="T6" fmla="*/ 0 w 54"/>
                  <a:gd name="T7" fmla="*/ 23 h 35"/>
                  <a:gd name="T8" fmla="*/ 12 w 54"/>
                  <a:gd name="T9" fmla="*/ 35 h 35"/>
                  <a:gd name="T10" fmla="*/ 12 w 54"/>
                  <a:gd name="T11" fmla="*/ 34 h 35"/>
                  <a:gd name="T12" fmla="*/ 12 w 54"/>
                  <a:gd name="T13" fmla="*/ 35 h 35"/>
                  <a:gd name="T14" fmla="*/ 49 w 54"/>
                  <a:gd name="T15" fmla="*/ 35 h 35"/>
                  <a:gd name="T16" fmla="*/ 49 w 54"/>
                  <a:gd name="T17" fmla="*/ 34 h 35"/>
                  <a:gd name="T18" fmla="*/ 54 w 54"/>
                  <a:gd name="T19" fmla="*/ 28 h 35"/>
                  <a:gd name="T20" fmla="*/ 48 w 54"/>
                  <a:gd name="T21" fmla="*/ 22 h 35"/>
                  <a:gd name="T22" fmla="*/ 47 w 54"/>
                  <a:gd name="T23" fmla="*/ 22 h 35"/>
                  <a:gd name="T24" fmla="*/ 48 w 54"/>
                  <a:gd name="T25" fmla="*/ 17 h 35"/>
                  <a:gd name="T26" fmla="*/ 31 w 5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5">
                    <a:moveTo>
                      <a:pt x="31" y="0"/>
                    </a:moveTo>
                    <a:cubicBezTo>
                      <a:pt x="24" y="0"/>
                      <a:pt x="17" y="5"/>
                      <a:pt x="15" y="12"/>
                    </a:cubicBezTo>
                    <a:cubicBezTo>
                      <a:pt x="14" y="12"/>
                      <a:pt x="13" y="11"/>
                      <a:pt x="12" y="11"/>
                    </a:cubicBezTo>
                    <a:cubicBezTo>
                      <a:pt x="5" y="11"/>
                      <a:pt x="0" y="17"/>
                      <a:pt x="0" y="23"/>
                    </a:cubicBezTo>
                    <a:cubicBezTo>
                      <a:pt x="0" y="29"/>
                      <a:pt x="5" y="35"/>
                      <a:pt x="12" y="35"/>
                    </a:cubicBezTo>
                    <a:cubicBezTo>
                      <a:pt x="12" y="34"/>
                      <a:pt x="12" y="34"/>
                      <a:pt x="12" y="34"/>
                    </a:cubicBezTo>
                    <a:cubicBezTo>
                      <a:pt x="12" y="35"/>
                      <a:pt x="12" y="35"/>
                      <a:pt x="12" y="35"/>
                    </a:cubicBezTo>
                    <a:cubicBezTo>
                      <a:pt x="49" y="35"/>
                      <a:pt x="49" y="35"/>
                      <a:pt x="49" y="35"/>
                    </a:cubicBezTo>
                    <a:cubicBezTo>
                      <a:pt x="49" y="34"/>
                      <a:pt x="49" y="34"/>
                      <a:pt x="49" y="34"/>
                    </a:cubicBezTo>
                    <a:cubicBezTo>
                      <a:pt x="52" y="34"/>
                      <a:pt x="54" y="31"/>
                      <a:pt x="54" y="28"/>
                    </a:cubicBezTo>
                    <a:cubicBezTo>
                      <a:pt x="54" y="25"/>
                      <a:pt x="52" y="22"/>
                      <a:pt x="48" y="22"/>
                    </a:cubicBezTo>
                    <a:cubicBezTo>
                      <a:pt x="47" y="22"/>
                      <a:pt x="47" y="22"/>
                      <a:pt x="47" y="22"/>
                    </a:cubicBezTo>
                    <a:cubicBezTo>
                      <a:pt x="48" y="20"/>
                      <a:pt x="48" y="19"/>
                      <a:pt x="48" y="17"/>
                    </a:cubicBezTo>
                    <a:cubicBezTo>
                      <a:pt x="48" y="8"/>
                      <a:pt x="40" y="0"/>
                      <a:pt x="31" y="0"/>
                    </a:cubicBezTo>
                  </a:path>
                </a:pathLst>
              </a:custGeom>
              <a:solidFill>
                <a:schemeClr val="bg1"/>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grpSp>
          <p:nvGrpSpPr>
            <p:cNvPr id="188" name="Group 187">
              <a:extLst>
                <a:ext uri="{FF2B5EF4-FFF2-40B4-BE49-F238E27FC236}">
                  <a16:creationId xmlns:a16="http://schemas.microsoft.com/office/drawing/2014/main" id="{E482D95C-1820-BD1C-BF21-62CBA01EE337}"/>
                </a:ext>
              </a:extLst>
            </p:cNvPr>
            <p:cNvGrpSpPr/>
            <p:nvPr/>
          </p:nvGrpSpPr>
          <p:grpSpPr>
            <a:xfrm>
              <a:off x="5175903" y="5319441"/>
              <a:ext cx="204208" cy="164106"/>
              <a:chOff x="2514949" y="5290541"/>
              <a:chExt cx="284339" cy="228502"/>
            </a:xfrm>
          </p:grpSpPr>
          <p:sp>
            <p:nvSpPr>
              <p:cNvPr id="211" name="Rectangle 56">
                <a:extLst>
                  <a:ext uri="{FF2B5EF4-FFF2-40B4-BE49-F238E27FC236}">
                    <a16:creationId xmlns:a16="http://schemas.microsoft.com/office/drawing/2014/main" id="{E021A52C-FEE5-3D07-0308-F25BBD718BE1}"/>
                  </a:ext>
                </a:extLst>
              </p:cNvPr>
              <p:cNvSpPr>
                <a:spLocks noChangeArrowheads="1"/>
              </p:cNvSpPr>
              <p:nvPr/>
            </p:nvSpPr>
            <p:spPr bwMode="auto">
              <a:xfrm>
                <a:off x="2514949" y="5290541"/>
                <a:ext cx="284339" cy="228502"/>
              </a:xfrm>
              <a:prstGeom prst="rect">
                <a:avLst/>
              </a:prstGeom>
              <a:solidFill>
                <a:schemeClr val="bg1">
                  <a:lumMod val="85000"/>
                </a:schemeClr>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2" name="Rectangle 57">
                <a:extLst>
                  <a:ext uri="{FF2B5EF4-FFF2-40B4-BE49-F238E27FC236}">
                    <a16:creationId xmlns:a16="http://schemas.microsoft.com/office/drawing/2014/main" id="{5FE862AD-E0C1-1D77-5113-D102FA3DC201}"/>
                  </a:ext>
                </a:extLst>
              </p:cNvPr>
              <p:cNvSpPr>
                <a:spLocks noChangeArrowheads="1"/>
              </p:cNvSpPr>
              <p:nvPr/>
            </p:nvSpPr>
            <p:spPr bwMode="auto">
              <a:xfrm>
                <a:off x="2514949" y="5290541"/>
                <a:ext cx="284339" cy="228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3" name="Rectangle 58">
                <a:extLst>
                  <a:ext uri="{FF2B5EF4-FFF2-40B4-BE49-F238E27FC236}">
                    <a16:creationId xmlns:a16="http://schemas.microsoft.com/office/drawing/2014/main" id="{C6D6A23A-1CD0-FF18-72D4-13802D68440A}"/>
                  </a:ext>
                </a:extLst>
              </p:cNvPr>
              <p:cNvSpPr>
                <a:spLocks noChangeArrowheads="1"/>
              </p:cNvSpPr>
              <p:nvPr/>
            </p:nvSpPr>
            <p:spPr bwMode="auto">
              <a:xfrm>
                <a:off x="2537284" y="5312876"/>
                <a:ext cx="237092" cy="183832"/>
              </a:xfrm>
              <a:prstGeom prst="rect">
                <a:avLst/>
              </a:prstGeom>
              <a:solidFill>
                <a:srgbClr val="59B4D9"/>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4" name="Rectangle 59">
                <a:extLst>
                  <a:ext uri="{FF2B5EF4-FFF2-40B4-BE49-F238E27FC236}">
                    <a16:creationId xmlns:a16="http://schemas.microsoft.com/office/drawing/2014/main" id="{0E79C455-CF21-77F8-6F21-0703549BB071}"/>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5" name="Rectangle 60">
                <a:extLst>
                  <a:ext uri="{FF2B5EF4-FFF2-40B4-BE49-F238E27FC236}">
                    <a16:creationId xmlns:a16="http://schemas.microsoft.com/office/drawing/2014/main" id="{DEEAA5C9-4F96-0369-5801-40BF6B815AF6}"/>
                  </a:ext>
                </a:extLst>
              </p:cNvPr>
              <p:cNvSpPr>
                <a:spLocks noChangeArrowheads="1"/>
              </p:cNvSpPr>
              <p:nvPr/>
            </p:nvSpPr>
            <p:spPr bwMode="auto">
              <a:xfrm>
                <a:off x="2537284" y="5312876"/>
                <a:ext cx="237092" cy="183832"/>
              </a:xfrm>
              <a:prstGeom prst="rect">
                <a:avLst/>
              </a:prstGeom>
              <a:solidFill>
                <a:schemeClr val="accent3"/>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6" name="Rectangle 61">
                <a:extLst>
                  <a:ext uri="{FF2B5EF4-FFF2-40B4-BE49-F238E27FC236}">
                    <a16:creationId xmlns:a16="http://schemas.microsoft.com/office/drawing/2014/main" id="{5FDCB8F3-B0B8-ECA4-A599-C6E105985B22}"/>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7" name="Freeform 62">
                <a:extLst>
                  <a:ext uri="{FF2B5EF4-FFF2-40B4-BE49-F238E27FC236}">
                    <a16:creationId xmlns:a16="http://schemas.microsoft.com/office/drawing/2014/main" id="{4958A209-5028-84DE-007D-EBD89B6869D0}"/>
                  </a:ext>
                </a:extLst>
              </p:cNvPr>
              <p:cNvSpPr>
                <a:spLocks/>
              </p:cNvSpPr>
              <p:nvPr/>
            </p:nvSpPr>
            <p:spPr bwMode="auto">
              <a:xfrm>
                <a:off x="2640367" y="5394484"/>
                <a:ext cx="134009" cy="102225"/>
              </a:xfrm>
              <a:custGeom>
                <a:avLst/>
                <a:gdLst>
                  <a:gd name="T0" fmla="*/ 66 w 66"/>
                  <a:gd name="T1" fmla="*/ 12 h 50"/>
                  <a:gd name="T2" fmla="*/ 58 w 66"/>
                  <a:gd name="T3" fmla="*/ 4 h 50"/>
                  <a:gd name="T4" fmla="*/ 46 w 66"/>
                  <a:gd name="T5" fmla="*/ 4 h 50"/>
                  <a:gd name="T6" fmla="*/ 0 w 66"/>
                  <a:gd name="T7" fmla="*/ 50 h 50"/>
                  <a:gd name="T8" fmla="*/ 66 w 66"/>
                  <a:gd name="T9" fmla="*/ 50 h 50"/>
                  <a:gd name="T10" fmla="*/ 66 w 66"/>
                  <a:gd name="T11" fmla="*/ 12 h 50"/>
                </a:gdLst>
                <a:ahLst/>
                <a:cxnLst>
                  <a:cxn ang="0">
                    <a:pos x="T0" y="T1"/>
                  </a:cxn>
                  <a:cxn ang="0">
                    <a:pos x="T2" y="T3"/>
                  </a:cxn>
                  <a:cxn ang="0">
                    <a:pos x="T4" y="T5"/>
                  </a:cxn>
                  <a:cxn ang="0">
                    <a:pos x="T6" y="T7"/>
                  </a:cxn>
                  <a:cxn ang="0">
                    <a:pos x="T8" y="T9"/>
                  </a:cxn>
                  <a:cxn ang="0">
                    <a:pos x="T10" y="T11"/>
                  </a:cxn>
                </a:cxnLst>
                <a:rect l="0" t="0" r="r" b="b"/>
                <a:pathLst>
                  <a:path w="66" h="50">
                    <a:moveTo>
                      <a:pt x="66" y="12"/>
                    </a:moveTo>
                    <a:cubicBezTo>
                      <a:pt x="58" y="4"/>
                      <a:pt x="58" y="4"/>
                      <a:pt x="58" y="4"/>
                    </a:cubicBezTo>
                    <a:cubicBezTo>
                      <a:pt x="55" y="0"/>
                      <a:pt x="49" y="0"/>
                      <a:pt x="46" y="4"/>
                    </a:cubicBezTo>
                    <a:cubicBezTo>
                      <a:pt x="0" y="50"/>
                      <a:pt x="0" y="50"/>
                      <a:pt x="0" y="50"/>
                    </a:cubicBezTo>
                    <a:cubicBezTo>
                      <a:pt x="66" y="50"/>
                      <a:pt x="66" y="50"/>
                      <a:pt x="66" y="50"/>
                    </a:cubicBezTo>
                    <a:lnTo>
                      <a:pt x="66" y="12"/>
                    </a:lnTo>
                    <a:close/>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8" name="Freeform 63">
                <a:extLst>
                  <a:ext uri="{FF2B5EF4-FFF2-40B4-BE49-F238E27FC236}">
                    <a16:creationId xmlns:a16="http://schemas.microsoft.com/office/drawing/2014/main" id="{224025F9-BB14-7D8C-3B81-646730FD5F59}"/>
                  </a:ext>
                </a:extLst>
              </p:cNvPr>
              <p:cNvSpPr>
                <a:spLocks/>
              </p:cNvSpPr>
              <p:nvPr/>
            </p:nvSpPr>
            <p:spPr bwMode="auto">
              <a:xfrm>
                <a:off x="2583671" y="5416818"/>
                <a:ext cx="166652" cy="79890"/>
              </a:xfrm>
              <a:custGeom>
                <a:avLst/>
                <a:gdLst>
                  <a:gd name="T0" fmla="*/ 82 w 82"/>
                  <a:gd name="T1" fmla="*/ 39 h 39"/>
                  <a:gd name="T2" fmla="*/ 46 w 82"/>
                  <a:gd name="T3" fmla="*/ 3 h 39"/>
                  <a:gd name="T4" fmla="*/ 37 w 82"/>
                  <a:gd name="T5" fmla="*/ 3 h 39"/>
                  <a:gd name="T6" fmla="*/ 0 w 82"/>
                  <a:gd name="T7" fmla="*/ 39 h 39"/>
                  <a:gd name="T8" fmla="*/ 82 w 82"/>
                  <a:gd name="T9" fmla="*/ 39 h 39"/>
                </a:gdLst>
                <a:ahLst/>
                <a:cxnLst>
                  <a:cxn ang="0">
                    <a:pos x="T0" y="T1"/>
                  </a:cxn>
                  <a:cxn ang="0">
                    <a:pos x="T2" y="T3"/>
                  </a:cxn>
                  <a:cxn ang="0">
                    <a:pos x="T4" y="T5"/>
                  </a:cxn>
                  <a:cxn ang="0">
                    <a:pos x="T6" y="T7"/>
                  </a:cxn>
                  <a:cxn ang="0">
                    <a:pos x="T8" y="T9"/>
                  </a:cxn>
                </a:cxnLst>
                <a:rect l="0" t="0" r="r" b="b"/>
                <a:pathLst>
                  <a:path w="82" h="39">
                    <a:moveTo>
                      <a:pt x="82" y="39"/>
                    </a:moveTo>
                    <a:cubicBezTo>
                      <a:pt x="46" y="3"/>
                      <a:pt x="46" y="3"/>
                      <a:pt x="46" y="3"/>
                    </a:cubicBezTo>
                    <a:cubicBezTo>
                      <a:pt x="43" y="0"/>
                      <a:pt x="39" y="0"/>
                      <a:pt x="37" y="3"/>
                    </a:cubicBezTo>
                    <a:cubicBezTo>
                      <a:pt x="0" y="39"/>
                      <a:pt x="0" y="39"/>
                      <a:pt x="0" y="39"/>
                    </a:cubicBezTo>
                    <a:lnTo>
                      <a:pt x="82" y="39"/>
                    </a:lnTo>
                    <a:close/>
                  </a:path>
                </a:pathLst>
              </a:cu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9" name="Freeform 64">
                <a:extLst>
                  <a:ext uri="{FF2B5EF4-FFF2-40B4-BE49-F238E27FC236}">
                    <a16:creationId xmlns:a16="http://schemas.microsoft.com/office/drawing/2014/main" id="{1A67C137-4703-FAE5-7703-ED2D62E41A7C}"/>
                  </a:ext>
                </a:extLst>
              </p:cNvPr>
              <p:cNvSpPr>
                <a:spLocks/>
              </p:cNvSpPr>
              <p:nvPr/>
            </p:nvSpPr>
            <p:spPr bwMode="auto">
              <a:xfrm>
                <a:off x="2559619" y="5335210"/>
                <a:ext cx="109097" cy="71300"/>
              </a:xfrm>
              <a:custGeom>
                <a:avLst/>
                <a:gdLst>
                  <a:gd name="T0" fmla="*/ 31 w 54"/>
                  <a:gd name="T1" fmla="*/ 0 h 35"/>
                  <a:gd name="T2" fmla="*/ 15 w 54"/>
                  <a:gd name="T3" fmla="*/ 12 h 35"/>
                  <a:gd name="T4" fmla="*/ 12 w 54"/>
                  <a:gd name="T5" fmla="*/ 11 h 35"/>
                  <a:gd name="T6" fmla="*/ 0 w 54"/>
                  <a:gd name="T7" fmla="*/ 23 h 35"/>
                  <a:gd name="T8" fmla="*/ 12 w 54"/>
                  <a:gd name="T9" fmla="*/ 35 h 35"/>
                  <a:gd name="T10" fmla="*/ 12 w 54"/>
                  <a:gd name="T11" fmla="*/ 34 h 35"/>
                  <a:gd name="T12" fmla="*/ 12 w 54"/>
                  <a:gd name="T13" fmla="*/ 35 h 35"/>
                  <a:gd name="T14" fmla="*/ 49 w 54"/>
                  <a:gd name="T15" fmla="*/ 35 h 35"/>
                  <a:gd name="T16" fmla="*/ 49 w 54"/>
                  <a:gd name="T17" fmla="*/ 34 h 35"/>
                  <a:gd name="T18" fmla="*/ 54 w 54"/>
                  <a:gd name="T19" fmla="*/ 28 h 35"/>
                  <a:gd name="T20" fmla="*/ 48 w 54"/>
                  <a:gd name="T21" fmla="*/ 22 h 35"/>
                  <a:gd name="T22" fmla="*/ 47 w 54"/>
                  <a:gd name="T23" fmla="*/ 22 h 35"/>
                  <a:gd name="T24" fmla="*/ 48 w 54"/>
                  <a:gd name="T25" fmla="*/ 17 h 35"/>
                  <a:gd name="T26" fmla="*/ 31 w 5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5">
                    <a:moveTo>
                      <a:pt x="31" y="0"/>
                    </a:moveTo>
                    <a:cubicBezTo>
                      <a:pt x="24" y="0"/>
                      <a:pt x="17" y="5"/>
                      <a:pt x="15" y="12"/>
                    </a:cubicBezTo>
                    <a:cubicBezTo>
                      <a:pt x="14" y="12"/>
                      <a:pt x="13" y="11"/>
                      <a:pt x="12" y="11"/>
                    </a:cubicBezTo>
                    <a:cubicBezTo>
                      <a:pt x="5" y="11"/>
                      <a:pt x="0" y="17"/>
                      <a:pt x="0" y="23"/>
                    </a:cubicBezTo>
                    <a:cubicBezTo>
                      <a:pt x="0" y="29"/>
                      <a:pt x="5" y="35"/>
                      <a:pt x="12" y="35"/>
                    </a:cubicBezTo>
                    <a:cubicBezTo>
                      <a:pt x="12" y="34"/>
                      <a:pt x="12" y="34"/>
                      <a:pt x="12" y="34"/>
                    </a:cubicBezTo>
                    <a:cubicBezTo>
                      <a:pt x="12" y="35"/>
                      <a:pt x="12" y="35"/>
                      <a:pt x="12" y="35"/>
                    </a:cubicBezTo>
                    <a:cubicBezTo>
                      <a:pt x="49" y="35"/>
                      <a:pt x="49" y="35"/>
                      <a:pt x="49" y="35"/>
                    </a:cubicBezTo>
                    <a:cubicBezTo>
                      <a:pt x="49" y="34"/>
                      <a:pt x="49" y="34"/>
                      <a:pt x="49" y="34"/>
                    </a:cubicBezTo>
                    <a:cubicBezTo>
                      <a:pt x="52" y="34"/>
                      <a:pt x="54" y="31"/>
                      <a:pt x="54" y="28"/>
                    </a:cubicBezTo>
                    <a:cubicBezTo>
                      <a:pt x="54" y="25"/>
                      <a:pt x="52" y="22"/>
                      <a:pt x="48" y="22"/>
                    </a:cubicBezTo>
                    <a:cubicBezTo>
                      <a:pt x="47" y="22"/>
                      <a:pt x="47" y="22"/>
                      <a:pt x="47" y="22"/>
                    </a:cubicBezTo>
                    <a:cubicBezTo>
                      <a:pt x="48" y="20"/>
                      <a:pt x="48" y="19"/>
                      <a:pt x="48" y="17"/>
                    </a:cubicBezTo>
                    <a:cubicBezTo>
                      <a:pt x="48" y="8"/>
                      <a:pt x="40" y="0"/>
                      <a:pt x="31" y="0"/>
                    </a:cubicBezTo>
                  </a:path>
                </a:pathLst>
              </a:custGeom>
              <a:solidFill>
                <a:schemeClr val="bg1"/>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grpSp>
          <p:nvGrpSpPr>
            <p:cNvPr id="189" name="Group 188">
              <a:extLst>
                <a:ext uri="{FF2B5EF4-FFF2-40B4-BE49-F238E27FC236}">
                  <a16:creationId xmlns:a16="http://schemas.microsoft.com/office/drawing/2014/main" id="{6DA97B29-83A0-AD81-C419-2955A13E1CCF}"/>
                </a:ext>
              </a:extLst>
            </p:cNvPr>
            <p:cNvGrpSpPr/>
            <p:nvPr/>
          </p:nvGrpSpPr>
          <p:grpSpPr>
            <a:xfrm>
              <a:off x="5175903" y="5502771"/>
              <a:ext cx="204208" cy="164106"/>
              <a:chOff x="2514949" y="5290541"/>
              <a:chExt cx="284339" cy="228502"/>
            </a:xfrm>
          </p:grpSpPr>
          <p:sp>
            <p:nvSpPr>
              <p:cNvPr id="202" name="Rectangle 56">
                <a:extLst>
                  <a:ext uri="{FF2B5EF4-FFF2-40B4-BE49-F238E27FC236}">
                    <a16:creationId xmlns:a16="http://schemas.microsoft.com/office/drawing/2014/main" id="{875F3206-0D5D-AAD4-C2D1-C1A6BD71F2D8}"/>
                  </a:ext>
                </a:extLst>
              </p:cNvPr>
              <p:cNvSpPr>
                <a:spLocks noChangeArrowheads="1"/>
              </p:cNvSpPr>
              <p:nvPr/>
            </p:nvSpPr>
            <p:spPr bwMode="auto">
              <a:xfrm>
                <a:off x="2514949" y="5290541"/>
                <a:ext cx="284339" cy="228502"/>
              </a:xfrm>
              <a:prstGeom prst="rect">
                <a:avLst/>
              </a:prstGeom>
              <a:solidFill>
                <a:schemeClr val="bg1">
                  <a:lumMod val="85000"/>
                </a:schemeClr>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3" name="Rectangle 57">
                <a:extLst>
                  <a:ext uri="{FF2B5EF4-FFF2-40B4-BE49-F238E27FC236}">
                    <a16:creationId xmlns:a16="http://schemas.microsoft.com/office/drawing/2014/main" id="{904DB7ED-8C9B-9637-C14B-25DAA938CB49}"/>
                  </a:ext>
                </a:extLst>
              </p:cNvPr>
              <p:cNvSpPr>
                <a:spLocks noChangeArrowheads="1"/>
              </p:cNvSpPr>
              <p:nvPr/>
            </p:nvSpPr>
            <p:spPr bwMode="auto">
              <a:xfrm>
                <a:off x="2514949" y="5290541"/>
                <a:ext cx="284339" cy="228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4" name="Rectangle 58">
                <a:extLst>
                  <a:ext uri="{FF2B5EF4-FFF2-40B4-BE49-F238E27FC236}">
                    <a16:creationId xmlns:a16="http://schemas.microsoft.com/office/drawing/2014/main" id="{85F37BDB-536F-C057-F7B4-C8E5475C915D}"/>
                  </a:ext>
                </a:extLst>
              </p:cNvPr>
              <p:cNvSpPr>
                <a:spLocks noChangeArrowheads="1"/>
              </p:cNvSpPr>
              <p:nvPr/>
            </p:nvSpPr>
            <p:spPr bwMode="auto">
              <a:xfrm>
                <a:off x="2537284" y="5312876"/>
                <a:ext cx="237092" cy="183832"/>
              </a:xfrm>
              <a:prstGeom prst="rect">
                <a:avLst/>
              </a:prstGeom>
              <a:solidFill>
                <a:srgbClr val="59B4D9"/>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5" name="Rectangle 59">
                <a:extLst>
                  <a:ext uri="{FF2B5EF4-FFF2-40B4-BE49-F238E27FC236}">
                    <a16:creationId xmlns:a16="http://schemas.microsoft.com/office/drawing/2014/main" id="{1A72885C-9695-3758-38B2-3E0B11B91958}"/>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6" name="Rectangle 60">
                <a:extLst>
                  <a:ext uri="{FF2B5EF4-FFF2-40B4-BE49-F238E27FC236}">
                    <a16:creationId xmlns:a16="http://schemas.microsoft.com/office/drawing/2014/main" id="{FC34567E-971C-DC92-C183-0066A1DAD6BF}"/>
                  </a:ext>
                </a:extLst>
              </p:cNvPr>
              <p:cNvSpPr>
                <a:spLocks noChangeArrowheads="1"/>
              </p:cNvSpPr>
              <p:nvPr/>
            </p:nvSpPr>
            <p:spPr bwMode="auto">
              <a:xfrm>
                <a:off x="2537284" y="5312876"/>
                <a:ext cx="237092" cy="183832"/>
              </a:xfrm>
              <a:prstGeom prst="rect">
                <a:avLst/>
              </a:prstGeom>
              <a:solidFill>
                <a:schemeClr val="accent3"/>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7" name="Rectangle 61">
                <a:extLst>
                  <a:ext uri="{FF2B5EF4-FFF2-40B4-BE49-F238E27FC236}">
                    <a16:creationId xmlns:a16="http://schemas.microsoft.com/office/drawing/2014/main" id="{6ADBA45D-4104-B71E-F253-016D84DDB7E5}"/>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8" name="Freeform 62">
                <a:extLst>
                  <a:ext uri="{FF2B5EF4-FFF2-40B4-BE49-F238E27FC236}">
                    <a16:creationId xmlns:a16="http://schemas.microsoft.com/office/drawing/2014/main" id="{8186EE2D-FC63-7199-15C0-68B2355405B6}"/>
                  </a:ext>
                </a:extLst>
              </p:cNvPr>
              <p:cNvSpPr>
                <a:spLocks/>
              </p:cNvSpPr>
              <p:nvPr/>
            </p:nvSpPr>
            <p:spPr bwMode="auto">
              <a:xfrm>
                <a:off x="2640367" y="5394484"/>
                <a:ext cx="134009" cy="102225"/>
              </a:xfrm>
              <a:custGeom>
                <a:avLst/>
                <a:gdLst>
                  <a:gd name="T0" fmla="*/ 66 w 66"/>
                  <a:gd name="T1" fmla="*/ 12 h 50"/>
                  <a:gd name="T2" fmla="*/ 58 w 66"/>
                  <a:gd name="T3" fmla="*/ 4 h 50"/>
                  <a:gd name="T4" fmla="*/ 46 w 66"/>
                  <a:gd name="T5" fmla="*/ 4 h 50"/>
                  <a:gd name="T6" fmla="*/ 0 w 66"/>
                  <a:gd name="T7" fmla="*/ 50 h 50"/>
                  <a:gd name="T8" fmla="*/ 66 w 66"/>
                  <a:gd name="T9" fmla="*/ 50 h 50"/>
                  <a:gd name="T10" fmla="*/ 66 w 66"/>
                  <a:gd name="T11" fmla="*/ 12 h 50"/>
                </a:gdLst>
                <a:ahLst/>
                <a:cxnLst>
                  <a:cxn ang="0">
                    <a:pos x="T0" y="T1"/>
                  </a:cxn>
                  <a:cxn ang="0">
                    <a:pos x="T2" y="T3"/>
                  </a:cxn>
                  <a:cxn ang="0">
                    <a:pos x="T4" y="T5"/>
                  </a:cxn>
                  <a:cxn ang="0">
                    <a:pos x="T6" y="T7"/>
                  </a:cxn>
                  <a:cxn ang="0">
                    <a:pos x="T8" y="T9"/>
                  </a:cxn>
                  <a:cxn ang="0">
                    <a:pos x="T10" y="T11"/>
                  </a:cxn>
                </a:cxnLst>
                <a:rect l="0" t="0" r="r" b="b"/>
                <a:pathLst>
                  <a:path w="66" h="50">
                    <a:moveTo>
                      <a:pt x="66" y="12"/>
                    </a:moveTo>
                    <a:cubicBezTo>
                      <a:pt x="58" y="4"/>
                      <a:pt x="58" y="4"/>
                      <a:pt x="58" y="4"/>
                    </a:cubicBezTo>
                    <a:cubicBezTo>
                      <a:pt x="55" y="0"/>
                      <a:pt x="49" y="0"/>
                      <a:pt x="46" y="4"/>
                    </a:cubicBezTo>
                    <a:cubicBezTo>
                      <a:pt x="0" y="50"/>
                      <a:pt x="0" y="50"/>
                      <a:pt x="0" y="50"/>
                    </a:cubicBezTo>
                    <a:cubicBezTo>
                      <a:pt x="66" y="50"/>
                      <a:pt x="66" y="50"/>
                      <a:pt x="66" y="50"/>
                    </a:cubicBezTo>
                    <a:lnTo>
                      <a:pt x="66" y="12"/>
                    </a:lnTo>
                    <a:close/>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9" name="Freeform 63">
                <a:extLst>
                  <a:ext uri="{FF2B5EF4-FFF2-40B4-BE49-F238E27FC236}">
                    <a16:creationId xmlns:a16="http://schemas.microsoft.com/office/drawing/2014/main" id="{27AA6ECC-07CF-E5B3-3CE2-DBCFA7FB306F}"/>
                  </a:ext>
                </a:extLst>
              </p:cNvPr>
              <p:cNvSpPr>
                <a:spLocks/>
              </p:cNvSpPr>
              <p:nvPr/>
            </p:nvSpPr>
            <p:spPr bwMode="auto">
              <a:xfrm>
                <a:off x="2583671" y="5416818"/>
                <a:ext cx="166652" cy="79890"/>
              </a:xfrm>
              <a:custGeom>
                <a:avLst/>
                <a:gdLst>
                  <a:gd name="T0" fmla="*/ 82 w 82"/>
                  <a:gd name="T1" fmla="*/ 39 h 39"/>
                  <a:gd name="T2" fmla="*/ 46 w 82"/>
                  <a:gd name="T3" fmla="*/ 3 h 39"/>
                  <a:gd name="T4" fmla="*/ 37 w 82"/>
                  <a:gd name="T5" fmla="*/ 3 h 39"/>
                  <a:gd name="T6" fmla="*/ 0 w 82"/>
                  <a:gd name="T7" fmla="*/ 39 h 39"/>
                  <a:gd name="T8" fmla="*/ 82 w 82"/>
                  <a:gd name="T9" fmla="*/ 39 h 39"/>
                </a:gdLst>
                <a:ahLst/>
                <a:cxnLst>
                  <a:cxn ang="0">
                    <a:pos x="T0" y="T1"/>
                  </a:cxn>
                  <a:cxn ang="0">
                    <a:pos x="T2" y="T3"/>
                  </a:cxn>
                  <a:cxn ang="0">
                    <a:pos x="T4" y="T5"/>
                  </a:cxn>
                  <a:cxn ang="0">
                    <a:pos x="T6" y="T7"/>
                  </a:cxn>
                  <a:cxn ang="0">
                    <a:pos x="T8" y="T9"/>
                  </a:cxn>
                </a:cxnLst>
                <a:rect l="0" t="0" r="r" b="b"/>
                <a:pathLst>
                  <a:path w="82" h="39">
                    <a:moveTo>
                      <a:pt x="82" y="39"/>
                    </a:moveTo>
                    <a:cubicBezTo>
                      <a:pt x="46" y="3"/>
                      <a:pt x="46" y="3"/>
                      <a:pt x="46" y="3"/>
                    </a:cubicBezTo>
                    <a:cubicBezTo>
                      <a:pt x="43" y="0"/>
                      <a:pt x="39" y="0"/>
                      <a:pt x="37" y="3"/>
                    </a:cubicBezTo>
                    <a:cubicBezTo>
                      <a:pt x="0" y="39"/>
                      <a:pt x="0" y="39"/>
                      <a:pt x="0" y="39"/>
                    </a:cubicBezTo>
                    <a:lnTo>
                      <a:pt x="82" y="39"/>
                    </a:lnTo>
                    <a:close/>
                  </a:path>
                </a:pathLst>
              </a:cu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10" name="Freeform 64">
                <a:extLst>
                  <a:ext uri="{FF2B5EF4-FFF2-40B4-BE49-F238E27FC236}">
                    <a16:creationId xmlns:a16="http://schemas.microsoft.com/office/drawing/2014/main" id="{3357FA06-0631-7748-7ABB-D1243A969F45}"/>
                  </a:ext>
                </a:extLst>
              </p:cNvPr>
              <p:cNvSpPr>
                <a:spLocks/>
              </p:cNvSpPr>
              <p:nvPr/>
            </p:nvSpPr>
            <p:spPr bwMode="auto">
              <a:xfrm>
                <a:off x="2559619" y="5335210"/>
                <a:ext cx="109097" cy="71300"/>
              </a:xfrm>
              <a:custGeom>
                <a:avLst/>
                <a:gdLst>
                  <a:gd name="T0" fmla="*/ 31 w 54"/>
                  <a:gd name="T1" fmla="*/ 0 h 35"/>
                  <a:gd name="T2" fmla="*/ 15 w 54"/>
                  <a:gd name="T3" fmla="*/ 12 h 35"/>
                  <a:gd name="T4" fmla="*/ 12 w 54"/>
                  <a:gd name="T5" fmla="*/ 11 h 35"/>
                  <a:gd name="T6" fmla="*/ 0 w 54"/>
                  <a:gd name="T7" fmla="*/ 23 h 35"/>
                  <a:gd name="T8" fmla="*/ 12 w 54"/>
                  <a:gd name="T9" fmla="*/ 35 h 35"/>
                  <a:gd name="T10" fmla="*/ 12 w 54"/>
                  <a:gd name="T11" fmla="*/ 34 h 35"/>
                  <a:gd name="T12" fmla="*/ 12 w 54"/>
                  <a:gd name="T13" fmla="*/ 35 h 35"/>
                  <a:gd name="T14" fmla="*/ 49 w 54"/>
                  <a:gd name="T15" fmla="*/ 35 h 35"/>
                  <a:gd name="T16" fmla="*/ 49 w 54"/>
                  <a:gd name="T17" fmla="*/ 34 h 35"/>
                  <a:gd name="T18" fmla="*/ 54 w 54"/>
                  <a:gd name="T19" fmla="*/ 28 h 35"/>
                  <a:gd name="T20" fmla="*/ 48 w 54"/>
                  <a:gd name="T21" fmla="*/ 22 h 35"/>
                  <a:gd name="T22" fmla="*/ 47 w 54"/>
                  <a:gd name="T23" fmla="*/ 22 h 35"/>
                  <a:gd name="T24" fmla="*/ 48 w 54"/>
                  <a:gd name="T25" fmla="*/ 17 h 35"/>
                  <a:gd name="T26" fmla="*/ 31 w 5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5">
                    <a:moveTo>
                      <a:pt x="31" y="0"/>
                    </a:moveTo>
                    <a:cubicBezTo>
                      <a:pt x="24" y="0"/>
                      <a:pt x="17" y="5"/>
                      <a:pt x="15" y="12"/>
                    </a:cubicBezTo>
                    <a:cubicBezTo>
                      <a:pt x="14" y="12"/>
                      <a:pt x="13" y="11"/>
                      <a:pt x="12" y="11"/>
                    </a:cubicBezTo>
                    <a:cubicBezTo>
                      <a:pt x="5" y="11"/>
                      <a:pt x="0" y="17"/>
                      <a:pt x="0" y="23"/>
                    </a:cubicBezTo>
                    <a:cubicBezTo>
                      <a:pt x="0" y="29"/>
                      <a:pt x="5" y="35"/>
                      <a:pt x="12" y="35"/>
                    </a:cubicBezTo>
                    <a:cubicBezTo>
                      <a:pt x="12" y="34"/>
                      <a:pt x="12" y="34"/>
                      <a:pt x="12" y="34"/>
                    </a:cubicBezTo>
                    <a:cubicBezTo>
                      <a:pt x="12" y="35"/>
                      <a:pt x="12" y="35"/>
                      <a:pt x="12" y="35"/>
                    </a:cubicBezTo>
                    <a:cubicBezTo>
                      <a:pt x="49" y="35"/>
                      <a:pt x="49" y="35"/>
                      <a:pt x="49" y="35"/>
                    </a:cubicBezTo>
                    <a:cubicBezTo>
                      <a:pt x="49" y="34"/>
                      <a:pt x="49" y="34"/>
                      <a:pt x="49" y="34"/>
                    </a:cubicBezTo>
                    <a:cubicBezTo>
                      <a:pt x="52" y="34"/>
                      <a:pt x="54" y="31"/>
                      <a:pt x="54" y="28"/>
                    </a:cubicBezTo>
                    <a:cubicBezTo>
                      <a:pt x="54" y="25"/>
                      <a:pt x="52" y="22"/>
                      <a:pt x="48" y="22"/>
                    </a:cubicBezTo>
                    <a:cubicBezTo>
                      <a:pt x="47" y="22"/>
                      <a:pt x="47" y="22"/>
                      <a:pt x="47" y="22"/>
                    </a:cubicBezTo>
                    <a:cubicBezTo>
                      <a:pt x="48" y="20"/>
                      <a:pt x="48" y="19"/>
                      <a:pt x="48" y="17"/>
                    </a:cubicBezTo>
                    <a:cubicBezTo>
                      <a:pt x="48" y="8"/>
                      <a:pt x="40" y="0"/>
                      <a:pt x="31" y="0"/>
                    </a:cubicBezTo>
                  </a:path>
                </a:pathLst>
              </a:custGeom>
              <a:solidFill>
                <a:schemeClr val="bg1"/>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grpSp>
          <p:nvGrpSpPr>
            <p:cNvPr id="190" name="Group 189">
              <a:extLst>
                <a:ext uri="{FF2B5EF4-FFF2-40B4-BE49-F238E27FC236}">
                  <a16:creationId xmlns:a16="http://schemas.microsoft.com/office/drawing/2014/main" id="{DE213C1B-B0E0-7CAE-97C2-F674A9C23E6D}"/>
                </a:ext>
              </a:extLst>
            </p:cNvPr>
            <p:cNvGrpSpPr/>
            <p:nvPr/>
          </p:nvGrpSpPr>
          <p:grpSpPr>
            <a:xfrm>
              <a:off x="4623258" y="5292688"/>
              <a:ext cx="284339" cy="228502"/>
              <a:chOff x="2514949" y="5290541"/>
              <a:chExt cx="284339" cy="228502"/>
            </a:xfrm>
          </p:grpSpPr>
          <p:sp>
            <p:nvSpPr>
              <p:cNvPr id="193" name="Rectangle 56">
                <a:extLst>
                  <a:ext uri="{FF2B5EF4-FFF2-40B4-BE49-F238E27FC236}">
                    <a16:creationId xmlns:a16="http://schemas.microsoft.com/office/drawing/2014/main" id="{3A62C6AE-9916-A72B-31AE-4F8B108D16A0}"/>
                  </a:ext>
                </a:extLst>
              </p:cNvPr>
              <p:cNvSpPr>
                <a:spLocks noChangeArrowheads="1"/>
              </p:cNvSpPr>
              <p:nvPr/>
            </p:nvSpPr>
            <p:spPr bwMode="auto">
              <a:xfrm>
                <a:off x="2514949" y="5290541"/>
                <a:ext cx="284339" cy="228502"/>
              </a:xfrm>
              <a:prstGeom prst="rect">
                <a:avLst/>
              </a:prstGeom>
              <a:solidFill>
                <a:schemeClr val="bg1">
                  <a:lumMod val="85000"/>
                </a:schemeClr>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94" name="Rectangle 57">
                <a:extLst>
                  <a:ext uri="{FF2B5EF4-FFF2-40B4-BE49-F238E27FC236}">
                    <a16:creationId xmlns:a16="http://schemas.microsoft.com/office/drawing/2014/main" id="{3315B93B-8BF9-2ED1-97F2-8E2E544CF2DF}"/>
                  </a:ext>
                </a:extLst>
              </p:cNvPr>
              <p:cNvSpPr>
                <a:spLocks noChangeArrowheads="1"/>
              </p:cNvSpPr>
              <p:nvPr/>
            </p:nvSpPr>
            <p:spPr bwMode="auto">
              <a:xfrm>
                <a:off x="2514949" y="5290541"/>
                <a:ext cx="284339" cy="2285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95" name="Rectangle 58">
                <a:extLst>
                  <a:ext uri="{FF2B5EF4-FFF2-40B4-BE49-F238E27FC236}">
                    <a16:creationId xmlns:a16="http://schemas.microsoft.com/office/drawing/2014/main" id="{3D9B5562-D2F3-BE16-49B0-A6F859CE5D60}"/>
                  </a:ext>
                </a:extLst>
              </p:cNvPr>
              <p:cNvSpPr>
                <a:spLocks noChangeArrowheads="1"/>
              </p:cNvSpPr>
              <p:nvPr/>
            </p:nvSpPr>
            <p:spPr bwMode="auto">
              <a:xfrm>
                <a:off x="2537284" y="5312876"/>
                <a:ext cx="237092" cy="183832"/>
              </a:xfrm>
              <a:prstGeom prst="rect">
                <a:avLst/>
              </a:prstGeom>
              <a:solidFill>
                <a:srgbClr val="59B4D9"/>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96" name="Rectangle 59">
                <a:extLst>
                  <a:ext uri="{FF2B5EF4-FFF2-40B4-BE49-F238E27FC236}">
                    <a16:creationId xmlns:a16="http://schemas.microsoft.com/office/drawing/2014/main" id="{225F5182-DB8D-DE42-98AD-7CB33BE4BC49}"/>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97" name="Rectangle 60">
                <a:extLst>
                  <a:ext uri="{FF2B5EF4-FFF2-40B4-BE49-F238E27FC236}">
                    <a16:creationId xmlns:a16="http://schemas.microsoft.com/office/drawing/2014/main" id="{AC2DF6E6-8E59-D3D2-91F0-50DEE3B45DF1}"/>
                  </a:ext>
                </a:extLst>
              </p:cNvPr>
              <p:cNvSpPr>
                <a:spLocks noChangeArrowheads="1"/>
              </p:cNvSpPr>
              <p:nvPr/>
            </p:nvSpPr>
            <p:spPr bwMode="auto">
              <a:xfrm>
                <a:off x="2537284" y="5312876"/>
                <a:ext cx="237092" cy="183832"/>
              </a:xfrm>
              <a:prstGeom prst="rect">
                <a:avLst/>
              </a:prstGeom>
              <a:solidFill>
                <a:schemeClr val="accent3"/>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98" name="Rectangle 61">
                <a:extLst>
                  <a:ext uri="{FF2B5EF4-FFF2-40B4-BE49-F238E27FC236}">
                    <a16:creationId xmlns:a16="http://schemas.microsoft.com/office/drawing/2014/main" id="{3AB6B0E4-9448-46C8-8B6D-D510AF514965}"/>
                  </a:ext>
                </a:extLst>
              </p:cNvPr>
              <p:cNvSpPr>
                <a:spLocks noChangeArrowheads="1"/>
              </p:cNvSpPr>
              <p:nvPr/>
            </p:nvSpPr>
            <p:spPr bwMode="auto">
              <a:xfrm>
                <a:off x="2537284" y="5312876"/>
                <a:ext cx="237092" cy="1838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199" name="Freeform 62">
                <a:extLst>
                  <a:ext uri="{FF2B5EF4-FFF2-40B4-BE49-F238E27FC236}">
                    <a16:creationId xmlns:a16="http://schemas.microsoft.com/office/drawing/2014/main" id="{AFEA283A-125E-4CC6-ECBB-71165761BE96}"/>
                  </a:ext>
                </a:extLst>
              </p:cNvPr>
              <p:cNvSpPr>
                <a:spLocks/>
              </p:cNvSpPr>
              <p:nvPr/>
            </p:nvSpPr>
            <p:spPr bwMode="auto">
              <a:xfrm>
                <a:off x="2640367" y="5394484"/>
                <a:ext cx="134009" cy="102225"/>
              </a:xfrm>
              <a:custGeom>
                <a:avLst/>
                <a:gdLst>
                  <a:gd name="T0" fmla="*/ 66 w 66"/>
                  <a:gd name="T1" fmla="*/ 12 h 50"/>
                  <a:gd name="T2" fmla="*/ 58 w 66"/>
                  <a:gd name="T3" fmla="*/ 4 h 50"/>
                  <a:gd name="T4" fmla="*/ 46 w 66"/>
                  <a:gd name="T5" fmla="*/ 4 h 50"/>
                  <a:gd name="T6" fmla="*/ 0 w 66"/>
                  <a:gd name="T7" fmla="*/ 50 h 50"/>
                  <a:gd name="T8" fmla="*/ 66 w 66"/>
                  <a:gd name="T9" fmla="*/ 50 h 50"/>
                  <a:gd name="T10" fmla="*/ 66 w 66"/>
                  <a:gd name="T11" fmla="*/ 12 h 50"/>
                </a:gdLst>
                <a:ahLst/>
                <a:cxnLst>
                  <a:cxn ang="0">
                    <a:pos x="T0" y="T1"/>
                  </a:cxn>
                  <a:cxn ang="0">
                    <a:pos x="T2" y="T3"/>
                  </a:cxn>
                  <a:cxn ang="0">
                    <a:pos x="T4" y="T5"/>
                  </a:cxn>
                  <a:cxn ang="0">
                    <a:pos x="T6" y="T7"/>
                  </a:cxn>
                  <a:cxn ang="0">
                    <a:pos x="T8" y="T9"/>
                  </a:cxn>
                  <a:cxn ang="0">
                    <a:pos x="T10" y="T11"/>
                  </a:cxn>
                </a:cxnLst>
                <a:rect l="0" t="0" r="r" b="b"/>
                <a:pathLst>
                  <a:path w="66" h="50">
                    <a:moveTo>
                      <a:pt x="66" y="12"/>
                    </a:moveTo>
                    <a:cubicBezTo>
                      <a:pt x="58" y="4"/>
                      <a:pt x="58" y="4"/>
                      <a:pt x="58" y="4"/>
                    </a:cubicBezTo>
                    <a:cubicBezTo>
                      <a:pt x="55" y="0"/>
                      <a:pt x="49" y="0"/>
                      <a:pt x="46" y="4"/>
                    </a:cubicBezTo>
                    <a:cubicBezTo>
                      <a:pt x="0" y="50"/>
                      <a:pt x="0" y="50"/>
                      <a:pt x="0" y="50"/>
                    </a:cubicBezTo>
                    <a:cubicBezTo>
                      <a:pt x="66" y="50"/>
                      <a:pt x="66" y="50"/>
                      <a:pt x="66" y="50"/>
                    </a:cubicBezTo>
                    <a:lnTo>
                      <a:pt x="66" y="12"/>
                    </a:lnTo>
                    <a:close/>
                  </a:path>
                </a:pathLst>
              </a:custGeom>
              <a:solidFill>
                <a:srgbClr val="B8D43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0" name="Freeform 63">
                <a:extLst>
                  <a:ext uri="{FF2B5EF4-FFF2-40B4-BE49-F238E27FC236}">
                    <a16:creationId xmlns:a16="http://schemas.microsoft.com/office/drawing/2014/main" id="{D235824F-42FC-11EE-5DE6-DA064E732D56}"/>
                  </a:ext>
                </a:extLst>
              </p:cNvPr>
              <p:cNvSpPr>
                <a:spLocks/>
              </p:cNvSpPr>
              <p:nvPr/>
            </p:nvSpPr>
            <p:spPr bwMode="auto">
              <a:xfrm>
                <a:off x="2583671" y="5416818"/>
                <a:ext cx="166652" cy="79890"/>
              </a:xfrm>
              <a:custGeom>
                <a:avLst/>
                <a:gdLst>
                  <a:gd name="T0" fmla="*/ 82 w 82"/>
                  <a:gd name="T1" fmla="*/ 39 h 39"/>
                  <a:gd name="T2" fmla="*/ 46 w 82"/>
                  <a:gd name="T3" fmla="*/ 3 h 39"/>
                  <a:gd name="T4" fmla="*/ 37 w 82"/>
                  <a:gd name="T5" fmla="*/ 3 h 39"/>
                  <a:gd name="T6" fmla="*/ 0 w 82"/>
                  <a:gd name="T7" fmla="*/ 39 h 39"/>
                  <a:gd name="T8" fmla="*/ 82 w 82"/>
                  <a:gd name="T9" fmla="*/ 39 h 39"/>
                </a:gdLst>
                <a:ahLst/>
                <a:cxnLst>
                  <a:cxn ang="0">
                    <a:pos x="T0" y="T1"/>
                  </a:cxn>
                  <a:cxn ang="0">
                    <a:pos x="T2" y="T3"/>
                  </a:cxn>
                  <a:cxn ang="0">
                    <a:pos x="T4" y="T5"/>
                  </a:cxn>
                  <a:cxn ang="0">
                    <a:pos x="T6" y="T7"/>
                  </a:cxn>
                  <a:cxn ang="0">
                    <a:pos x="T8" y="T9"/>
                  </a:cxn>
                </a:cxnLst>
                <a:rect l="0" t="0" r="r" b="b"/>
                <a:pathLst>
                  <a:path w="82" h="39">
                    <a:moveTo>
                      <a:pt x="82" y="39"/>
                    </a:moveTo>
                    <a:cubicBezTo>
                      <a:pt x="46" y="3"/>
                      <a:pt x="46" y="3"/>
                      <a:pt x="46" y="3"/>
                    </a:cubicBezTo>
                    <a:cubicBezTo>
                      <a:pt x="43" y="0"/>
                      <a:pt x="39" y="0"/>
                      <a:pt x="37" y="3"/>
                    </a:cubicBezTo>
                    <a:cubicBezTo>
                      <a:pt x="0" y="39"/>
                      <a:pt x="0" y="39"/>
                      <a:pt x="0" y="39"/>
                    </a:cubicBezTo>
                    <a:lnTo>
                      <a:pt x="82" y="39"/>
                    </a:lnTo>
                    <a:close/>
                  </a:path>
                </a:pathLst>
              </a:custGeom>
              <a:solidFill>
                <a:srgbClr val="7FBA00"/>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01" name="Freeform 64">
                <a:extLst>
                  <a:ext uri="{FF2B5EF4-FFF2-40B4-BE49-F238E27FC236}">
                    <a16:creationId xmlns:a16="http://schemas.microsoft.com/office/drawing/2014/main" id="{EE0311B8-25AB-3B8C-1EB5-6FEE0D13290E}"/>
                  </a:ext>
                </a:extLst>
              </p:cNvPr>
              <p:cNvSpPr>
                <a:spLocks/>
              </p:cNvSpPr>
              <p:nvPr/>
            </p:nvSpPr>
            <p:spPr bwMode="auto">
              <a:xfrm>
                <a:off x="2559619" y="5335210"/>
                <a:ext cx="109097" cy="71300"/>
              </a:xfrm>
              <a:custGeom>
                <a:avLst/>
                <a:gdLst>
                  <a:gd name="T0" fmla="*/ 31 w 54"/>
                  <a:gd name="T1" fmla="*/ 0 h 35"/>
                  <a:gd name="T2" fmla="*/ 15 w 54"/>
                  <a:gd name="T3" fmla="*/ 12 h 35"/>
                  <a:gd name="T4" fmla="*/ 12 w 54"/>
                  <a:gd name="T5" fmla="*/ 11 h 35"/>
                  <a:gd name="T6" fmla="*/ 0 w 54"/>
                  <a:gd name="T7" fmla="*/ 23 h 35"/>
                  <a:gd name="T8" fmla="*/ 12 w 54"/>
                  <a:gd name="T9" fmla="*/ 35 h 35"/>
                  <a:gd name="T10" fmla="*/ 12 w 54"/>
                  <a:gd name="T11" fmla="*/ 34 h 35"/>
                  <a:gd name="T12" fmla="*/ 12 w 54"/>
                  <a:gd name="T13" fmla="*/ 35 h 35"/>
                  <a:gd name="T14" fmla="*/ 49 w 54"/>
                  <a:gd name="T15" fmla="*/ 35 h 35"/>
                  <a:gd name="T16" fmla="*/ 49 w 54"/>
                  <a:gd name="T17" fmla="*/ 34 h 35"/>
                  <a:gd name="T18" fmla="*/ 54 w 54"/>
                  <a:gd name="T19" fmla="*/ 28 h 35"/>
                  <a:gd name="T20" fmla="*/ 48 w 54"/>
                  <a:gd name="T21" fmla="*/ 22 h 35"/>
                  <a:gd name="T22" fmla="*/ 47 w 54"/>
                  <a:gd name="T23" fmla="*/ 22 h 35"/>
                  <a:gd name="T24" fmla="*/ 48 w 54"/>
                  <a:gd name="T25" fmla="*/ 17 h 35"/>
                  <a:gd name="T26" fmla="*/ 31 w 5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5">
                    <a:moveTo>
                      <a:pt x="31" y="0"/>
                    </a:moveTo>
                    <a:cubicBezTo>
                      <a:pt x="24" y="0"/>
                      <a:pt x="17" y="5"/>
                      <a:pt x="15" y="12"/>
                    </a:cubicBezTo>
                    <a:cubicBezTo>
                      <a:pt x="14" y="12"/>
                      <a:pt x="13" y="11"/>
                      <a:pt x="12" y="11"/>
                    </a:cubicBezTo>
                    <a:cubicBezTo>
                      <a:pt x="5" y="11"/>
                      <a:pt x="0" y="17"/>
                      <a:pt x="0" y="23"/>
                    </a:cubicBezTo>
                    <a:cubicBezTo>
                      <a:pt x="0" y="29"/>
                      <a:pt x="5" y="35"/>
                      <a:pt x="12" y="35"/>
                    </a:cubicBezTo>
                    <a:cubicBezTo>
                      <a:pt x="12" y="34"/>
                      <a:pt x="12" y="34"/>
                      <a:pt x="12" y="34"/>
                    </a:cubicBezTo>
                    <a:cubicBezTo>
                      <a:pt x="12" y="35"/>
                      <a:pt x="12" y="35"/>
                      <a:pt x="12" y="35"/>
                    </a:cubicBezTo>
                    <a:cubicBezTo>
                      <a:pt x="49" y="35"/>
                      <a:pt x="49" y="35"/>
                      <a:pt x="49" y="35"/>
                    </a:cubicBezTo>
                    <a:cubicBezTo>
                      <a:pt x="49" y="34"/>
                      <a:pt x="49" y="34"/>
                      <a:pt x="49" y="34"/>
                    </a:cubicBezTo>
                    <a:cubicBezTo>
                      <a:pt x="52" y="34"/>
                      <a:pt x="54" y="31"/>
                      <a:pt x="54" y="28"/>
                    </a:cubicBezTo>
                    <a:cubicBezTo>
                      <a:pt x="54" y="25"/>
                      <a:pt x="52" y="22"/>
                      <a:pt x="48" y="22"/>
                    </a:cubicBezTo>
                    <a:cubicBezTo>
                      <a:pt x="47" y="22"/>
                      <a:pt x="47" y="22"/>
                      <a:pt x="47" y="22"/>
                    </a:cubicBezTo>
                    <a:cubicBezTo>
                      <a:pt x="48" y="20"/>
                      <a:pt x="48" y="19"/>
                      <a:pt x="48" y="17"/>
                    </a:cubicBezTo>
                    <a:cubicBezTo>
                      <a:pt x="48" y="8"/>
                      <a:pt x="40" y="0"/>
                      <a:pt x="31" y="0"/>
                    </a:cubicBezTo>
                  </a:path>
                </a:pathLst>
              </a:custGeom>
              <a:solidFill>
                <a:schemeClr val="bg1"/>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sp>
          <p:nvSpPr>
            <p:cNvPr id="191" name="Rectangle 47">
              <a:extLst>
                <a:ext uri="{FF2B5EF4-FFF2-40B4-BE49-F238E27FC236}">
                  <a16:creationId xmlns:a16="http://schemas.microsoft.com/office/drawing/2014/main" id="{69A8B914-2E4C-96EB-8FFF-934B798668B8}"/>
                </a:ext>
              </a:extLst>
            </p:cNvPr>
            <p:cNvSpPr>
              <a:spLocks noChangeArrowheads="1"/>
            </p:cNvSpPr>
            <p:nvPr/>
          </p:nvSpPr>
          <p:spPr bwMode="auto">
            <a:xfrm>
              <a:off x="2589029" y="6005909"/>
              <a:ext cx="728918"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Stores in </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blob storage</a:t>
              </a:r>
            </a:p>
          </p:txBody>
        </p:sp>
        <p:sp>
          <p:nvSpPr>
            <p:cNvPr id="192" name="Rectangle 47">
              <a:extLst>
                <a:ext uri="{FF2B5EF4-FFF2-40B4-BE49-F238E27FC236}">
                  <a16:creationId xmlns:a16="http://schemas.microsoft.com/office/drawing/2014/main" id="{B56F7C7B-DE77-832A-C87D-E9B4DF8CA39D}"/>
                </a:ext>
              </a:extLst>
            </p:cNvPr>
            <p:cNvSpPr>
              <a:spLocks noChangeArrowheads="1"/>
            </p:cNvSpPr>
            <p:nvPr/>
          </p:nvSpPr>
          <p:spPr bwMode="auto">
            <a:xfrm>
              <a:off x="4530183" y="6005909"/>
              <a:ext cx="935386"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Produces scaled</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images</a:t>
              </a:r>
            </a:p>
          </p:txBody>
        </p:sp>
      </p:grpSp>
      <p:grpSp>
        <p:nvGrpSpPr>
          <p:cNvPr id="276" name="Group 275">
            <a:extLst>
              <a:ext uri="{FF2B5EF4-FFF2-40B4-BE49-F238E27FC236}">
                <a16:creationId xmlns:a16="http://schemas.microsoft.com/office/drawing/2014/main" id="{1A9B6CF3-CAD0-EB4F-91AE-117E29DCE504}"/>
              </a:ext>
            </a:extLst>
          </p:cNvPr>
          <p:cNvGrpSpPr/>
          <p:nvPr/>
        </p:nvGrpSpPr>
        <p:grpSpPr>
          <a:xfrm>
            <a:off x="6219155" y="1571303"/>
            <a:ext cx="5221073" cy="2072915"/>
            <a:chOff x="6240725" y="1916792"/>
            <a:chExt cx="5733470" cy="2276351"/>
          </a:xfrm>
        </p:grpSpPr>
        <p:sp>
          <p:nvSpPr>
            <p:cNvPr id="277" name="Rectangle 276">
              <a:extLst>
                <a:ext uri="{FF2B5EF4-FFF2-40B4-BE49-F238E27FC236}">
                  <a16:creationId xmlns:a16="http://schemas.microsoft.com/office/drawing/2014/main" id="{A89083AB-C167-65A1-35D5-3C679F346455}"/>
                </a:ext>
              </a:extLst>
            </p:cNvPr>
            <p:cNvSpPr/>
            <p:nvPr/>
          </p:nvSpPr>
          <p:spPr bwMode="auto">
            <a:xfrm>
              <a:off x="6240725" y="1916792"/>
              <a:ext cx="5733470" cy="2276351"/>
            </a:xfrm>
            <a:prstGeom prst="rect">
              <a:avLst/>
            </a:prstGeom>
            <a:solidFill>
              <a:schemeClr val="bg1">
                <a:lumMod val="95000"/>
              </a:schemeClr>
            </a:solidFill>
            <a:ln w="19050" cap="flat" cmpd="sng" algn="ctr">
              <a:solidFill>
                <a:schemeClr val="accent1"/>
              </a:solidFill>
              <a:prstDash val="dash"/>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13873">
                <a:defRPr/>
              </a:pPr>
              <a:r>
                <a:rPr lang="zh-CN" altLang="en-US" sz="2000" kern="0">
                  <a:latin typeface="Calibri" panose="020F0502020204030204"/>
                  <a:cs typeface="Segoe UI Semibold" panose="020B0702040204020203" pitchFamily="34" charset="0"/>
                </a:rPr>
                <a:t>基于定时器的处理
</a:t>
              </a:r>
              <a:endParaRPr lang="en-US" sz="2000" kern="0">
                <a:latin typeface="Calibri" panose="020F0502020204030204"/>
                <a:cs typeface="Segoe UI Semibold" panose="020B0702040204020203" pitchFamily="34" charset="0"/>
              </a:endParaRPr>
            </a:p>
          </p:txBody>
        </p:sp>
        <p:sp>
          <p:nvSpPr>
            <p:cNvPr id="278" name="Rectangle 47">
              <a:extLst>
                <a:ext uri="{FF2B5EF4-FFF2-40B4-BE49-F238E27FC236}">
                  <a16:creationId xmlns:a16="http://schemas.microsoft.com/office/drawing/2014/main" id="{8344FCCE-CBC6-1459-441D-93D87C80559A}"/>
                </a:ext>
              </a:extLst>
            </p:cNvPr>
            <p:cNvSpPr>
              <a:spLocks noChangeArrowheads="1"/>
            </p:cNvSpPr>
            <p:nvPr/>
          </p:nvSpPr>
          <p:spPr bwMode="auto">
            <a:xfrm>
              <a:off x="10869280" y="3774773"/>
              <a:ext cx="653513" cy="155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Clean table</a:t>
              </a:r>
            </a:p>
          </p:txBody>
        </p:sp>
        <p:sp>
          <p:nvSpPr>
            <p:cNvPr id="279" name="Rectangle 47">
              <a:extLst>
                <a:ext uri="{FF2B5EF4-FFF2-40B4-BE49-F238E27FC236}">
                  <a16:creationId xmlns:a16="http://schemas.microsoft.com/office/drawing/2014/main" id="{403E4D22-04E5-FEB3-DC9B-450C7EFC049E}"/>
                </a:ext>
              </a:extLst>
            </p:cNvPr>
            <p:cNvSpPr>
              <a:spLocks noChangeArrowheads="1"/>
            </p:cNvSpPr>
            <p:nvPr/>
          </p:nvSpPr>
          <p:spPr bwMode="auto">
            <a:xfrm>
              <a:off x="6682194" y="3774773"/>
              <a:ext cx="500907" cy="3102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Every 15</a:t>
              </a:r>
              <a:br>
                <a:rPr lang="en-US" altLang="en-US" sz="1000" kern="0">
                  <a:latin typeface="Calibri" panose="020F0502020204030204"/>
                  <a:cs typeface="Segoe UI Semibold" panose="020B0702040204020203" pitchFamily="34" charset="0"/>
                </a:rPr>
              </a:br>
              <a:r>
                <a:rPr lang="en-US" altLang="en-US" sz="1000" kern="0">
                  <a:latin typeface="Calibri" panose="020F0502020204030204"/>
                  <a:cs typeface="Segoe UI Semibold" panose="020B0702040204020203" pitchFamily="34" charset="0"/>
                </a:rPr>
                <a:t>minutes</a:t>
              </a:r>
            </a:p>
          </p:txBody>
        </p:sp>
        <p:cxnSp>
          <p:nvCxnSpPr>
            <p:cNvPr id="280" name="Straight Arrow Connector 279">
              <a:extLst>
                <a:ext uri="{FF2B5EF4-FFF2-40B4-BE49-F238E27FC236}">
                  <a16:creationId xmlns:a16="http://schemas.microsoft.com/office/drawing/2014/main" id="{2950B9E7-ACB9-9BCF-0B5E-B470F0E847B9}"/>
                </a:ext>
              </a:extLst>
            </p:cNvPr>
            <p:cNvCxnSpPr>
              <a:cxnSpLocks/>
            </p:cNvCxnSpPr>
            <p:nvPr/>
          </p:nvCxnSpPr>
          <p:spPr>
            <a:xfrm>
              <a:off x="7355130" y="3089583"/>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C571120A-D695-1A1C-4FE6-1E7AA1FBC148}"/>
                </a:ext>
              </a:extLst>
            </p:cNvPr>
            <p:cNvSpPr/>
            <p:nvPr/>
          </p:nvSpPr>
          <p:spPr bwMode="auto">
            <a:xfrm>
              <a:off x="7914489" y="2640283"/>
              <a:ext cx="2183095" cy="974190"/>
            </a:xfrm>
            <a:prstGeom prst="roundRect">
              <a:avLst>
                <a:gd name="adj" fmla="val 50000"/>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grpSp>
          <p:nvGrpSpPr>
            <p:cNvPr id="282" name="Group 281">
              <a:extLst>
                <a:ext uri="{FF2B5EF4-FFF2-40B4-BE49-F238E27FC236}">
                  <a16:creationId xmlns:a16="http://schemas.microsoft.com/office/drawing/2014/main" id="{58E13147-AE0D-BF9B-DBA4-884C78643D0E}"/>
                </a:ext>
              </a:extLst>
            </p:cNvPr>
            <p:cNvGrpSpPr/>
            <p:nvPr/>
          </p:nvGrpSpPr>
          <p:grpSpPr>
            <a:xfrm>
              <a:off x="7917950" y="2524829"/>
              <a:ext cx="452260" cy="417074"/>
              <a:chOff x="7989965" y="5173839"/>
              <a:chExt cx="308230" cy="284249"/>
            </a:xfrm>
          </p:grpSpPr>
          <p:sp>
            <p:nvSpPr>
              <p:cNvPr id="367" name="Rectangle 366">
                <a:extLst>
                  <a:ext uri="{FF2B5EF4-FFF2-40B4-BE49-F238E27FC236}">
                    <a16:creationId xmlns:a16="http://schemas.microsoft.com/office/drawing/2014/main" id="{F2030056-8E41-EBF2-9946-75A5428E07F6}"/>
                  </a:ext>
                </a:extLst>
              </p:cNvPr>
              <p:cNvSpPr/>
              <p:nvPr/>
            </p:nvSpPr>
            <p:spPr bwMode="auto">
              <a:xfrm rot="2791835">
                <a:off x="8049962" y="5214759"/>
                <a:ext cx="187231" cy="194497"/>
              </a:xfrm>
              <a:prstGeom prst="rect">
                <a:avLst/>
              </a:prstGeom>
              <a:solidFill>
                <a:srgbClr val="F2F2F2"/>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solidFill>
                    <a:schemeClr val="tx1"/>
                  </a:solidFill>
                  <a:latin typeface="Segoe UI Semilight"/>
                  <a:ea typeface="Segoe UI" pitchFamily="34" charset="0"/>
                  <a:cs typeface="Segoe UI" pitchFamily="34" charset="0"/>
                </a:endParaRPr>
              </a:p>
            </p:txBody>
          </p:sp>
          <p:grpSp>
            <p:nvGrpSpPr>
              <p:cNvPr id="368" name="Group 367">
                <a:extLst>
                  <a:ext uri="{FF2B5EF4-FFF2-40B4-BE49-F238E27FC236}">
                    <a16:creationId xmlns:a16="http://schemas.microsoft.com/office/drawing/2014/main" id="{B66C2472-8D37-E272-F068-21B4525BAF7F}"/>
                  </a:ext>
                </a:extLst>
              </p:cNvPr>
              <p:cNvGrpSpPr/>
              <p:nvPr/>
            </p:nvGrpSpPr>
            <p:grpSpPr>
              <a:xfrm>
                <a:off x="7989965" y="5173839"/>
                <a:ext cx="308230" cy="284249"/>
                <a:chOff x="7875624" y="5410159"/>
                <a:chExt cx="308230" cy="284249"/>
              </a:xfrm>
            </p:grpSpPr>
            <p:sp>
              <p:nvSpPr>
                <p:cNvPr id="369" name="Freeform 17">
                  <a:extLst>
                    <a:ext uri="{FF2B5EF4-FFF2-40B4-BE49-F238E27FC236}">
                      <a16:creationId xmlns:a16="http://schemas.microsoft.com/office/drawing/2014/main" id="{9C82E59D-E708-0F1D-F83E-94BDACD93356}"/>
                    </a:ext>
                  </a:extLst>
                </p:cNvPr>
                <p:cNvSpPr>
                  <a:spLocks/>
                </p:cNvSpPr>
                <p:nvPr/>
              </p:nvSpPr>
              <p:spPr bwMode="auto">
                <a:xfrm>
                  <a:off x="7960264" y="5410159"/>
                  <a:ext cx="145298" cy="284249"/>
                </a:xfrm>
                <a:custGeom>
                  <a:avLst/>
                  <a:gdLst>
                    <a:gd name="T0" fmla="*/ 204 w 206"/>
                    <a:gd name="T1" fmla="*/ 0 h 403"/>
                    <a:gd name="T2" fmla="*/ 71 w 206"/>
                    <a:gd name="T3" fmla="*/ 0 h 403"/>
                    <a:gd name="T4" fmla="*/ 0 w 206"/>
                    <a:gd name="T5" fmla="*/ 201 h 403"/>
                    <a:gd name="T6" fmla="*/ 88 w 206"/>
                    <a:gd name="T7" fmla="*/ 204 h 403"/>
                    <a:gd name="T8" fmla="*/ 19 w 206"/>
                    <a:gd name="T9" fmla="*/ 403 h 403"/>
                    <a:gd name="T10" fmla="*/ 206 w 206"/>
                    <a:gd name="T11" fmla="*/ 135 h 403"/>
                    <a:gd name="T12" fmla="*/ 116 w 206"/>
                    <a:gd name="T13" fmla="*/ 135 h 403"/>
                    <a:gd name="T14" fmla="*/ 204 w 206"/>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403">
                      <a:moveTo>
                        <a:pt x="204" y="0"/>
                      </a:moveTo>
                      <a:lnTo>
                        <a:pt x="71" y="0"/>
                      </a:lnTo>
                      <a:lnTo>
                        <a:pt x="0" y="201"/>
                      </a:lnTo>
                      <a:lnTo>
                        <a:pt x="88" y="204"/>
                      </a:lnTo>
                      <a:lnTo>
                        <a:pt x="19" y="403"/>
                      </a:lnTo>
                      <a:lnTo>
                        <a:pt x="206" y="135"/>
                      </a:lnTo>
                      <a:lnTo>
                        <a:pt x="116" y="135"/>
                      </a:lnTo>
                      <a:lnTo>
                        <a:pt x="204" y="0"/>
                      </a:lnTo>
                      <a:close/>
                    </a:path>
                  </a:pathLst>
                </a:custGeom>
                <a:solidFill>
                  <a:srgbClr val="FCD116"/>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nvGrpSpPr>
                <p:cNvPr id="370" name="Group 369">
                  <a:extLst>
                    <a:ext uri="{FF2B5EF4-FFF2-40B4-BE49-F238E27FC236}">
                      <a16:creationId xmlns:a16="http://schemas.microsoft.com/office/drawing/2014/main" id="{A169CAC3-3564-C727-1727-4A124E3CE682}"/>
                    </a:ext>
                  </a:extLst>
                </p:cNvPr>
                <p:cNvGrpSpPr/>
                <p:nvPr/>
              </p:nvGrpSpPr>
              <p:grpSpPr>
                <a:xfrm>
                  <a:off x="7875624" y="5410159"/>
                  <a:ext cx="308230" cy="284249"/>
                  <a:chOff x="7875624" y="5410159"/>
                  <a:chExt cx="308230" cy="284249"/>
                </a:xfrm>
              </p:grpSpPr>
              <p:sp>
                <p:nvSpPr>
                  <p:cNvPr id="371" name="Freeform 15">
                    <a:extLst>
                      <a:ext uri="{FF2B5EF4-FFF2-40B4-BE49-F238E27FC236}">
                        <a16:creationId xmlns:a16="http://schemas.microsoft.com/office/drawing/2014/main" id="{2177C318-0C0B-5011-B163-FFFE34CDBB59}"/>
                      </a:ext>
                    </a:extLst>
                  </p:cNvPr>
                  <p:cNvSpPr>
                    <a:spLocks/>
                  </p:cNvSpPr>
                  <p:nvPr/>
                </p:nvSpPr>
                <p:spPr bwMode="auto">
                  <a:xfrm>
                    <a:off x="8084402" y="5461648"/>
                    <a:ext cx="99452" cy="177743"/>
                  </a:xfrm>
                  <a:custGeom>
                    <a:avLst/>
                    <a:gdLst>
                      <a:gd name="T0" fmla="*/ 58 w 60"/>
                      <a:gd name="T1" fmla="*/ 55 h 106"/>
                      <a:gd name="T2" fmla="*/ 58 w 60"/>
                      <a:gd name="T3" fmla="*/ 49 h 106"/>
                      <a:gd name="T4" fmla="*/ 49 w 60"/>
                      <a:gd name="T5" fmla="*/ 40 h 106"/>
                      <a:gd name="T6" fmla="*/ 9 w 60"/>
                      <a:gd name="T7" fmla="*/ 1 h 106"/>
                      <a:gd name="T8" fmla="*/ 3 w 60"/>
                      <a:gd name="T9" fmla="*/ 1 h 106"/>
                      <a:gd name="T10" fmla="*/ 3 w 60"/>
                      <a:gd name="T11" fmla="*/ 8 h 106"/>
                      <a:gd name="T12" fmla="*/ 45 w 60"/>
                      <a:gd name="T13" fmla="*/ 49 h 106"/>
                      <a:gd name="T14" fmla="*/ 45 w 60"/>
                      <a:gd name="T15" fmla="*/ 55 h 106"/>
                      <a:gd name="T16" fmla="*/ 2 w 60"/>
                      <a:gd name="T17" fmla="*/ 97 h 106"/>
                      <a:gd name="T18" fmla="*/ 2 w 60"/>
                      <a:gd name="T19" fmla="*/ 104 h 106"/>
                      <a:gd name="T20" fmla="*/ 9 w 60"/>
                      <a:gd name="T21" fmla="*/ 104 h 106"/>
                      <a:gd name="T22" fmla="*/ 48 w 60"/>
                      <a:gd name="T23" fmla="*/ 65 h 106"/>
                      <a:gd name="T24" fmla="*/ 48 w 60"/>
                      <a:gd name="T25" fmla="*/ 65 h 106"/>
                      <a:gd name="T26" fmla="*/ 58 w 60"/>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6">
                        <a:moveTo>
                          <a:pt x="58" y="55"/>
                        </a:moveTo>
                        <a:cubicBezTo>
                          <a:pt x="60" y="53"/>
                          <a:pt x="59" y="50"/>
                          <a:pt x="58" y="49"/>
                        </a:cubicBezTo>
                        <a:cubicBezTo>
                          <a:pt x="49" y="40"/>
                          <a:pt x="49" y="40"/>
                          <a:pt x="49" y="40"/>
                        </a:cubicBezTo>
                        <a:cubicBezTo>
                          <a:pt x="9" y="1"/>
                          <a:pt x="9" y="1"/>
                          <a:pt x="9" y="1"/>
                        </a:cubicBezTo>
                        <a:cubicBezTo>
                          <a:pt x="8" y="0"/>
                          <a:pt x="5" y="0"/>
                          <a:pt x="3" y="1"/>
                        </a:cubicBezTo>
                        <a:cubicBezTo>
                          <a:pt x="1" y="3"/>
                          <a:pt x="1" y="6"/>
                          <a:pt x="3" y="8"/>
                        </a:cubicBezTo>
                        <a:cubicBezTo>
                          <a:pt x="45" y="49"/>
                          <a:pt x="45" y="49"/>
                          <a:pt x="45" y="49"/>
                        </a:cubicBezTo>
                        <a:cubicBezTo>
                          <a:pt x="46" y="50"/>
                          <a:pt x="46" y="53"/>
                          <a:pt x="45" y="55"/>
                        </a:cubicBezTo>
                        <a:cubicBezTo>
                          <a:pt x="2" y="97"/>
                          <a:pt x="2" y="97"/>
                          <a:pt x="2" y="97"/>
                        </a:cubicBezTo>
                        <a:cubicBezTo>
                          <a:pt x="0" y="99"/>
                          <a:pt x="0" y="102"/>
                          <a:pt x="2" y="104"/>
                        </a:cubicBezTo>
                        <a:cubicBezTo>
                          <a:pt x="4" y="106"/>
                          <a:pt x="7" y="105"/>
                          <a:pt x="9" y="104"/>
                        </a:cubicBezTo>
                        <a:cubicBezTo>
                          <a:pt x="48" y="65"/>
                          <a:pt x="48" y="65"/>
                          <a:pt x="48" y="65"/>
                        </a:cubicBezTo>
                        <a:cubicBezTo>
                          <a:pt x="48" y="65"/>
                          <a:pt x="48" y="65"/>
                          <a:pt x="48" y="65"/>
                        </a:cubicBezTo>
                        <a:lnTo>
                          <a:pt x="58"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72" name="Freeform 16">
                    <a:extLst>
                      <a:ext uri="{FF2B5EF4-FFF2-40B4-BE49-F238E27FC236}">
                        <a16:creationId xmlns:a16="http://schemas.microsoft.com/office/drawing/2014/main" id="{1154C8A2-1FED-11C6-D3F4-9F88A8898997}"/>
                      </a:ext>
                    </a:extLst>
                  </p:cNvPr>
                  <p:cNvSpPr>
                    <a:spLocks/>
                  </p:cNvSpPr>
                  <p:nvPr/>
                </p:nvSpPr>
                <p:spPr bwMode="auto">
                  <a:xfrm>
                    <a:off x="7875624" y="5461648"/>
                    <a:ext cx="98041" cy="177743"/>
                  </a:xfrm>
                  <a:custGeom>
                    <a:avLst/>
                    <a:gdLst>
                      <a:gd name="T0" fmla="*/ 2 w 59"/>
                      <a:gd name="T1" fmla="*/ 55 h 106"/>
                      <a:gd name="T2" fmla="*/ 2 w 59"/>
                      <a:gd name="T3" fmla="*/ 49 h 106"/>
                      <a:gd name="T4" fmla="*/ 10 w 59"/>
                      <a:gd name="T5" fmla="*/ 40 h 106"/>
                      <a:gd name="T6" fmla="*/ 50 w 59"/>
                      <a:gd name="T7" fmla="*/ 1 h 106"/>
                      <a:gd name="T8" fmla="*/ 56 w 59"/>
                      <a:gd name="T9" fmla="*/ 1 h 106"/>
                      <a:gd name="T10" fmla="*/ 56 w 59"/>
                      <a:gd name="T11" fmla="*/ 8 h 106"/>
                      <a:gd name="T12" fmla="*/ 16 w 59"/>
                      <a:gd name="T13" fmla="*/ 49 h 106"/>
                      <a:gd name="T14" fmla="*/ 16 w 59"/>
                      <a:gd name="T15" fmla="*/ 55 h 106"/>
                      <a:gd name="T16" fmla="*/ 57 w 59"/>
                      <a:gd name="T17" fmla="*/ 97 h 106"/>
                      <a:gd name="T18" fmla="*/ 57 w 59"/>
                      <a:gd name="T19" fmla="*/ 104 h 106"/>
                      <a:gd name="T20" fmla="*/ 51 w 59"/>
                      <a:gd name="T21" fmla="*/ 104 h 106"/>
                      <a:gd name="T22" fmla="*/ 11 w 59"/>
                      <a:gd name="T23" fmla="*/ 66 h 106"/>
                      <a:gd name="T24" fmla="*/ 10 w 59"/>
                      <a:gd name="T25" fmla="*/ 65 h 106"/>
                      <a:gd name="T26" fmla="*/ 2 w 59"/>
                      <a:gd name="T27"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06">
                        <a:moveTo>
                          <a:pt x="2" y="55"/>
                        </a:moveTo>
                        <a:cubicBezTo>
                          <a:pt x="0" y="53"/>
                          <a:pt x="0" y="50"/>
                          <a:pt x="2" y="49"/>
                        </a:cubicBezTo>
                        <a:cubicBezTo>
                          <a:pt x="10" y="40"/>
                          <a:pt x="10" y="40"/>
                          <a:pt x="10" y="40"/>
                        </a:cubicBezTo>
                        <a:cubicBezTo>
                          <a:pt x="50" y="1"/>
                          <a:pt x="50" y="1"/>
                          <a:pt x="50" y="1"/>
                        </a:cubicBezTo>
                        <a:cubicBezTo>
                          <a:pt x="52" y="0"/>
                          <a:pt x="54" y="0"/>
                          <a:pt x="56" y="1"/>
                        </a:cubicBezTo>
                        <a:cubicBezTo>
                          <a:pt x="58" y="3"/>
                          <a:pt x="59" y="6"/>
                          <a:pt x="56" y="8"/>
                        </a:cubicBezTo>
                        <a:cubicBezTo>
                          <a:pt x="16" y="49"/>
                          <a:pt x="16" y="49"/>
                          <a:pt x="16" y="49"/>
                        </a:cubicBezTo>
                        <a:cubicBezTo>
                          <a:pt x="14" y="50"/>
                          <a:pt x="14" y="53"/>
                          <a:pt x="16" y="55"/>
                        </a:cubicBezTo>
                        <a:cubicBezTo>
                          <a:pt x="57" y="97"/>
                          <a:pt x="57" y="97"/>
                          <a:pt x="57" y="97"/>
                        </a:cubicBezTo>
                        <a:cubicBezTo>
                          <a:pt x="59" y="99"/>
                          <a:pt x="59" y="102"/>
                          <a:pt x="57" y="104"/>
                        </a:cubicBezTo>
                        <a:cubicBezTo>
                          <a:pt x="55" y="106"/>
                          <a:pt x="52" y="105"/>
                          <a:pt x="51" y="104"/>
                        </a:cubicBezTo>
                        <a:cubicBezTo>
                          <a:pt x="11" y="66"/>
                          <a:pt x="11" y="66"/>
                          <a:pt x="11" y="66"/>
                        </a:cubicBezTo>
                        <a:cubicBezTo>
                          <a:pt x="10" y="65"/>
                          <a:pt x="10" y="65"/>
                          <a:pt x="10" y="65"/>
                        </a:cubicBezTo>
                        <a:lnTo>
                          <a:pt x="2" y="55"/>
                        </a:lnTo>
                        <a:close/>
                      </a:path>
                    </a:pathLst>
                  </a:custGeom>
                  <a:solidFill>
                    <a:schemeClr val="accent3"/>
                  </a:solidFill>
                  <a:ln>
                    <a:solidFill>
                      <a:schemeClr val="accent1"/>
                    </a:solidFill>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sp>
                <p:nvSpPr>
                  <p:cNvPr id="373" name="Freeform 19">
                    <a:extLst>
                      <a:ext uri="{FF2B5EF4-FFF2-40B4-BE49-F238E27FC236}">
                        <a16:creationId xmlns:a16="http://schemas.microsoft.com/office/drawing/2014/main" id="{84958C65-2E84-4E0E-D330-8629987BDD2D}"/>
                      </a:ext>
                    </a:extLst>
                  </p:cNvPr>
                  <p:cNvSpPr>
                    <a:spLocks/>
                  </p:cNvSpPr>
                  <p:nvPr/>
                </p:nvSpPr>
                <p:spPr bwMode="auto">
                  <a:xfrm>
                    <a:off x="7973665" y="5410159"/>
                    <a:ext cx="131897" cy="284249"/>
                  </a:xfrm>
                  <a:custGeom>
                    <a:avLst/>
                    <a:gdLst>
                      <a:gd name="T0" fmla="*/ 185 w 187"/>
                      <a:gd name="T1" fmla="*/ 0 h 403"/>
                      <a:gd name="T2" fmla="*/ 116 w 187"/>
                      <a:gd name="T3" fmla="*/ 0 h 403"/>
                      <a:gd name="T4" fmla="*/ 43 w 187"/>
                      <a:gd name="T5" fmla="*/ 168 h 403"/>
                      <a:gd name="T6" fmla="*/ 128 w 187"/>
                      <a:gd name="T7" fmla="*/ 168 h 403"/>
                      <a:gd name="T8" fmla="*/ 0 w 187"/>
                      <a:gd name="T9" fmla="*/ 403 h 403"/>
                      <a:gd name="T10" fmla="*/ 187 w 187"/>
                      <a:gd name="T11" fmla="*/ 135 h 403"/>
                      <a:gd name="T12" fmla="*/ 97 w 187"/>
                      <a:gd name="T13" fmla="*/ 135 h 403"/>
                      <a:gd name="T14" fmla="*/ 185 w 187"/>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403">
                        <a:moveTo>
                          <a:pt x="185" y="0"/>
                        </a:moveTo>
                        <a:lnTo>
                          <a:pt x="116" y="0"/>
                        </a:lnTo>
                        <a:lnTo>
                          <a:pt x="43" y="168"/>
                        </a:lnTo>
                        <a:lnTo>
                          <a:pt x="128" y="168"/>
                        </a:lnTo>
                        <a:lnTo>
                          <a:pt x="0" y="403"/>
                        </a:lnTo>
                        <a:lnTo>
                          <a:pt x="187" y="135"/>
                        </a:lnTo>
                        <a:lnTo>
                          <a:pt x="97" y="135"/>
                        </a:lnTo>
                        <a:lnTo>
                          <a:pt x="185" y="0"/>
                        </a:lnTo>
                        <a:close/>
                      </a:path>
                    </a:pathLst>
                  </a:custGeom>
                  <a:solidFill>
                    <a:srgbClr val="FDBC0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sz="900" kern="0">
                      <a:latin typeface="Calibri" panose="020F0502020204030204"/>
                    </a:endParaRPr>
                  </a:p>
                </p:txBody>
              </p:sp>
            </p:grpSp>
          </p:grpSp>
        </p:grpSp>
        <p:cxnSp>
          <p:nvCxnSpPr>
            <p:cNvPr id="283" name="Straight Arrow Connector 282">
              <a:extLst>
                <a:ext uri="{FF2B5EF4-FFF2-40B4-BE49-F238E27FC236}">
                  <a16:creationId xmlns:a16="http://schemas.microsoft.com/office/drawing/2014/main" id="{20C28A98-F76F-6C82-A8E0-EF3F2992386B}"/>
                </a:ext>
              </a:extLst>
            </p:cNvPr>
            <p:cNvCxnSpPr>
              <a:cxnSpLocks/>
            </p:cNvCxnSpPr>
            <p:nvPr/>
          </p:nvCxnSpPr>
          <p:spPr>
            <a:xfrm>
              <a:off x="10124063" y="3143516"/>
              <a:ext cx="347382" cy="4129"/>
            </a:xfrm>
            <a:prstGeom prst="straightConnector1">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84" name="Rectangle 47">
              <a:extLst>
                <a:ext uri="{FF2B5EF4-FFF2-40B4-BE49-F238E27FC236}">
                  <a16:creationId xmlns:a16="http://schemas.microsoft.com/office/drawing/2014/main" id="{3CDFFCF7-C52D-9A27-3AFF-E474C53BCDC1}"/>
                </a:ext>
              </a:extLst>
            </p:cNvPr>
            <p:cNvSpPr>
              <a:spLocks noChangeArrowheads="1"/>
            </p:cNvSpPr>
            <p:nvPr/>
          </p:nvSpPr>
          <p:spPr bwMode="auto">
            <a:xfrm>
              <a:off x="8340715" y="3774773"/>
              <a:ext cx="1547605" cy="155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049">
                <a:lnSpc>
                  <a:spcPct val="90000"/>
                </a:lnSpc>
                <a:defRPr/>
              </a:pPr>
              <a:r>
                <a:rPr lang="en-US" altLang="en-US" sz="1000" kern="0">
                  <a:latin typeface="Calibri" panose="020F0502020204030204"/>
                  <a:cs typeface="Segoe UI Semibold" panose="020B0702040204020203" pitchFamily="34" charset="0"/>
                </a:rPr>
                <a:t>Find and clean invalid data</a:t>
              </a:r>
            </a:p>
          </p:txBody>
        </p:sp>
        <p:sp>
          <p:nvSpPr>
            <p:cNvPr id="285" name="Rectangle: Rounded Corners 284">
              <a:extLst>
                <a:ext uri="{FF2B5EF4-FFF2-40B4-BE49-F238E27FC236}">
                  <a16:creationId xmlns:a16="http://schemas.microsoft.com/office/drawing/2014/main" id="{FF56FBA0-F921-69B3-06C3-995C6F61FD8A}"/>
                </a:ext>
              </a:extLst>
            </p:cNvPr>
            <p:cNvSpPr/>
            <p:nvPr/>
          </p:nvSpPr>
          <p:spPr bwMode="auto">
            <a:xfrm>
              <a:off x="10709136" y="2614512"/>
              <a:ext cx="974859" cy="974190"/>
            </a:xfrm>
            <a:prstGeom prst="roundRect">
              <a:avLst/>
            </a:prstGeom>
            <a:ln w="15875">
              <a:solidFill>
                <a:schemeClr val="accent1"/>
              </a:solidFill>
              <a:prstDash val="sysDash"/>
              <a:headEnd type="none"/>
              <a:tailEnd type="arrow"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err="1">
                <a:latin typeface="Segoe UI Semilight"/>
                <a:ea typeface="Segoe UI" pitchFamily="34" charset="0"/>
                <a:cs typeface="Segoe UI" pitchFamily="34" charset="0"/>
              </a:endParaRPr>
            </a:p>
          </p:txBody>
        </p:sp>
        <p:grpSp>
          <p:nvGrpSpPr>
            <p:cNvPr id="286" name="Group 285">
              <a:extLst>
                <a:ext uri="{FF2B5EF4-FFF2-40B4-BE49-F238E27FC236}">
                  <a16:creationId xmlns:a16="http://schemas.microsoft.com/office/drawing/2014/main" id="{67AA2608-F5E9-B00F-F652-0D7520C0BBFE}"/>
                </a:ext>
              </a:extLst>
            </p:cNvPr>
            <p:cNvGrpSpPr/>
            <p:nvPr/>
          </p:nvGrpSpPr>
          <p:grpSpPr>
            <a:xfrm>
              <a:off x="10904663" y="2851700"/>
              <a:ext cx="583805" cy="499815"/>
              <a:chOff x="5888038" y="3135313"/>
              <a:chExt cx="1125538" cy="963612"/>
            </a:xfrm>
          </p:grpSpPr>
          <p:sp>
            <p:nvSpPr>
              <p:cNvPr id="338" name="Freeform 21">
                <a:extLst>
                  <a:ext uri="{FF2B5EF4-FFF2-40B4-BE49-F238E27FC236}">
                    <a16:creationId xmlns:a16="http://schemas.microsoft.com/office/drawing/2014/main" id="{FBC3BA2C-0FA2-DC35-D25D-4F40A2B9143E}"/>
                  </a:ext>
                </a:extLst>
              </p:cNvPr>
              <p:cNvSpPr>
                <a:spLocks/>
              </p:cNvSpPr>
              <p:nvPr/>
            </p:nvSpPr>
            <p:spPr bwMode="auto">
              <a:xfrm>
                <a:off x="5888038" y="3308350"/>
                <a:ext cx="1125538" cy="790575"/>
              </a:xfrm>
              <a:custGeom>
                <a:avLst/>
                <a:gdLst>
                  <a:gd name="T0" fmla="*/ 0 w 300"/>
                  <a:gd name="T1" fmla="*/ 198 h 210"/>
                  <a:gd name="T2" fmla="*/ 11 w 300"/>
                  <a:gd name="T3" fmla="*/ 210 h 210"/>
                  <a:gd name="T4" fmla="*/ 289 w 300"/>
                  <a:gd name="T5" fmla="*/ 210 h 210"/>
                  <a:gd name="T6" fmla="*/ 300 w 300"/>
                  <a:gd name="T7" fmla="*/ 198 h 210"/>
                  <a:gd name="T8" fmla="*/ 300 w 300"/>
                  <a:gd name="T9" fmla="*/ 0 h 210"/>
                  <a:gd name="T10" fmla="*/ 0 w 300"/>
                  <a:gd name="T11" fmla="*/ 0 h 210"/>
                  <a:gd name="T12" fmla="*/ 0 w 300"/>
                  <a:gd name="T13" fmla="*/ 198 h 210"/>
                </a:gdLst>
                <a:ahLst/>
                <a:cxnLst>
                  <a:cxn ang="0">
                    <a:pos x="T0" y="T1"/>
                  </a:cxn>
                  <a:cxn ang="0">
                    <a:pos x="T2" y="T3"/>
                  </a:cxn>
                  <a:cxn ang="0">
                    <a:pos x="T4" y="T5"/>
                  </a:cxn>
                  <a:cxn ang="0">
                    <a:pos x="T6" y="T7"/>
                  </a:cxn>
                  <a:cxn ang="0">
                    <a:pos x="T8" y="T9"/>
                  </a:cxn>
                  <a:cxn ang="0">
                    <a:pos x="T10" y="T11"/>
                  </a:cxn>
                  <a:cxn ang="0">
                    <a:pos x="T12" y="T13"/>
                  </a:cxn>
                </a:cxnLst>
                <a:rect l="0" t="0" r="r" b="b"/>
                <a:pathLst>
                  <a:path w="300" h="210">
                    <a:moveTo>
                      <a:pt x="0" y="198"/>
                    </a:moveTo>
                    <a:cubicBezTo>
                      <a:pt x="0" y="204"/>
                      <a:pt x="4" y="210"/>
                      <a:pt x="11" y="210"/>
                    </a:cubicBezTo>
                    <a:cubicBezTo>
                      <a:pt x="289" y="210"/>
                      <a:pt x="289" y="210"/>
                      <a:pt x="289" y="210"/>
                    </a:cubicBezTo>
                    <a:cubicBezTo>
                      <a:pt x="295" y="210"/>
                      <a:pt x="300" y="205"/>
                      <a:pt x="300" y="198"/>
                    </a:cubicBezTo>
                    <a:cubicBezTo>
                      <a:pt x="300" y="0"/>
                      <a:pt x="300" y="0"/>
                      <a:pt x="300" y="0"/>
                    </a:cubicBezTo>
                    <a:cubicBezTo>
                      <a:pt x="0" y="0"/>
                      <a:pt x="0" y="0"/>
                      <a:pt x="0" y="0"/>
                    </a:cubicBezTo>
                    <a:cubicBezTo>
                      <a:pt x="0" y="198"/>
                      <a:pt x="0" y="198"/>
                      <a:pt x="0" y="198"/>
                    </a:cubicBezTo>
                  </a:path>
                </a:pathLst>
              </a:custGeom>
              <a:solidFill>
                <a:srgbClr val="A0A1A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39" name="Freeform 22">
                <a:extLst>
                  <a:ext uri="{FF2B5EF4-FFF2-40B4-BE49-F238E27FC236}">
                    <a16:creationId xmlns:a16="http://schemas.microsoft.com/office/drawing/2014/main" id="{28438C3F-054C-5264-44E6-4D3D34D08565}"/>
                  </a:ext>
                </a:extLst>
              </p:cNvPr>
              <p:cNvSpPr>
                <a:spLocks/>
              </p:cNvSpPr>
              <p:nvPr/>
            </p:nvSpPr>
            <p:spPr bwMode="auto">
              <a:xfrm>
                <a:off x="5888038" y="3135313"/>
                <a:ext cx="1125538" cy="173038"/>
              </a:xfrm>
              <a:custGeom>
                <a:avLst/>
                <a:gdLst>
                  <a:gd name="T0" fmla="*/ 289 w 300"/>
                  <a:gd name="T1" fmla="*/ 0 h 46"/>
                  <a:gd name="T2" fmla="*/ 11 w 300"/>
                  <a:gd name="T3" fmla="*/ 0 h 46"/>
                  <a:gd name="T4" fmla="*/ 0 w 300"/>
                  <a:gd name="T5" fmla="*/ 11 h 46"/>
                  <a:gd name="T6" fmla="*/ 0 w 300"/>
                  <a:gd name="T7" fmla="*/ 46 h 46"/>
                  <a:gd name="T8" fmla="*/ 300 w 300"/>
                  <a:gd name="T9" fmla="*/ 46 h 46"/>
                  <a:gd name="T10" fmla="*/ 300 w 300"/>
                  <a:gd name="T11" fmla="*/ 11 h 46"/>
                  <a:gd name="T12" fmla="*/ 289 w 30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00" h="46">
                    <a:moveTo>
                      <a:pt x="289" y="0"/>
                    </a:moveTo>
                    <a:cubicBezTo>
                      <a:pt x="11" y="0"/>
                      <a:pt x="11" y="0"/>
                      <a:pt x="11" y="0"/>
                    </a:cubicBezTo>
                    <a:cubicBezTo>
                      <a:pt x="4" y="0"/>
                      <a:pt x="0" y="5"/>
                      <a:pt x="0" y="11"/>
                    </a:cubicBezTo>
                    <a:cubicBezTo>
                      <a:pt x="0" y="46"/>
                      <a:pt x="0" y="46"/>
                      <a:pt x="0" y="46"/>
                    </a:cubicBezTo>
                    <a:cubicBezTo>
                      <a:pt x="300" y="46"/>
                      <a:pt x="300" y="46"/>
                      <a:pt x="300" y="46"/>
                    </a:cubicBezTo>
                    <a:cubicBezTo>
                      <a:pt x="300" y="11"/>
                      <a:pt x="300" y="11"/>
                      <a:pt x="300" y="11"/>
                    </a:cubicBezTo>
                    <a:cubicBezTo>
                      <a:pt x="300" y="5"/>
                      <a:pt x="296" y="0"/>
                      <a:pt x="289" y="0"/>
                    </a:cubicBezTo>
                  </a:path>
                </a:pathLst>
              </a:custGeom>
              <a:solidFill>
                <a:srgbClr val="7A7A7A"/>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0" name="Rectangle 339">
                <a:extLst>
                  <a:ext uri="{FF2B5EF4-FFF2-40B4-BE49-F238E27FC236}">
                    <a16:creationId xmlns:a16="http://schemas.microsoft.com/office/drawing/2014/main" id="{782951AA-8BF4-7AF3-A61C-64151A4E8CDF}"/>
                  </a:ext>
                </a:extLst>
              </p:cNvPr>
              <p:cNvSpPr>
                <a:spLocks noChangeArrowheads="1"/>
              </p:cNvSpPr>
              <p:nvPr/>
            </p:nvSpPr>
            <p:spPr bwMode="auto">
              <a:xfrm>
                <a:off x="6311900" y="3379788"/>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1" name="Rectangle 340">
                <a:extLst>
                  <a:ext uri="{FF2B5EF4-FFF2-40B4-BE49-F238E27FC236}">
                    <a16:creationId xmlns:a16="http://schemas.microsoft.com/office/drawing/2014/main" id="{10D4F661-0120-E826-431A-37DE20D39AC2}"/>
                  </a:ext>
                </a:extLst>
              </p:cNvPr>
              <p:cNvSpPr>
                <a:spLocks noChangeArrowheads="1"/>
              </p:cNvSpPr>
              <p:nvPr/>
            </p:nvSpPr>
            <p:spPr bwMode="auto">
              <a:xfrm>
                <a:off x="6311900" y="3379788"/>
                <a:ext cx="280988"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2" name="Rectangle 341">
                <a:extLst>
                  <a:ext uri="{FF2B5EF4-FFF2-40B4-BE49-F238E27FC236}">
                    <a16:creationId xmlns:a16="http://schemas.microsoft.com/office/drawing/2014/main" id="{8BB222E8-9375-3198-F529-265ABBA76CDE}"/>
                  </a:ext>
                </a:extLst>
              </p:cNvPr>
              <p:cNvSpPr>
                <a:spLocks noChangeArrowheads="1"/>
              </p:cNvSpPr>
              <p:nvPr/>
            </p:nvSpPr>
            <p:spPr bwMode="auto">
              <a:xfrm>
                <a:off x="6311900" y="3613150"/>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3" name="Rectangle 342">
                <a:extLst>
                  <a:ext uri="{FF2B5EF4-FFF2-40B4-BE49-F238E27FC236}">
                    <a16:creationId xmlns:a16="http://schemas.microsoft.com/office/drawing/2014/main" id="{B138C920-16F0-FD81-8F71-B0D3E245D985}"/>
                  </a:ext>
                </a:extLst>
              </p:cNvPr>
              <p:cNvSpPr>
                <a:spLocks noChangeArrowheads="1"/>
              </p:cNvSpPr>
              <p:nvPr/>
            </p:nvSpPr>
            <p:spPr bwMode="auto">
              <a:xfrm>
                <a:off x="6311900" y="3613150"/>
                <a:ext cx="280988"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4" name="Rectangle 343">
                <a:extLst>
                  <a:ext uri="{FF2B5EF4-FFF2-40B4-BE49-F238E27FC236}">
                    <a16:creationId xmlns:a16="http://schemas.microsoft.com/office/drawing/2014/main" id="{24381C1B-4019-BB2C-7B29-7C1CCC1216DB}"/>
                  </a:ext>
                </a:extLst>
              </p:cNvPr>
              <p:cNvSpPr>
                <a:spLocks noChangeArrowheads="1"/>
              </p:cNvSpPr>
              <p:nvPr/>
            </p:nvSpPr>
            <p:spPr bwMode="auto">
              <a:xfrm>
                <a:off x="6650038" y="3613150"/>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5" name="Rectangle 344">
                <a:extLst>
                  <a:ext uri="{FF2B5EF4-FFF2-40B4-BE49-F238E27FC236}">
                    <a16:creationId xmlns:a16="http://schemas.microsoft.com/office/drawing/2014/main" id="{E503ADEE-83A7-9841-47AD-EA2427064451}"/>
                  </a:ext>
                </a:extLst>
              </p:cNvPr>
              <p:cNvSpPr>
                <a:spLocks noChangeArrowheads="1"/>
              </p:cNvSpPr>
              <p:nvPr/>
            </p:nvSpPr>
            <p:spPr bwMode="auto">
              <a:xfrm>
                <a:off x="6650038" y="3379788"/>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6" name="Rectangle 345">
                <a:extLst>
                  <a:ext uri="{FF2B5EF4-FFF2-40B4-BE49-F238E27FC236}">
                    <a16:creationId xmlns:a16="http://schemas.microsoft.com/office/drawing/2014/main" id="{D694E2DD-1BBD-9546-A803-C9AED24568AA}"/>
                  </a:ext>
                </a:extLst>
              </p:cNvPr>
              <p:cNvSpPr>
                <a:spLocks noChangeArrowheads="1"/>
              </p:cNvSpPr>
              <p:nvPr/>
            </p:nvSpPr>
            <p:spPr bwMode="auto">
              <a:xfrm>
                <a:off x="6650038" y="3379788"/>
                <a:ext cx="280988"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7" name="Rectangle 346">
                <a:extLst>
                  <a:ext uri="{FF2B5EF4-FFF2-40B4-BE49-F238E27FC236}">
                    <a16:creationId xmlns:a16="http://schemas.microsoft.com/office/drawing/2014/main" id="{D47DD77C-EDCB-E236-712D-1A753FABAC55}"/>
                  </a:ext>
                </a:extLst>
              </p:cNvPr>
              <p:cNvSpPr>
                <a:spLocks noChangeArrowheads="1"/>
              </p:cNvSpPr>
              <p:nvPr/>
            </p:nvSpPr>
            <p:spPr bwMode="auto">
              <a:xfrm>
                <a:off x="5973763" y="3379788"/>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8" name="Rectangle 347">
                <a:extLst>
                  <a:ext uri="{FF2B5EF4-FFF2-40B4-BE49-F238E27FC236}">
                    <a16:creationId xmlns:a16="http://schemas.microsoft.com/office/drawing/2014/main" id="{781B2093-5EB1-DF1D-BABB-06EB1C1955AF}"/>
                  </a:ext>
                </a:extLst>
              </p:cNvPr>
              <p:cNvSpPr>
                <a:spLocks noChangeArrowheads="1"/>
              </p:cNvSpPr>
              <p:nvPr/>
            </p:nvSpPr>
            <p:spPr bwMode="auto">
              <a:xfrm>
                <a:off x="5973763" y="3379788"/>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49" name="Rectangle 348">
                <a:extLst>
                  <a:ext uri="{FF2B5EF4-FFF2-40B4-BE49-F238E27FC236}">
                    <a16:creationId xmlns:a16="http://schemas.microsoft.com/office/drawing/2014/main" id="{70E7AB3D-CE6A-3353-F554-101260F8F0FF}"/>
                  </a:ext>
                </a:extLst>
              </p:cNvPr>
              <p:cNvSpPr>
                <a:spLocks noChangeArrowheads="1"/>
              </p:cNvSpPr>
              <p:nvPr/>
            </p:nvSpPr>
            <p:spPr bwMode="auto">
              <a:xfrm>
                <a:off x="5973763" y="3613150"/>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0" name="Rectangle 349">
                <a:extLst>
                  <a:ext uri="{FF2B5EF4-FFF2-40B4-BE49-F238E27FC236}">
                    <a16:creationId xmlns:a16="http://schemas.microsoft.com/office/drawing/2014/main" id="{C3EE3590-3603-3C52-E080-6AC7A5B43DF9}"/>
                  </a:ext>
                </a:extLst>
              </p:cNvPr>
              <p:cNvSpPr>
                <a:spLocks noChangeArrowheads="1"/>
              </p:cNvSpPr>
              <p:nvPr/>
            </p:nvSpPr>
            <p:spPr bwMode="auto">
              <a:xfrm>
                <a:off x="5973763" y="3613150"/>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1" name="Rectangle 350">
                <a:extLst>
                  <a:ext uri="{FF2B5EF4-FFF2-40B4-BE49-F238E27FC236}">
                    <a16:creationId xmlns:a16="http://schemas.microsoft.com/office/drawing/2014/main" id="{F9BA4EF1-83ED-812E-5809-5FEDE411B69A}"/>
                  </a:ext>
                </a:extLst>
              </p:cNvPr>
              <p:cNvSpPr>
                <a:spLocks noChangeArrowheads="1"/>
              </p:cNvSpPr>
              <p:nvPr/>
            </p:nvSpPr>
            <p:spPr bwMode="auto">
              <a:xfrm>
                <a:off x="5973763" y="3843338"/>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2" name="Rectangle 351">
                <a:extLst>
                  <a:ext uri="{FF2B5EF4-FFF2-40B4-BE49-F238E27FC236}">
                    <a16:creationId xmlns:a16="http://schemas.microsoft.com/office/drawing/2014/main" id="{8986B14E-9B3E-E3CE-F1AF-09873524B98C}"/>
                  </a:ext>
                </a:extLst>
              </p:cNvPr>
              <p:cNvSpPr>
                <a:spLocks noChangeArrowheads="1"/>
              </p:cNvSpPr>
              <p:nvPr/>
            </p:nvSpPr>
            <p:spPr bwMode="auto">
              <a:xfrm>
                <a:off x="5973763" y="3843338"/>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3" name="Rectangle 352">
                <a:extLst>
                  <a:ext uri="{FF2B5EF4-FFF2-40B4-BE49-F238E27FC236}">
                    <a16:creationId xmlns:a16="http://schemas.microsoft.com/office/drawing/2014/main" id="{9B217518-99C3-A4BA-E20E-EB7DC57E0CEC}"/>
                  </a:ext>
                </a:extLst>
              </p:cNvPr>
              <p:cNvSpPr>
                <a:spLocks noChangeArrowheads="1"/>
              </p:cNvSpPr>
              <p:nvPr/>
            </p:nvSpPr>
            <p:spPr bwMode="auto">
              <a:xfrm>
                <a:off x="6311900" y="3843338"/>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4" name="Rectangle 353">
                <a:extLst>
                  <a:ext uri="{FF2B5EF4-FFF2-40B4-BE49-F238E27FC236}">
                    <a16:creationId xmlns:a16="http://schemas.microsoft.com/office/drawing/2014/main" id="{B09FA00C-E5E3-3588-3C91-3D8F2CD2D0B4}"/>
                  </a:ext>
                </a:extLst>
              </p:cNvPr>
              <p:cNvSpPr>
                <a:spLocks noChangeArrowheads="1"/>
              </p:cNvSpPr>
              <p:nvPr/>
            </p:nvSpPr>
            <p:spPr bwMode="auto">
              <a:xfrm>
                <a:off x="6650038" y="3843338"/>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5" name="Freeform 38">
                <a:extLst>
                  <a:ext uri="{FF2B5EF4-FFF2-40B4-BE49-F238E27FC236}">
                    <a16:creationId xmlns:a16="http://schemas.microsoft.com/office/drawing/2014/main" id="{3933E510-3B1C-1B41-4098-E2917C9A4B1F}"/>
                  </a:ext>
                </a:extLst>
              </p:cNvPr>
              <p:cNvSpPr>
                <a:spLocks noEditPoints="1"/>
              </p:cNvSpPr>
              <p:nvPr/>
            </p:nvSpPr>
            <p:spPr bwMode="auto">
              <a:xfrm>
                <a:off x="5888038" y="3308350"/>
                <a:ext cx="822325" cy="790575"/>
              </a:xfrm>
              <a:custGeom>
                <a:avLst/>
                <a:gdLst>
                  <a:gd name="T0" fmla="*/ 23 w 219"/>
                  <a:gd name="T1" fmla="*/ 127 h 210"/>
                  <a:gd name="T2" fmla="*/ 23 w 219"/>
                  <a:gd name="T3" fmla="*/ 81 h 210"/>
                  <a:gd name="T4" fmla="*/ 98 w 219"/>
                  <a:gd name="T5" fmla="*/ 81 h 210"/>
                  <a:gd name="T6" fmla="*/ 98 w 219"/>
                  <a:gd name="T7" fmla="*/ 127 h 210"/>
                  <a:gd name="T8" fmla="*/ 23 w 219"/>
                  <a:gd name="T9" fmla="*/ 127 h 210"/>
                  <a:gd name="T10" fmla="*/ 23 w 219"/>
                  <a:gd name="T11" fmla="*/ 65 h 210"/>
                  <a:gd name="T12" fmla="*/ 23 w 219"/>
                  <a:gd name="T13" fmla="*/ 19 h 210"/>
                  <a:gd name="T14" fmla="*/ 98 w 219"/>
                  <a:gd name="T15" fmla="*/ 19 h 210"/>
                  <a:gd name="T16" fmla="*/ 98 w 219"/>
                  <a:gd name="T17" fmla="*/ 65 h 210"/>
                  <a:gd name="T18" fmla="*/ 23 w 219"/>
                  <a:gd name="T19" fmla="*/ 65 h 210"/>
                  <a:gd name="T20" fmla="*/ 219 w 219"/>
                  <a:gd name="T21" fmla="*/ 0 h 210"/>
                  <a:gd name="T22" fmla="*/ 0 w 219"/>
                  <a:gd name="T23" fmla="*/ 0 h 210"/>
                  <a:gd name="T24" fmla="*/ 0 w 219"/>
                  <a:gd name="T25" fmla="*/ 10 h 210"/>
                  <a:gd name="T26" fmla="*/ 0 w 219"/>
                  <a:gd name="T27" fmla="*/ 30 h 210"/>
                  <a:gd name="T28" fmla="*/ 0 w 219"/>
                  <a:gd name="T29" fmla="*/ 198 h 210"/>
                  <a:gd name="T30" fmla="*/ 11 w 219"/>
                  <a:gd name="T31" fmla="*/ 210 h 210"/>
                  <a:gd name="T32" fmla="*/ 24 w 219"/>
                  <a:gd name="T33" fmla="*/ 210 h 210"/>
                  <a:gd name="T34" fmla="*/ 44 w 219"/>
                  <a:gd name="T35" fmla="*/ 188 h 210"/>
                  <a:gd name="T36" fmla="*/ 23 w 219"/>
                  <a:gd name="T37" fmla="*/ 188 h 210"/>
                  <a:gd name="T38" fmla="*/ 23 w 219"/>
                  <a:gd name="T39" fmla="*/ 142 h 210"/>
                  <a:gd name="T40" fmla="*/ 86 w 219"/>
                  <a:gd name="T41" fmla="*/ 142 h 210"/>
                  <a:gd name="T42" fmla="*/ 113 w 219"/>
                  <a:gd name="T43" fmla="*/ 114 h 210"/>
                  <a:gd name="T44" fmla="*/ 113 w 219"/>
                  <a:gd name="T45" fmla="*/ 81 h 210"/>
                  <a:gd name="T46" fmla="*/ 143 w 219"/>
                  <a:gd name="T47" fmla="*/ 81 h 210"/>
                  <a:gd name="T48" fmla="*/ 158 w 219"/>
                  <a:gd name="T49" fmla="*/ 65 h 210"/>
                  <a:gd name="T50" fmla="*/ 113 w 219"/>
                  <a:gd name="T51" fmla="*/ 65 h 210"/>
                  <a:gd name="T52" fmla="*/ 113 w 219"/>
                  <a:gd name="T53" fmla="*/ 19 h 210"/>
                  <a:gd name="T54" fmla="*/ 188 w 219"/>
                  <a:gd name="T55" fmla="*/ 19 h 210"/>
                  <a:gd name="T56" fmla="*/ 188 w 219"/>
                  <a:gd name="T57" fmla="*/ 33 h 210"/>
                  <a:gd name="T58" fmla="*/ 219 w 219"/>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210">
                    <a:moveTo>
                      <a:pt x="23" y="127"/>
                    </a:moveTo>
                    <a:cubicBezTo>
                      <a:pt x="23" y="81"/>
                      <a:pt x="23" y="81"/>
                      <a:pt x="23" y="81"/>
                    </a:cubicBezTo>
                    <a:cubicBezTo>
                      <a:pt x="98" y="81"/>
                      <a:pt x="98" y="81"/>
                      <a:pt x="98" y="81"/>
                    </a:cubicBezTo>
                    <a:cubicBezTo>
                      <a:pt x="98" y="127"/>
                      <a:pt x="98" y="127"/>
                      <a:pt x="98" y="127"/>
                    </a:cubicBezTo>
                    <a:cubicBezTo>
                      <a:pt x="23" y="127"/>
                      <a:pt x="23" y="127"/>
                      <a:pt x="23" y="127"/>
                    </a:cubicBezTo>
                    <a:moveTo>
                      <a:pt x="23" y="65"/>
                    </a:moveTo>
                    <a:cubicBezTo>
                      <a:pt x="23" y="19"/>
                      <a:pt x="23" y="19"/>
                      <a:pt x="23" y="19"/>
                    </a:cubicBezTo>
                    <a:cubicBezTo>
                      <a:pt x="98" y="19"/>
                      <a:pt x="98" y="19"/>
                      <a:pt x="98" y="19"/>
                    </a:cubicBezTo>
                    <a:cubicBezTo>
                      <a:pt x="98" y="65"/>
                      <a:pt x="98" y="65"/>
                      <a:pt x="98" y="65"/>
                    </a:cubicBezTo>
                    <a:cubicBezTo>
                      <a:pt x="23" y="65"/>
                      <a:pt x="23" y="65"/>
                      <a:pt x="23" y="65"/>
                    </a:cubicBezTo>
                    <a:moveTo>
                      <a:pt x="219" y="0"/>
                    </a:moveTo>
                    <a:cubicBezTo>
                      <a:pt x="0" y="0"/>
                      <a:pt x="0" y="0"/>
                      <a:pt x="0" y="0"/>
                    </a:cubicBezTo>
                    <a:cubicBezTo>
                      <a:pt x="0" y="10"/>
                      <a:pt x="0" y="10"/>
                      <a:pt x="0" y="10"/>
                    </a:cubicBezTo>
                    <a:cubicBezTo>
                      <a:pt x="0" y="30"/>
                      <a:pt x="0" y="30"/>
                      <a:pt x="0" y="30"/>
                    </a:cubicBezTo>
                    <a:cubicBezTo>
                      <a:pt x="0" y="198"/>
                      <a:pt x="0" y="198"/>
                      <a:pt x="0" y="198"/>
                    </a:cubicBezTo>
                    <a:cubicBezTo>
                      <a:pt x="0" y="204"/>
                      <a:pt x="6" y="210"/>
                      <a:pt x="11" y="210"/>
                    </a:cubicBezTo>
                    <a:cubicBezTo>
                      <a:pt x="24" y="210"/>
                      <a:pt x="24" y="210"/>
                      <a:pt x="24" y="210"/>
                    </a:cubicBezTo>
                    <a:cubicBezTo>
                      <a:pt x="44" y="188"/>
                      <a:pt x="44" y="188"/>
                      <a:pt x="44" y="188"/>
                    </a:cubicBezTo>
                    <a:cubicBezTo>
                      <a:pt x="23" y="188"/>
                      <a:pt x="23" y="188"/>
                      <a:pt x="23" y="188"/>
                    </a:cubicBezTo>
                    <a:cubicBezTo>
                      <a:pt x="23" y="142"/>
                      <a:pt x="23" y="142"/>
                      <a:pt x="23" y="142"/>
                    </a:cubicBezTo>
                    <a:cubicBezTo>
                      <a:pt x="86" y="142"/>
                      <a:pt x="86" y="142"/>
                      <a:pt x="86" y="142"/>
                    </a:cubicBezTo>
                    <a:cubicBezTo>
                      <a:pt x="113" y="114"/>
                      <a:pt x="113" y="114"/>
                      <a:pt x="113" y="114"/>
                    </a:cubicBezTo>
                    <a:cubicBezTo>
                      <a:pt x="113" y="81"/>
                      <a:pt x="113" y="81"/>
                      <a:pt x="113" y="81"/>
                    </a:cubicBezTo>
                    <a:cubicBezTo>
                      <a:pt x="143" y="81"/>
                      <a:pt x="143" y="81"/>
                      <a:pt x="143" y="81"/>
                    </a:cubicBezTo>
                    <a:cubicBezTo>
                      <a:pt x="158" y="65"/>
                      <a:pt x="158" y="65"/>
                      <a:pt x="158" y="65"/>
                    </a:cubicBezTo>
                    <a:cubicBezTo>
                      <a:pt x="113" y="65"/>
                      <a:pt x="113" y="65"/>
                      <a:pt x="113" y="65"/>
                    </a:cubicBezTo>
                    <a:cubicBezTo>
                      <a:pt x="113" y="19"/>
                      <a:pt x="113" y="19"/>
                      <a:pt x="113" y="19"/>
                    </a:cubicBezTo>
                    <a:cubicBezTo>
                      <a:pt x="188" y="19"/>
                      <a:pt x="188" y="19"/>
                      <a:pt x="188" y="19"/>
                    </a:cubicBezTo>
                    <a:cubicBezTo>
                      <a:pt x="188" y="33"/>
                      <a:pt x="188" y="33"/>
                      <a:pt x="188" y="33"/>
                    </a:cubicBezTo>
                    <a:cubicBezTo>
                      <a:pt x="219" y="0"/>
                      <a:pt x="219" y="0"/>
                      <a:pt x="219" y="0"/>
                    </a:cubicBezTo>
                  </a:path>
                </a:pathLst>
              </a:custGeom>
              <a:solidFill>
                <a:srgbClr val="B3B4B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6" name="Freeform 39">
                <a:extLst>
                  <a:ext uri="{FF2B5EF4-FFF2-40B4-BE49-F238E27FC236}">
                    <a16:creationId xmlns:a16="http://schemas.microsoft.com/office/drawing/2014/main" id="{EE64AC1A-E00B-52F6-E37C-B391AD383FA3}"/>
                  </a:ext>
                </a:extLst>
              </p:cNvPr>
              <p:cNvSpPr>
                <a:spLocks/>
              </p:cNvSpPr>
              <p:nvPr/>
            </p:nvSpPr>
            <p:spPr bwMode="auto">
              <a:xfrm>
                <a:off x="5888038" y="3135313"/>
                <a:ext cx="984250" cy="173038"/>
              </a:xfrm>
              <a:custGeom>
                <a:avLst/>
                <a:gdLst>
                  <a:gd name="T0" fmla="*/ 262 w 262"/>
                  <a:gd name="T1" fmla="*/ 0 h 46"/>
                  <a:gd name="T2" fmla="*/ 11 w 262"/>
                  <a:gd name="T3" fmla="*/ 0 h 46"/>
                  <a:gd name="T4" fmla="*/ 11 w 262"/>
                  <a:gd name="T5" fmla="*/ 0 h 46"/>
                  <a:gd name="T6" fmla="*/ 0 w 262"/>
                  <a:gd name="T7" fmla="*/ 11 h 46"/>
                  <a:gd name="T8" fmla="*/ 0 w 262"/>
                  <a:gd name="T9" fmla="*/ 11 h 46"/>
                  <a:gd name="T10" fmla="*/ 0 w 262"/>
                  <a:gd name="T11" fmla="*/ 46 h 46"/>
                  <a:gd name="T12" fmla="*/ 219 w 262"/>
                  <a:gd name="T13" fmla="*/ 46 h 46"/>
                  <a:gd name="T14" fmla="*/ 262 w 262"/>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6">
                    <a:moveTo>
                      <a:pt x="262" y="0"/>
                    </a:moveTo>
                    <a:cubicBezTo>
                      <a:pt x="11" y="0"/>
                      <a:pt x="11" y="0"/>
                      <a:pt x="11" y="0"/>
                    </a:cubicBezTo>
                    <a:cubicBezTo>
                      <a:pt x="11" y="0"/>
                      <a:pt x="11" y="0"/>
                      <a:pt x="11" y="0"/>
                    </a:cubicBezTo>
                    <a:cubicBezTo>
                      <a:pt x="6" y="0"/>
                      <a:pt x="0" y="5"/>
                      <a:pt x="0" y="11"/>
                    </a:cubicBezTo>
                    <a:cubicBezTo>
                      <a:pt x="0" y="11"/>
                      <a:pt x="0" y="11"/>
                      <a:pt x="0" y="11"/>
                    </a:cubicBezTo>
                    <a:cubicBezTo>
                      <a:pt x="0" y="46"/>
                      <a:pt x="0" y="46"/>
                      <a:pt x="0" y="46"/>
                    </a:cubicBezTo>
                    <a:cubicBezTo>
                      <a:pt x="219" y="46"/>
                      <a:pt x="219" y="46"/>
                      <a:pt x="219" y="46"/>
                    </a:cubicBezTo>
                    <a:cubicBezTo>
                      <a:pt x="262" y="0"/>
                      <a:pt x="262" y="0"/>
                      <a:pt x="262" y="0"/>
                    </a:cubicBezTo>
                  </a:path>
                </a:pathLst>
              </a:custGeom>
              <a:solidFill>
                <a:srgbClr val="95959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7" name="Freeform 40">
                <a:extLst>
                  <a:ext uri="{FF2B5EF4-FFF2-40B4-BE49-F238E27FC236}">
                    <a16:creationId xmlns:a16="http://schemas.microsoft.com/office/drawing/2014/main" id="{4FD33B70-06E9-4DA6-174A-3779C1CF9F19}"/>
                  </a:ext>
                </a:extLst>
              </p:cNvPr>
              <p:cNvSpPr>
                <a:spLocks/>
              </p:cNvSpPr>
              <p:nvPr/>
            </p:nvSpPr>
            <p:spPr bwMode="auto">
              <a:xfrm>
                <a:off x="6311900" y="3379788"/>
                <a:ext cx="280988" cy="173038"/>
              </a:xfrm>
              <a:custGeom>
                <a:avLst/>
                <a:gdLst>
                  <a:gd name="T0" fmla="*/ 177 w 177"/>
                  <a:gd name="T1" fmla="*/ 0 h 109"/>
                  <a:gd name="T2" fmla="*/ 0 w 177"/>
                  <a:gd name="T3" fmla="*/ 0 h 109"/>
                  <a:gd name="T4" fmla="*/ 0 w 177"/>
                  <a:gd name="T5" fmla="*/ 109 h 109"/>
                  <a:gd name="T6" fmla="*/ 107 w 177"/>
                  <a:gd name="T7" fmla="*/ 109 h 109"/>
                  <a:gd name="T8" fmla="*/ 177 w 177"/>
                  <a:gd name="T9" fmla="*/ 33 h 109"/>
                  <a:gd name="T10" fmla="*/ 177 w 177"/>
                  <a:gd name="T11" fmla="*/ 0 h 109"/>
                </a:gdLst>
                <a:ahLst/>
                <a:cxnLst>
                  <a:cxn ang="0">
                    <a:pos x="T0" y="T1"/>
                  </a:cxn>
                  <a:cxn ang="0">
                    <a:pos x="T2" y="T3"/>
                  </a:cxn>
                  <a:cxn ang="0">
                    <a:pos x="T4" y="T5"/>
                  </a:cxn>
                  <a:cxn ang="0">
                    <a:pos x="T6" y="T7"/>
                  </a:cxn>
                  <a:cxn ang="0">
                    <a:pos x="T8" y="T9"/>
                  </a:cxn>
                  <a:cxn ang="0">
                    <a:pos x="T10" y="T11"/>
                  </a:cxn>
                </a:cxnLst>
                <a:rect l="0" t="0" r="r" b="b"/>
                <a:pathLst>
                  <a:path w="177" h="109">
                    <a:moveTo>
                      <a:pt x="177" y="0"/>
                    </a:moveTo>
                    <a:lnTo>
                      <a:pt x="0" y="0"/>
                    </a:lnTo>
                    <a:lnTo>
                      <a:pt x="0" y="109"/>
                    </a:lnTo>
                    <a:lnTo>
                      <a:pt x="107" y="109"/>
                    </a:lnTo>
                    <a:lnTo>
                      <a:pt x="177" y="33"/>
                    </a:lnTo>
                    <a:lnTo>
                      <a:pt x="177" y="0"/>
                    </a:ln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8" name="Freeform 41">
                <a:extLst>
                  <a:ext uri="{FF2B5EF4-FFF2-40B4-BE49-F238E27FC236}">
                    <a16:creationId xmlns:a16="http://schemas.microsoft.com/office/drawing/2014/main" id="{347921D2-2539-6461-5E26-B02642A36E63}"/>
                  </a:ext>
                </a:extLst>
              </p:cNvPr>
              <p:cNvSpPr>
                <a:spLocks/>
              </p:cNvSpPr>
              <p:nvPr/>
            </p:nvSpPr>
            <p:spPr bwMode="auto">
              <a:xfrm>
                <a:off x="6311900" y="3379788"/>
                <a:ext cx="280988" cy="173038"/>
              </a:xfrm>
              <a:custGeom>
                <a:avLst/>
                <a:gdLst>
                  <a:gd name="T0" fmla="*/ 177 w 177"/>
                  <a:gd name="T1" fmla="*/ 0 h 109"/>
                  <a:gd name="T2" fmla="*/ 0 w 177"/>
                  <a:gd name="T3" fmla="*/ 0 h 109"/>
                  <a:gd name="T4" fmla="*/ 0 w 177"/>
                  <a:gd name="T5" fmla="*/ 109 h 109"/>
                  <a:gd name="T6" fmla="*/ 107 w 177"/>
                  <a:gd name="T7" fmla="*/ 109 h 109"/>
                  <a:gd name="T8" fmla="*/ 177 w 177"/>
                  <a:gd name="T9" fmla="*/ 33 h 109"/>
                  <a:gd name="T10" fmla="*/ 177 w 177"/>
                  <a:gd name="T11" fmla="*/ 0 h 109"/>
                </a:gdLst>
                <a:ahLst/>
                <a:cxnLst>
                  <a:cxn ang="0">
                    <a:pos x="T0" y="T1"/>
                  </a:cxn>
                  <a:cxn ang="0">
                    <a:pos x="T2" y="T3"/>
                  </a:cxn>
                  <a:cxn ang="0">
                    <a:pos x="T4" y="T5"/>
                  </a:cxn>
                  <a:cxn ang="0">
                    <a:pos x="T6" y="T7"/>
                  </a:cxn>
                  <a:cxn ang="0">
                    <a:pos x="T8" y="T9"/>
                  </a:cxn>
                  <a:cxn ang="0">
                    <a:pos x="T10" y="T11"/>
                  </a:cxn>
                </a:cxnLst>
                <a:rect l="0" t="0" r="r" b="b"/>
                <a:pathLst>
                  <a:path w="177" h="109">
                    <a:moveTo>
                      <a:pt x="177" y="0"/>
                    </a:moveTo>
                    <a:lnTo>
                      <a:pt x="0" y="0"/>
                    </a:lnTo>
                    <a:lnTo>
                      <a:pt x="0" y="109"/>
                    </a:lnTo>
                    <a:lnTo>
                      <a:pt x="107" y="109"/>
                    </a:lnTo>
                    <a:lnTo>
                      <a:pt x="177" y="33"/>
                    </a:lnTo>
                    <a:lnTo>
                      <a:pt x="177"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59" name="Freeform 42">
                <a:extLst>
                  <a:ext uri="{FF2B5EF4-FFF2-40B4-BE49-F238E27FC236}">
                    <a16:creationId xmlns:a16="http://schemas.microsoft.com/office/drawing/2014/main" id="{DFBAB567-E9BF-95AA-A5C2-ACEB36BE2DD6}"/>
                  </a:ext>
                </a:extLst>
              </p:cNvPr>
              <p:cNvSpPr>
                <a:spLocks/>
              </p:cNvSpPr>
              <p:nvPr/>
            </p:nvSpPr>
            <p:spPr bwMode="auto">
              <a:xfrm>
                <a:off x="6311900" y="3613150"/>
                <a:ext cx="112713" cy="123825"/>
              </a:xfrm>
              <a:custGeom>
                <a:avLst/>
                <a:gdLst>
                  <a:gd name="T0" fmla="*/ 71 w 71"/>
                  <a:gd name="T1" fmla="*/ 0 h 78"/>
                  <a:gd name="T2" fmla="*/ 0 w 71"/>
                  <a:gd name="T3" fmla="*/ 0 h 78"/>
                  <a:gd name="T4" fmla="*/ 0 w 71"/>
                  <a:gd name="T5" fmla="*/ 78 h 78"/>
                  <a:gd name="T6" fmla="*/ 71 w 71"/>
                  <a:gd name="T7" fmla="*/ 0 h 78"/>
                </a:gdLst>
                <a:ahLst/>
                <a:cxnLst>
                  <a:cxn ang="0">
                    <a:pos x="T0" y="T1"/>
                  </a:cxn>
                  <a:cxn ang="0">
                    <a:pos x="T2" y="T3"/>
                  </a:cxn>
                  <a:cxn ang="0">
                    <a:pos x="T4" y="T5"/>
                  </a:cxn>
                  <a:cxn ang="0">
                    <a:pos x="T6" y="T7"/>
                  </a:cxn>
                </a:cxnLst>
                <a:rect l="0" t="0" r="r" b="b"/>
                <a:pathLst>
                  <a:path w="71" h="78">
                    <a:moveTo>
                      <a:pt x="71" y="0"/>
                    </a:moveTo>
                    <a:lnTo>
                      <a:pt x="0" y="0"/>
                    </a:lnTo>
                    <a:lnTo>
                      <a:pt x="0" y="78"/>
                    </a:lnTo>
                    <a:lnTo>
                      <a:pt x="71" y="0"/>
                    </a:ln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0" name="Freeform 43">
                <a:extLst>
                  <a:ext uri="{FF2B5EF4-FFF2-40B4-BE49-F238E27FC236}">
                    <a16:creationId xmlns:a16="http://schemas.microsoft.com/office/drawing/2014/main" id="{A1016B94-A519-1ADB-9A21-DC60F5B31546}"/>
                  </a:ext>
                </a:extLst>
              </p:cNvPr>
              <p:cNvSpPr>
                <a:spLocks/>
              </p:cNvSpPr>
              <p:nvPr/>
            </p:nvSpPr>
            <p:spPr bwMode="auto">
              <a:xfrm>
                <a:off x="6311900" y="3613150"/>
                <a:ext cx="112713" cy="123825"/>
              </a:xfrm>
              <a:custGeom>
                <a:avLst/>
                <a:gdLst>
                  <a:gd name="T0" fmla="*/ 71 w 71"/>
                  <a:gd name="T1" fmla="*/ 0 h 78"/>
                  <a:gd name="T2" fmla="*/ 0 w 71"/>
                  <a:gd name="T3" fmla="*/ 0 h 78"/>
                  <a:gd name="T4" fmla="*/ 0 w 71"/>
                  <a:gd name="T5" fmla="*/ 78 h 78"/>
                  <a:gd name="T6" fmla="*/ 71 w 71"/>
                  <a:gd name="T7" fmla="*/ 0 h 78"/>
                </a:gdLst>
                <a:ahLst/>
                <a:cxnLst>
                  <a:cxn ang="0">
                    <a:pos x="T0" y="T1"/>
                  </a:cxn>
                  <a:cxn ang="0">
                    <a:pos x="T2" y="T3"/>
                  </a:cxn>
                  <a:cxn ang="0">
                    <a:pos x="T4" y="T5"/>
                  </a:cxn>
                  <a:cxn ang="0">
                    <a:pos x="T6" y="T7"/>
                  </a:cxn>
                </a:cxnLst>
                <a:rect l="0" t="0" r="r" b="b"/>
                <a:pathLst>
                  <a:path w="71" h="78">
                    <a:moveTo>
                      <a:pt x="71" y="0"/>
                    </a:moveTo>
                    <a:lnTo>
                      <a:pt x="0" y="0"/>
                    </a:lnTo>
                    <a:lnTo>
                      <a:pt x="0" y="78"/>
                    </a:lnTo>
                    <a:lnTo>
                      <a:pt x="71"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1" name="Rectangle 360">
                <a:extLst>
                  <a:ext uri="{FF2B5EF4-FFF2-40B4-BE49-F238E27FC236}">
                    <a16:creationId xmlns:a16="http://schemas.microsoft.com/office/drawing/2014/main" id="{C21E5109-F9DC-CCE0-4A2D-2A6978DA4FC9}"/>
                  </a:ext>
                </a:extLst>
              </p:cNvPr>
              <p:cNvSpPr>
                <a:spLocks noChangeArrowheads="1"/>
              </p:cNvSpPr>
              <p:nvPr/>
            </p:nvSpPr>
            <p:spPr bwMode="auto">
              <a:xfrm>
                <a:off x="5973763" y="3379788"/>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2" name="Rectangle 361">
                <a:extLst>
                  <a:ext uri="{FF2B5EF4-FFF2-40B4-BE49-F238E27FC236}">
                    <a16:creationId xmlns:a16="http://schemas.microsoft.com/office/drawing/2014/main" id="{D7108584-83BA-4147-E432-606D059E4200}"/>
                  </a:ext>
                </a:extLst>
              </p:cNvPr>
              <p:cNvSpPr>
                <a:spLocks noChangeArrowheads="1"/>
              </p:cNvSpPr>
              <p:nvPr/>
            </p:nvSpPr>
            <p:spPr bwMode="auto">
              <a:xfrm>
                <a:off x="5973763" y="3379788"/>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3" name="Rectangle 362">
                <a:extLst>
                  <a:ext uri="{FF2B5EF4-FFF2-40B4-BE49-F238E27FC236}">
                    <a16:creationId xmlns:a16="http://schemas.microsoft.com/office/drawing/2014/main" id="{F499C656-3B62-CBB2-89EF-EEDC469BAE4C}"/>
                  </a:ext>
                </a:extLst>
              </p:cNvPr>
              <p:cNvSpPr>
                <a:spLocks noChangeArrowheads="1"/>
              </p:cNvSpPr>
              <p:nvPr/>
            </p:nvSpPr>
            <p:spPr bwMode="auto">
              <a:xfrm>
                <a:off x="5973763" y="3613150"/>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4" name="Rectangle 363">
                <a:extLst>
                  <a:ext uri="{FF2B5EF4-FFF2-40B4-BE49-F238E27FC236}">
                    <a16:creationId xmlns:a16="http://schemas.microsoft.com/office/drawing/2014/main" id="{AA6C7B95-425A-D424-9057-E673AF68FB28}"/>
                  </a:ext>
                </a:extLst>
              </p:cNvPr>
              <p:cNvSpPr>
                <a:spLocks noChangeArrowheads="1"/>
              </p:cNvSpPr>
              <p:nvPr/>
            </p:nvSpPr>
            <p:spPr bwMode="auto">
              <a:xfrm>
                <a:off x="5973763" y="3613150"/>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5" name="Freeform 48">
                <a:extLst>
                  <a:ext uri="{FF2B5EF4-FFF2-40B4-BE49-F238E27FC236}">
                    <a16:creationId xmlns:a16="http://schemas.microsoft.com/office/drawing/2014/main" id="{2FD91F8A-26D7-AB22-DABE-D7AA8FE030E1}"/>
                  </a:ext>
                </a:extLst>
              </p:cNvPr>
              <p:cNvSpPr>
                <a:spLocks/>
              </p:cNvSpPr>
              <p:nvPr/>
            </p:nvSpPr>
            <p:spPr bwMode="auto">
              <a:xfrm>
                <a:off x="5973763" y="3843338"/>
                <a:ext cx="236538" cy="173038"/>
              </a:xfrm>
              <a:custGeom>
                <a:avLst/>
                <a:gdLst>
                  <a:gd name="T0" fmla="*/ 149 w 149"/>
                  <a:gd name="T1" fmla="*/ 0 h 109"/>
                  <a:gd name="T2" fmla="*/ 0 w 149"/>
                  <a:gd name="T3" fmla="*/ 0 h 109"/>
                  <a:gd name="T4" fmla="*/ 0 w 149"/>
                  <a:gd name="T5" fmla="*/ 109 h 109"/>
                  <a:gd name="T6" fmla="*/ 50 w 149"/>
                  <a:gd name="T7" fmla="*/ 109 h 109"/>
                  <a:gd name="T8" fmla="*/ 149 w 149"/>
                  <a:gd name="T9" fmla="*/ 0 h 109"/>
                </a:gdLst>
                <a:ahLst/>
                <a:cxnLst>
                  <a:cxn ang="0">
                    <a:pos x="T0" y="T1"/>
                  </a:cxn>
                  <a:cxn ang="0">
                    <a:pos x="T2" y="T3"/>
                  </a:cxn>
                  <a:cxn ang="0">
                    <a:pos x="T4" y="T5"/>
                  </a:cxn>
                  <a:cxn ang="0">
                    <a:pos x="T6" y="T7"/>
                  </a:cxn>
                  <a:cxn ang="0">
                    <a:pos x="T8" y="T9"/>
                  </a:cxn>
                </a:cxnLst>
                <a:rect l="0" t="0" r="r" b="b"/>
                <a:pathLst>
                  <a:path w="149" h="109">
                    <a:moveTo>
                      <a:pt x="149" y="0"/>
                    </a:moveTo>
                    <a:lnTo>
                      <a:pt x="0" y="0"/>
                    </a:lnTo>
                    <a:lnTo>
                      <a:pt x="0" y="109"/>
                    </a:lnTo>
                    <a:lnTo>
                      <a:pt x="50" y="109"/>
                    </a:lnTo>
                    <a:lnTo>
                      <a:pt x="149" y="0"/>
                    </a:ln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66" name="Freeform 49">
                <a:extLst>
                  <a:ext uri="{FF2B5EF4-FFF2-40B4-BE49-F238E27FC236}">
                    <a16:creationId xmlns:a16="http://schemas.microsoft.com/office/drawing/2014/main" id="{B8701BD5-1EE9-2EE0-332B-CC60273A5DA5}"/>
                  </a:ext>
                </a:extLst>
              </p:cNvPr>
              <p:cNvSpPr>
                <a:spLocks/>
              </p:cNvSpPr>
              <p:nvPr/>
            </p:nvSpPr>
            <p:spPr bwMode="auto">
              <a:xfrm>
                <a:off x="5973763" y="3843338"/>
                <a:ext cx="236538" cy="173038"/>
              </a:xfrm>
              <a:custGeom>
                <a:avLst/>
                <a:gdLst>
                  <a:gd name="T0" fmla="*/ 149 w 149"/>
                  <a:gd name="T1" fmla="*/ 0 h 109"/>
                  <a:gd name="T2" fmla="*/ 0 w 149"/>
                  <a:gd name="T3" fmla="*/ 0 h 109"/>
                  <a:gd name="T4" fmla="*/ 0 w 149"/>
                  <a:gd name="T5" fmla="*/ 109 h 109"/>
                  <a:gd name="T6" fmla="*/ 50 w 149"/>
                  <a:gd name="T7" fmla="*/ 109 h 109"/>
                  <a:gd name="T8" fmla="*/ 149 w 149"/>
                  <a:gd name="T9" fmla="*/ 0 h 109"/>
                </a:gdLst>
                <a:ahLst/>
                <a:cxnLst>
                  <a:cxn ang="0">
                    <a:pos x="T0" y="T1"/>
                  </a:cxn>
                  <a:cxn ang="0">
                    <a:pos x="T2" y="T3"/>
                  </a:cxn>
                  <a:cxn ang="0">
                    <a:pos x="T4" y="T5"/>
                  </a:cxn>
                  <a:cxn ang="0">
                    <a:pos x="T6" y="T7"/>
                  </a:cxn>
                  <a:cxn ang="0">
                    <a:pos x="T8" y="T9"/>
                  </a:cxn>
                </a:cxnLst>
                <a:rect l="0" t="0" r="r" b="b"/>
                <a:pathLst>
                  <a:path w="149" h="109">
                    <a:moveTo>
                      <a:pt x="149" y="0"/>
                    </a:moveTo>
                    <a:lnTo>
                      <a:pt x="0" y="0"/>
                    </a:lnTo>
                    <a:lnTo>
                      <a:pt x="0" y="109"/>
                    </a:lnTo>
                    <a:lnTo>
                      <a:pt x="50" y="109"/>
                    </a:lnTo>
                    <a:lnTo>
                      <a:pt x="14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grpSp>
          <p:nvGrpSpPr>
            <p:cNvPr id="287" name="Group 286">
              <a:extLst>
                <a:ext uri="{FF2B5EF4-FFF2-40B4-BE49-F238E27FC236}">
                  <a16:creationId xmlns:a16="http://schemas.microsoft.com/office/drawing/2014/main" id="{F7A88C6D-EC54-B7B2-4464-A44B9B2F2251}"/>
                </a:ext>
              </a:extLst>
            </p:cNvPr>
            <p:cNvGrpSpPr/>
            <p:nvPr/>
          </p:nvGrpSpPr>
          <p:grpSpPr>
            <a:xfrm>
              <a:off x="6502049" y="2652225"/>
              <a:ext cx="858872" cy="854566"/>
              <a:chOff x="10534650" y="5259388"/>
              <a:chExt cx="633413" cy="630238"/>
            </a:xfrm>
          </p:grpSpPr>
          <p:sp>
            <p:nvSpPr>
              <p:cNvPr id="324" name="Oval 269">
                <a:extLst>
                  <a:ext uri="{FF2B5EF4-FFF2-40B4-BE49-F238E27FC236}">
                    <a16:creationId xmlns:a16="http://schemas.microsoft.com/office/drawing/2014/main" id="{53A8A1C0-D0BC-6624-707C-E6B3207C03BC}"/>
                  </a:ext>
                </a:extLst>
              </p:cNvPr>
              <p:cNvSpPr>
                <a:spLocks noChangeArrowheads="1"/>
              </p:cNvSpPr>
              <p:nvPr/>
            </p:nvSpPr>
            <p:spPr bwMode="auto">
              <a:xfrm>
                <a:off x="10534650" y="5259388"/>
                <a:ext cx="633413" cy="630238"/>
              </a:xfrm>
              <a:prstGeom prst="ellipse">
                <a:avLst/>
              </a:prstGeom>
              <a:solidFill>
                <a:schemeClr val="tx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25" name="Oval 270">
                <a:extLst>
                  <a:ext uri="{FF2B5EF4-FFF2-40B4-BE49-F238E27FC236}">
                    <a16:creationId xmlns:a16="http://schemas.microsoft.com/office/drawing/2014/main" id="{E70107DC-8F77-EEC6-6646-BB0247FB4CD6}"/>
                  </a:ext>
                </a:extLst>
              </p:cNvPr>
              <p:cNvSpPr>
                <a:spLocks noChangeArrowheads="1"/>
              </p:cNvSpPr>
              <p:nvPr/>
            </p:nvSpPr>
            <p:spPr bwMode="auto">
              <a:xfrm>
                <a:off x="10579100" y="5307013"/>
                <a:ext cx="541338" cy="538163"/>
              </a:xfrm>
              <a:prstGeom prst="ellipse">
                <a:avLst/>
              </a:pr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26" name="Oval 271">
                <a:extLst>
                  <a:ext uri="{FF2B5EF4-FFF2-40B4-BE49-F238E27FC236}">
                    <a16:creationId xmlns:a16="http://schemas.microsoft.com/office/drawing/2014/main" id="{916EDA7B-A72E-E628-5479-756D8442562F}"/>
                  </a:ext>
                </a:extLst>
              </p:cNvPr>
              <p:cNvSpPr>
                <a:spLocks noChangeArrowheads="1"/>
              </p:cNvSpPr>
              <p:nvPr/>
            </p:nvSpPr>
            <p:spPr bwMode="auto">
              <a:xfrm>
                <a:off x="10836275" y="5562600"/>
                <a:ext cx="30163" cy="26988"/>
              </a:xfrm>
              <a:prstGeom prst="ellipse">
                <a:avLst/>
              </a:prstGeom>
              <a:solidFill>
                <a:srgbClr val="282828"/>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27" name="Line 272">
                <a:extLst>
                  <a:ext uri="{FF2B5EF4-FFF2-40B4-BE49-F238E27FC236}">
                    <a16:creationId xmlns:a16="http://schemas.microsoft.com/office/drawing/2014/main" id="{1A95D5F0-3827-AB70-841A-3F95AC95172A}"/>
                  </a:ext>
                </a:extLst>
              </p:cNvPr>
              <p:cNvSpPr>
                <a:spLocks noChangeShapeType="1"/>
              </p:cNvSpPr>
              <p:nvPr/>
            </p:nvSpPr>
            <p:spPr bwMode="auto">
              <a:xfrm>
                <a:off x="10850563" y="5322888"/>
                <a:ext cx="0" cy="504825"/>
              </a:xfrm>
              <a:prstGeom prst="line">
                <a:avLst/>
              </a:prstGeom>
              <a:noFill/>
              <a:ln w="63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28" name="Line 273">
                <a:extLst>
                  <a:ext uri="{FF2B5EF4-FFF2-40B4-BE49-F238E27FC236}">
                    <a16:creationId xmlns:a16="http://schemas.microsoft.com/office/drawing/2014/main" id="{DA78D5A0-81F9-97AD-D842-43BD1BB7F453}"/>
                  </a:ext>
                </a:extLst>
              </p:cNvPr>
              <p:cNvSpPr>
                <a:spLocks noChangeShapeType="1"/>
              </p:cNvSpPr>
              <p:nvPr/>
            </p:nvSpPr>
            <p:spPr bwMode="auto">
              <a:xfrm>
                <a:off x="10599738" y="5575300"/>
                <a:ext cx="503238" cy="0"/>
              </a:xfrm>
              <a:prstGeom prst="line">
                <a:avLst/>
              </a:prstGeom>
              <a:noFill/>
              <a:ln w="63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29" name="Line 274">
                <a:extLst>
                  <a:ext uri="{FF2B5EF4-FFF2-40B4-BE49-F238E27FC236}">
                    <a16:creationId xmlns:a16="http://schemas.microsoft.com/office/drawing/2014/main" id="{ABB81DB8-5378-221E-3B57-D3BFEAEF76AD}"/>
                  </a:ext>
                </a:extLst>
              </p:cNvPr>
              <p:cNvSpPr>
                <a:spLocks noChangeShapeType="1"/>
              </p:cNvSpPr>
              <p:nvPr/>
            </p:nvSpPr>
            <p:spPr bwMode="auto">
              <a:xfrm>
                <a:off x="10629900" y="5449888"/>
                <a:ext cx="439738" cy="249238"/>
              </a:xfrm>
              <a:prstGeom prst="line">
                <a:avLst/>
              </a:prstGeom>
              <a:noFill/>
              <a:ln w="63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0" name="Line 275">
                <a:extLst>
                  <a:ext uri="{FF2B5EF4-FFF2-40B4-BE49-F238E27FC236}">
                    <a16:creationId xmlns:a16="http://schemas.microsoft.com/office/drawing/2014/main" id="{985EC1F8-963F-BF0F-5B97-33348D93070A}"/>
                  </a:ext>
                </a:extLst>
              </p:cNvPr>
              <p:cNvSpPr>
                <a:spLocks noChangeShapeType="1"/>
              </p:cNvSpPr>
              <p:nvPr/>
            </p:nvSpPr>
            <p:spPr bwMode="auto">
              <a:xfrm flipV="1">
                <a:off x="10726738" y="5357813"/>
                <a:ext cx="249238" cy="436563"/>
              </a:xfrm>
              <a:prstGeom prst="line">
                <a:avLst/>
              </a:prstGeom>
              <a:noFill/>
              <a:ln w="63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1" name="Line 276">
                <a:extLst>
                  <a:ext uri="{FF2B5EF4-FFF2-40B4-BE49-F238E27FC236}">
                    <a16:creationId xmlns:a16="http://schemas.microsoft.com/office/drawing/2014/main" id="{8AE14A10-7B69-A0DE-DDF2-96D2FF756880}"/>
                  </a:ext>
                </a:extLst>
              </p:cNvPr>
              <p:cNvSpPr>
                <a:spLocks noChangeShapeType="1"/>
              </p:cNvSpPr>
              <p:nvPr/>
            </p:nvSpPr>
            <p:spPr bwMode="auto">
              <a:xfrm>
                <a:off x="10723563" y="5357813"/>
                <a:ext cx="252413" cy="436563"/>
              </a:xfrm>
              <a:prstGeom prst="line">
                <a:avLst/>
              </a:prstGeom>
              <a:noFill/>
              <a:ln w="63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2" name="Line 277">
                <a:extLst>
                  <a:ext uri="{FF2B5EF4-FFF2-40B4-BE49-F238E27FC236}">
                    <a16:creationId xmlns:a16="http://schemas.microsoft.com/office/drawing/2014/main" id="{F77A8BAD-4613-33DC-1377-B2ECF9140895}"/>
                  </a:ext>
                </a:extLst>
              </p:cNvPr>
              <p:cNvSpPr>
                <a:spLocks noChangeShapeType="1"/>
              </p:cNvSpPr>
              <p:nvPr/>
            </p:nvSpPr>
            <p:spPr bwMode="auto">
              <a:xfrm flipV="1">
                <a:off x="10629900" y="5449888"/>
                <a:ext cx="439738" cy="252413"/>
              </a:xfrm>
              <a:prstGeom prst="line">
                <a:avLst/>
              </a:prstGeom>
              <a:noFill/>
              <a:ln w="63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3" name="Oval 278">
                <a:extLst>
                  <a:ext uri="{FF2B5EF4-FFF2-40B4-BE49-F238E27FC236}">
                    <a16:creationId xmlns:a16="http://schemas.microsoft.com/office/drawing/2014/main" id="{D67869B9-35A7-1D01-A813-A8D46C60EA18}"/>
                  </a:ext>
                </a:extLst>
              </p:cNvPr>
              <p:cNvSpPr>
                <a:spLocks noChangeArrowheads="1"/>
              </p:cNvSpPr>
              <p:nvPr/>
            </p:nvSpPr>
            <p:spPr bwMode="auto">
              <a:xfrm>
                <a:off x="10644188" y="5372100"/>
                <a:ext cx="411163" cy="407988"/>
              </a:xfrm>
              <a:prstGeom prst="ellipse">
                <a:avLst/>
              </a:pr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4" name="Oval 279">
                <a:extLst>
                  <a:ext uri="{FF2B5EF4-FFF2-40B4-BE49-F238E27FC236}">
                    <a16:creationId xmlns:a16="http://schemas.microsoft.com/office/drawing/2014/main" id="{27AFD30C-C784-E315-78F8-31338A3F0E37}"/>
                  </a:ext>
                </a:extLst>
              </p:cNvPr>
              <p:cNvSpPr>
                <a:spLocks noChangeArrowheads="1"/>
              </p:cNvSpPr>
              <p:nvPr/>
            </p:nvSpPr>
            <p:spPr bwMode="auto">
              <a:xfrm>
                <a:off x="10836275" y="5562600"/>
                <a:ext cx="30163" cy="26988"/>
              </a:xfrm>
              <a:prstGeom prst="ellipse">
                <a:avLst/>
              </a:prstGeom>
              <a:solidFill>
                <a:srgbClr val="282828"/>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5" name="Line 280">
                <a:extLst>
                  <a:ext uri="{FF2B5EF4-FFF2-40B4-BE49-F238E27FC236}">
                    <a16:creationId xmlns:a16="http://schemas.microsoft.com/office/drawing/2014/main" id="{0249C8E9-128B-1004-E79F-207403A65070}"/>
                  </a:ext>
                </a:extLst>
              </p:cNvPr>
              <p:cNvSpPr>
                <a:spLocks noChangeShapeType="1"/>
              </p:cNvSpPr>
              <p:nvPr/>
            </p:nvSpPr>
            <p:spPr bwMode="auto">
              <a:xfrm flipH="1" flipV="1">
                <a:off x="10694988" y="5422900"/>
                <a:ext cx="155575" cy="152400"/>
              </a:xfrm>
              <a:prstGeom prst="line">
                <a:avLst/>
              </a:prstGeom>
              <a:noFill/>
              <a:ln w="635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6" name="Line 281">
                <a:extLst>
                  <a:ext uri="{FF2B5EF4-FFF2-40B4-BE49-F238E27FC236}">
                    <a16:creationId xmlns:a16="http://schemas.microsoft.com/office/drawing/2014/main" id="{B87BB45F-5B96-AFAE-CF8A-FBE680B2D04F}"/>
                  </a:ext>
                </a:extLst>
              </p:cNvPr>
              <p:cNvSpPr>
                <a:spLocks noChangeShapeType="1"/>
              </p:cNvSpPr>
              <p:nvPr/>
            </p:nvSpPr>
            <p:spPr bwMode="auto">
              <a:xfrm>
                <a:off x="10850563" y="5575300"/>
                <a:ext cx="115888" cy="0"/>
              </a:xfrm>
              <a:prstGeom prst="line">
                <a:avLst/>
              </a:prstGeom>
              <a:noFill/>
              <a:ln w="635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337" name="Line 282">
                <a:extLst>
                  <a:ext uri="{FF2B5EF4-FFF2-40B4-BE49-F238E27FC236}">
                    <a16:creationId xmlns:a16="http://schemas.microsoft.com/office/drawing/2014/main" id="{A69E02CE-C344-1583-32D4-6C69168F06D4}"/>
                  </a:ext>
                </a:extLst>
              </p:cNvPr>
              <p:cNvSpPr>
                <a:spLocks noChangeShapeType="1"/>
              </p:cNvSpPr>
              <p:nvPr/>
            </p:nvSpPr>
            <p:spPr bwMode="auto">
              <a:xfrm flipH="1">
                <a:off x="10694988" y="5541963"/>
                <a:ext cx="188913" cy="187325"/>
              </a:xfrm>
              <a:prstGeom prst="line">
                <a:avLst/>
              </a:prstGeom>
              <a:noFill/>
              <a:ln w="635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grpSp>
        <p:grpSp>
          <p:nvGrpSpPr>
            <p:cNvPr id="288" name="Group 287">
              <a:extLst>
                <a:ext uri="{FF2B5EF4-FFF2-40B4-BE49-F238E27FC236}">
                  <a16:creationId xmlns:a16="http://schemas.microsoft.com/office/drawing/2014/main" id="{6B7A3364-7DB2-03B4-FC5A-D5F2538A1C9B}"/>
                </a:ext>
              </a:extLst>
            </p:cNvPr>
            <p:cNvGrpSpPr/>
            <p:nvPr/>
          </p:nvGrpSpPr>
          <p:grpSpPr>
            <a:xfrm>
              <a:off x="8547295" y="2851700"/>
              <a:ext cx="917482" cy="499815"/>
              <a:chOff x="8484563" y="2851700"/>
              <a:chExt cx="917482" cy="499815"/>
            </a:xfrm>
          </p:grpSpPr>
          <p:grpSp>
            <p:nvGrpSpPr>
              <p:cNvPr id="289" name="Group 288">
                <a:extLst>
                  <a:ext uri="{FF2B5EF4-FFF2-40B4-BE49-F238E27FC236}">
                    <a16:creationId xmlns:a16="http://schemas.microsoft.com/office/drawing/2014/main" id="{A73D956D-4126-3E40-CE4B-484C0006F5DC}"/>
                  </a:ext>
                </a:extLst>
              </p:cNvPr>
              <p:cNvGrpSpPr/>
              <p:nvPr/>
            </p:nvGrpSpPr>
            <p:grpSpPr>
              <a:xfrm>
                <a:off x="8818240" y="2851700"/>
                <a:ext cx="583805" cy="499815"/>
                <a:chOff x="5888038" y="3135313"/>
                <a:chExt cx="1125538" cy="963612"/>
              </a:xfrm>
            </p:grpSpPr>
            <p:sp>
              <p:nvSpPr>
                <p:cNvPr id="295" name="Freeform 21">
                  <a:extLst>
                    <a:ext uri="{FF2B5EF4-FFF2-40B4-BE49-F238E27FC236}">
                      <a16:creationId xmlns:a16="http://schemas.microsoft.com/office/drawing/2014/main" id="{A982FF10-79D7-AB13-BB12-A8DBA8D68AE1}"/>
                    </a:ext>
                  </a:extLst>
                </p:cNvPr>
                <p:cNvSpPr>
                  <a:spLocks/>
                </p:cNvSpPr>
                <p:nvPr/>
              </p:nvSpPr>
              <p:spPr bwMode="auto">
                <a:xfrm>
                  <a:off x="5888038" y="3308350"/>
                  <a:ext cx="1125538" cy="790575"/>
                </a:xfrm>
                <a:custGeom>
                  <a:avLst/>
                  <a:gdLst>
                    <a:gd name="T0" fmla="*/ 0 w 300"/>
                    <a:gd name="T1" fmla="*/ 198 h 210"/>
                    <a:gd name="T2" fmla="*/ 11 w 300"/>
                    <a:gd name="T3" fmla="*/ 210 h 210"/>
                    <a:gd name="T4" fmla="*/ 289 w 300"/>
                    <a:gd name="T5" fmla="*/ 210 h 210"/>
                    <a:gd name="T6" fmla="*/ 300 w 300"/>
                    <a:gd name="T7" fmla="*/ 198 h 210"/>
                    <a:gd name="T8" fmla="*/ 300 w 300"/>
                    <a:gd name="T9" fmla="*/ 0 h 210"/>
                    <a:gd name="T10" fmla="*/ 0 w 300"/>
                    <a:gd name="T11" fmla="*/ 0 h 210"/>
                    <a:gd name="T12" fmla="*/ 0 w 300"/>
                    <a:gd name="T13" fmla="*/ 198 h 210"/>
                  </a:gdLst>
                  <a:ahLst/>
                  <a:cxnLst>
                    <a:cxn ang="0">
                      <a:pos x="T0" y="T1"/>
                    </a:cxn>
                    <a:cxn ang="0">
                      <a:pos x="T2" y="T3"/>
                    </a:cxn>
                    <a:cxn ang="0">
                      <a:pos x="T4" y="T5"/>
                    </a:cxn>
                    <a:cxn ang="0">
                      <a:pos x="T6" y="T7"/>
                    </a:cxn>
                    <a:cxn ang="0">
                      <a:pos x="T8" y="T9"/>
                    </a:cxn>
                    <a:cxn ang="0">
                      <a:pos x="T10" y="T11"/>
                    </a:cxn>
                    <a:cxn ang="0">
                      <a:pos x="T12" y="T13"/>
                    </a:cxn>
                  </a:cxnLst>
                  <a:rect l="0" t="0" r="r" b="b"/>
                  <a:pathLst>
                    <a:path w="300" h="210">
                      <a:moveTo>
                        <a:pt x="0" y="198"/>
                      </a:moveTo>
                      <a:cubicBezTo>
                        <a:pt x="0" y="204"/>
                        <a:pt x="4" y="210"/>
                        <a:pt x="11" y="210"/>
                      </a:cubicBezTo>
                      <a:cubicBezTo>
                        <a:pt x="289" y="210"/>
                        <a:pt x="289" y="210"/>
                        <a:pt x="289" y="210"/>
                      </a:cubicBezTo>
                      <a:cubicBezTo>
                        <a:pt x="295" y="210"/>
                        <a:pt x="300" y="205"/>
                        <a:pt x="300" y="198"/>
                      </a:cubicBezTo>
                      <a:cubicBezTo>
                        <a:pt x="300" y="0"/>
                        <a:pt x="300" y="0"/>
                        <a:pt x="300" y="0"/>
                      </a:cubicBezTo>
                      <a:cubicBezTo>
                        <a:pt x="0" y="0"/>
                        <a:pt x="0" y="0"/>
                        <a:pt x="0" y="0"/>
                      </a:cubicBezTo>
                      <a:cubicBezTo>
                        <a:pt x="0" y="198"/>
                        <a:pt x="0" y="198"/>
                        <a:pt x="0" y="198"/>
                      </a:cubicBezTo>
                    </a:path>
                  </a:pathLst>
                </a:custGeom>
                <a:solidFill>
                  <a:srgbClr val="A0A1A2"/>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96" name="Freeform 22">
                  <a:extLst>
                    <a:ext uri="{FF2B5EF4-FFF2-40B4-BE49-F238E27FC236}">
                      <a16:creationId xmlns:a16="http://schemas.microsoft.com/office/drawing/2014/main" id="{BD6DD961-6241-19CF-88FF-B8221F394C01}"/>
                    </a:ext>
                  </a:extLst>
                </p:cNvPr>
                <p:cNvSpPr>
                  <a:spLocks/>
                </p:cNvSpPr>
                <p:nvPr/>
              </p:nvSpPr>
              <p:spPr bwMode="auto">
                <a:xfrm>
                  <a:off x="5888038" y="3135313"/>
                  <a:ext cx="1125538" cy="173038"/>
                </a:xfrm>
                <a:custGeom>
                  <a:avLst/>
                  <a:gdLst>
                    <a:gd name="T0" fmla="*/ 289 w 300"/>
                    <a:gd name="T1" fmla="*/ 0 h 46"/>
                    <a:gd name="T2" fmla="*/ 11 w 300"/>
                    <a:gd name="T3" fmla="*/ 0 h 46"/>
                    <a:gd name="T4" fmla="*/ 0 w 300"/>
                    <a:gd name="T5" fmla="*/ 11 h 46"/>
                    <a:gd name="T6" fmla="*/ 0 w 300"/>
                    <a:gd name="T7" fmla="*/ 46 h 46"/>
                    <a:gd name="T8" fmla="*/ 300 w 300"/>
                    <a:gd name="T9" fmla="*/ 46 h 46"/>
                    <a:gd name="T10" fmla="*/ 300 w 300"/>
                    <a:gd name="T11" fmla="*/ 11 h 46"/>
                    <a:gd name="T12" fmla="*/ 289 w 30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00" h="46">
                      <a:moveTo>
                        <a:pt x="289" y="0"/>
                      </a:moveTo>
                      <a:cubicBezTo>
                        <a:pt x="11" y="0"/>
                        <a:pt x="11" y="0"/>
                        <a:pt x="11" y="0"/>
                      </a:cubicBezTo>
                      <a:cubicBezTo>
                        <a:pt x="4" y="0"/>
                        <a:pt x="0" y="5"/>
                        <a:pt x="0" y="11"/>
                      </a:cubicBezTo>
                      <a:cubicBezTo>
                        <a:pt x="0" y="46"/>
                        <a:pt x="0" y="46"/>
                        <a:pt x="0" y="46"/>
                      </a:cubicBezTo>
                      <a:cubicBezTo>
                        <a:pt x="300" y="46"/>
                        <a:pt x="300" y="46"/>
                        <a:pt x="300" y="46"/>
                      </a:cubicBezTo>
                      <a:cubicBezTo>
                        <a:pt x="300" y="11"/>
                        <a:pt x="300" y="11"/>
                        <a:pt x="300" y="11"/>
                      </a:cubicBezTo>
                      <a:cubicBezTo>
                        <a:pt x="300" y="5"/>
                        <a:pt x="296" y="0"/>
                        <a:pt x="289" y="0"/>
                      </a:cubicBezTo>
                    </a:path>
                  </a:pathLst>
                </a:custGeom>
                <a:solidFill>
                  <a:srgbClr val="7A7A7A"/>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97" name="Rectangle 296">
                  <a:extLst>
                    <a:ext uri="{FF2B5EF4-FFF2-40B4-BE49-F238E27FC236}">
                      <a16:creationId xmlns:a16="http://schemas.microsoft.com/office/drawing/2014/main" id="{5FA135BB-A829-FD01-251A-591CC25250CD}"/>
                    </a:ext>
                  </a:extLst>
                </p:cNvPr>
                <p:cNvSpPr>
                  <a:spLocks noChangeArrowheads="1"/>
                </p:cNvSpPr>
                <p:nvPr/>
              </p:nvSpPr>
              <p:spPr bwMode="auto">
                <a:xfrm>
                  <a:off x="6311900" y="3379788"/>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98" name="Rectangle 297">
                  <a:extLst>
                    <a:ext uri="{FF2B5EF4-FFF2-40B4-BE49-F238E27FC236}">
                      <a16:creationId xmlns:a16="http://schemas.microsoft.com/office/drawing/2014/main" id="{A0B71CF9-B7BA-5257-3296-C5419275137F}"/>
                    </a:ext>
                  </a:extLst>
                </p:cNvPr>
                <p:cNvSpPr>
                  <a:spLocks noChangeArrowheads="1"/>
                </p:cNvSpPr>
                <p:nvPr/>
              </p:nvSpPr>
              <p:spPr bwMode="auto">
                <a:xfrm>
                  <a:off x="6311900" y="3379788"/>
                  <a:ext cx="280988"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299" name="Rectangle 298">
                  <a:extLst>
                    <a:ext uri="{FF2B5EF4-FFF2-40B4-BE49-F238E27FC236}">
                      <a16:creationId xmlns:a16="http://schemas.microsoft.com/office/drawing/2014/main" id="{3A8A4475-3216-9863-88A3-15F8483371C1}"/>
                    </a:ext>
                  </a:extLst>
                </p:cNvPr>
                <p:cNvSpPr>
                  <a:spLocks noChangeArrowheads="1"/>
                </p:cNvSpPr>
                <p:nvPr/>
              </p:nvSpPr>
              <p:spPr bwMode="auto">
                <a:xfrm>
                  <a:off x="6311900" y="3613150"/>
                  <a:ext cx="280988" cy="173038"/>
                </a:xfrm>
                <a:prstGeom prst="rect">
                  <a:avLst/>
                </a:prstGeom>
                <a:solidFill>
                  <a:srgbClr val="A80000"/>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0" name="Rectangle 299">
                  <a:extLst>
                    <a:ext uri="{FF2B5EF4-FFF2-40B4-BE49-F238E27FC236}">
                      <a16:creationId xmlns:a16="http://schemas.microsoft.com/office/drawing/2014/main" id="{F4F69A96-74AD-B29E-8136-DB4B5E9564A3}"/>
                    </a:ext>
                  </a:extLst>
                </p:cNvPr>
                <p:cNvSpPr>
                  <a:spLocks noChangeArrowheads="1"/>
                </p:cNvSpPr>
                <p:nvPr/>
              </p:nvSpPr>
              <p:spPr bwMode="auto">
                <a:xfrm>
                  <a:off x="6311900" y="3613150"/>
                  <a:ext cx="280988"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1" name="Rectangle 300">
                  <a:extLst>
                    <a:ext uri="{FF2B5EF4-FFF2-40B4-BE49-F238E27FC236}">
                      <a16:creationId xmlns:a16="http://schemas.microsoft.com/office/drawing/2014/main" id="{064512E9-966A-68EB-4268-9816A17C5EC2}"/>
                    </a:ext>
                  </a:extLst>
                </p:cNvPr>
                <p:cNvSpPr>
                  <a:spLocks noChangeArrowheads="1"/>
                </p:cNvSpPr>
                <p:nvPr/>
              </p:nvSpPr>
              <p:spPr bwMode="auto">
                <a:xfrm>
                  <a:off x="6650038" y="3613150"/>
                  <a:ext cx="280988" cy="173038"/>
                </a:xfrm>
                <a:prstGeom prst="rect">
                  <a:avLst/>
                </a:prstGeom>
                <a:solidFill>
                  <a:srgbClr val="A80000"/>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2" name="Rectangle 301">
                  <a:extLst>
                    <a:ext uri="{FF2B5EF4-FFF2-40B4-BE49-F238E27FC236}">
                      <a16:creationId xmlns:a16="http://schemas.microsoft.com/office/drawing/2014/main" id="{3AF7E245-BECE-B842-3EF9-DB2036C083AB}"/>
                    </a:ext>
                  </a:extLst>
                </p:cNvPr>
                <p:cNvSpPr>
                  <a:spLocks noChangeArrowheads="1"/>
                </p:cNvSpPr>
                <p:nvPr/>
              </p:nvSpPr>
              <p:spPr bwMode="auto">
                <a:xfrm>
                  <a:off x="6650038" y="3379788"/>
                  <a:ext cx="280988"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3" name="Rectangle 302">
                  <a:extLst>
                    <a:ext uri="{FF2B5EF4-FFF2-40B4-BE49-F238E27FC236}">
                      <a16:creationId xmlns:a16="http://schemas.microsoft.com/office/drawing/2014/main" id="{56B9ACE2-5295-B338-F91F-BD7E159476FA}"/>
                    </a:ext>
                  </a:extLst>
                </p:cNvPr>
                <p:cNvSpPr>
                  <a:spLocks noChangeArrowheads="1"/>
                </p:cNvSpPr>
                <p:nvPr/>
              </p:nvSpPr>
              <p:spPr bwMode="auto">
                <a:xfrm>
                  <a:off x="6650038" y="3379788"/>
                  <a:ext cx="280988"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4" name="Rectangle 303">
                  <a:extLst>
                    <a:ext uri="{FF2B5EF4-FFF2-40B4-BE49-F238E27FC236}">
                      <a16:creationId xmlns:a16="http://schemas.microsoft.com/office/drawing/2014/main" id="{91F77FEE-9884-72CC-0AA8-6A6E4868BCA7}"/>
                    </a:ext>
                  </a:extLst>
                </p:cNvPr>
                <p:cNvSpPr>
                  <a:spLocks noChangeArrowheads="1"/>
                </p:cNvSpPr>
                <p:nvPr/>
              </p:nvSpPr>
              <p:spPr bwMode="auto">
                <a:xfrm>
                  <a:off x="5973763" y="3379788"/>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5" name="Rectangle 304">
                  <a:extLst>
                    <a:ext uri="{FF2B5EF4-FFF2-40B4-BE49-F238E27FC236}">
                      <a16:creationId xmlns:a16="http://schemas.microsoft.com/office/drawing/2014/main" id="{94B0678C-F344-2B82-1E10-1EE95D898C6A}"/>
                    </a:ext>
                  </a:extLst>
                </p:cNvPr>
                <p:cNvSpPr>
                  <a:spLocks noChangeArrowheads="1"/>
                </p:cNvSpPr>
                <p:nvPr/>
              </p:nvSpPr>
              <p:spPr bwMode="auto">
                <a:xfrm>
                  <a:off x="5973763" y="3379788"/>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6" name="Rectangle 305">
                  <a:extLst>
                    <a:ext uri="{FF2B5EF4-FFF2-40B4-BE49-F238E27FC236}">
                      <a16:creationId xmlns:a16="http://schemas.microsoft.com/office/drawing/2014/main" id="{9A576B5C-7D32-0EC4-1A75-499FC13B7B9E}"/>
                    </a:ext>
                  </a:extLst>
                </p:cNvPr>
                <p:cNvSpPr>
                  <a:spLocks noChangeArrowheads="1"/>
                </p:cNvSpPr>
                <p:nvPr/>
              </p:nvSpPr>
              <p:spPr bwMode="auto">
                <a:xfrm>
                  <a:off x="5973763" y="3613150"/>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7" name="Rectangle 306">
                  <a:extLst>
                    <a:ext uri="{FF2B5EF4-FFF2-40B4-BE49-F238E27FC236}">
                      <a16:creationId xmlns:a16="http://schemas.microsoft.com/office/drawing/2014/main" id="{BD6A4637-559C-B2C3-C346-8513BC134DDA}"/>
                    </a:ext>
                  </a:extLst>
                </p:cNvPr>
                <p:cNvSpPr>
                  <a:spLocks noChangeArrowheads="1"/>
                </p:cNvSpPr>
                <p:nvPr/>
              </p:nvSpPr>
              <p:spPr bwMode="auto">
                <a:xfrm>
                  <a:off x="5973763" y="3613150"/>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8" name="Rectangle 307">
                  <a:extLst>
                    <a:ext uri="{FF2B5EF4-FFF2-40B4-BE49-F238E27FC236}">
                      <a16:creationId xmlns:a16="http://schemas.microsoft.com/office/drawing/2014/main" id="{F914351F-BF05-4D24-443B-D87060312D10}"/>
                    </a:ext>
                  </a:extLst>
                </p:cNvPr>
                <p:cNvSpPr>
                  <a:spLocks noChangeArrowheads="1"/>
                </p:cNvSpPr>
                <p:nvPr/>
              </p:nvSpPr>
              <p:spPr bwMode="auto">
                <a:xfrm>
                  <a:off x="5973763" y="3843338"/>
                  <a:ext cx="282575" cy="173038"/>
                </a:xfrm>
                <a:prstGeom prst="rect">
                  <a:avLst/>
                </a:prstGeom>
                <a:solidFill>
                  <a:srgbClr val="A80000"/>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09" name="Rectangle 308">
                  <a:extLst>
                    <a:ext uri="{FF2B5EF4-FFF2-40B4-BE49-F238E27FC236}">
                      <a16:creationId xmlns:a16="http://schemas.microsoft.com/office/drawing/2014/main" id="{302A4A08-5382-E36F-BDEF-C17D7078C9DF}"/>
                    </a:ext>
                  </a:extLst>
                </p:cNvPr>
                <p:cNvSpPr>
                  <a:spLocks noChangeArrowheads="1"/>
                </p:cNvSpPr>
                <p:nvPr/>
              </p:nvSpPr>
              <p:spPr bwMode="auto">
                <a:xfrm>
                  <a:off x="5973763" y="3843338"/>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0" name="Rectangle 309">
                  <a:extLst>
                    <a:ext uri="{FF2B5EF4-FFF2-40B4-BE49-F238E27FC236}">
                      <a16:creationId xmlns:a16="http://schemas.microsoft.com/office/drawing/2014/main" id="{A440E4E1-D9F7-8D48-1F3C-159BA209D840}"/>
                    </a:ext>
                  </a:extLst>
                </p:cNvPr>
                <p:cNvSpPr>
                  <a:spLocks noChangeArrowheads="1"/>
                </p:cNvSpPr>
                <p:nvPr/>
              </p:nvSpPr>
              <p:spPr bwMode="auto">
                <a:xfrm>
                  <a:off x="6311900" y="3843338"/>
                  <a:ext cx="280988" cy="173038"/>
                </a:xfrm>
                <a:prstGeom prst="rect">
                  <a:avLst/>
                </a:prstGeom>
                <a:solidFill>
                  <a:srgbClr val="A80000"/>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1" name="Rectangle 310">
                  <a:extLst>
                    <a:ext uri="{FF2B5EF4-FFF2-40B4-BE49-F238E27FC236}">
                      <a16:creationId xmlns:a16="http://schemas.microsoft.com/office/drawing/2014/main" id="{3D04A2A8-DFCC-BC5F-E1EA-DB70D30C5A15}"/>
                    </a:ext>
                  </a:extLst>
                </p:cNvPr>
                <p:cNvSpPr>
                  <a:spLocks noChangeArrowheads="1"/>
                </p:cNvSpPr>
                <p:nvPr/>
              </p:nvSpPr>
              <p:spPr bwMode="auto">
                <a:xfrm>
                  <a:off x="6650038" y="3843338"/>
                  <a:ext cx="280988" cy="173038"/>
                </a:xfrm>
                <a:prstGeom prst="rect">
                  <a:avLst/>
                </a:prstGeom>
                <a:solidFill>
                  <a:srgbClr val="A80000"/>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2" name="Freeform 38">
                  <a:extLst>
                    <a:ext uri="{FF2B5EF4-FFF2-40B4-BE49-F238E27FC236}">
                      <a16:creationId xmlns:a16="http://schemas.microsoft.com/office/drawing/2014/main" id="{8E32350B-A960-E9C4-B8C8-4EA0EFF49F58}"/>
                    </a:ext>
                  </a:extLst>
                </p:cNvPr>
                <p:cNvSpPr>
                  <a:spLocks noEditPoints="1"/>
                </p:cNvSpPr>
                <p:nvPr/>
              </p:nvSpPr>
              <p:spPr bwMode="auto">
                <a:xfrm>
                  <a:off x="5888038" y="3308350"/>
                  <a:ext cx="822325" cy="790575"/>
                </a:xfrm>
                <a:custGeom>
                  <a:avLst/>
                  <a:gdLst>
                    <a:gd name="T0" fmla="*/ 23 w 219"/>
                    <a:gd name="T1" fmla="*/ 127 h 210"/>
                    <a:gd name="T2" fmla="*/ 23 w 219"/>
                    <a:gd name="T3" fmla="*/ 81 h 210"/>
                    <a:gd name="T4" fmla="*/ 98 w 219"/>
                    <a:gd name="T5" fmla="*/ 81 h 210"/>
                    <a:gd name="T6" fmla="*/ 98 w 219"/>
                    <a:gd name="T7" fmla="*/ 127 h 210"/>
                    <a:gd name="T8" fmla="*/ 23 w 219"/>
                    <a:gd name="T9" fmla="*/ 127 h 210"/>
                    <a:gd name="T10" fmla="*/ 23 w 219"/>
                    <a:gd name="T11" fmla="*/ 65 h 210"/>
                    <a:gd name="T12" fmla="*/ 23 w 219"/>
                    <a:gd name="T13" fmla="*/ 19 h 210"/>
                    <a:gd name="T14" fmla="*/ 98 w 219"/>
                    <a:gd name="T15" fmla="*/ 19 h 210"/>
                    <a:gd name="T16" fmla="*/ 98 w 219"/>
                    <a:gd name="T17" fmla="*/ 65 h 210"/>
                    <a:gd name="T18" fmla="*/ 23 w 219"/>
                    <a:gd name="T19" fmla="*/ 65 h 210"/>
                    <a:gd name="T20" fmla="*/ 219 w 219"/>
                    <a:gd name="T21" fmla="*/ 0 h 210"/>
                    <a:gd name="T22" fmla="*/ 0 w 219"/>
                    <a:gd name="T23" fmla="*/ 0 h 210"/>
                    <a:gd name="T24" fmla="*/ 0 w 219"/>
                    <a:gd name="T25" fmla="*/ 10 h 210"/>
                    <a:gd name="T26" fmla="*/ 0 w 219"/>
                    <a:gd name="T27" fmla="*/ 30 h 210"/>
                    <a:gd name="T28" fmla="*/ 0 w 219"/>
                    <a:gd name="T29" fmla="*/ 198 h 210"/>
                    <a:gd name="T30" fmla="*/ 11 w 219"/>
                    <a:gd name="T31" fmla="*/ 210 h 210"/>
                    <a:gd name="T32" fmla="*/ 24 w 219"/>
                    <a:gd name="T33" fmla="*/ 210 h 210"/>
                    <a:gd name="T34" fmla="*/ 44 w 219"/>
                    <a:gd name="T35" fmla="*/ 188 h 210"/>
                    <a:gd name="T36" fmla="*/ 23 w 219"/>
                    <a:gd name="T37" fmla="*/ 188 h 210"/>
                    <a:gd name="T38" fmla="*/ 23 w 219"/>
                    <a:gd name="T39" fmla="*/ 142 h 210"/>
                    <a:gd name="T40" fmla="*/ 86 w 219"/>
                    <a:gd name="T41" fmla="*/ 142 h 210"/>
                    <a:gd name="T42" fmla="*/ 113 w 219"/>
                    <a:gd name="T43" fmla="*/ 114 h 210"/>
                    <a:gd name="T44" fmla="*/ 113 w 219"/>
                    <a:gd name="T45" fmla="*/ 81 h 210"/>
                    <a:gd name="T46" fmla="*/ 143 w 219"/>
                    <a:gd name="T47" fmla="*/ 81 h 210"/>
                    <a:gd name="T48" fmla="*/ 158 w 219"/>
                    <a:gd name="T49" fmla="*/ 65 h 210"/>
                    <a:gd name="T50" fmla="*/ 113 w 219"/>
                    <a:gd name="T51" fmla="*/ 65 h 210"/>
                    <a:gd name="T52" fmla="*/ 113 w 219"/>
                    <a:gd name="T53" fmla="*/ 19 h 210"/>
                    <a:gd name="T54" fmla="*/ 188 w 219"/>
                    <a:gd name="T55" fmla="*/ 19 h 210"/>
                    <a:gd name="T56" fmla="*/ 188 w 219"/>
                    <a:gd name="T57" fmla="*/ 33 h 210"/>
                    <a:gd name="T58" fmla="*/ 219 w 219"/>
                    <a:gd name="T5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 h="210">
                      <a:moveTo>
                        <a:pt x="23" y="127"/>
                      </a:moveTo>
                      <a:cubicBezTo>
                        <a:pt x="23" y="81"/>
                        <a:pt x="23" y="81"/>
                        <a:pt x="23" y="81"/>
                      </a:cubicBezTo>
                      <a:cubicBezTo>
                        <a:pt x="98" y="81"/>
                        <a:pt x="98" y="81"/>
                        <a:pt x="98" y="81"/>
                      </a:cubicBezTo>
                      <a:cubicBezTo>
                        <a:pt x="98" y="127"/>
                        <a:pt x="98" y="127"/>
                        <a:pt x="98" y="127"/>
                      </a:cubicBezTo>
                      <a:cubicBezTo>
                        <a:pt x="23" y="127"/>
                        <a:pt x="23" y="127"/>
                        <a:pt x="23" y="127"/>
                      </a:cubicBezTo>
                      <a:moveTo>
                        <a:pt x="23" y="65"/>
                      </a:moveTo>
                      <a:cubicBezTo>
                        <a:pt x="23" y="19"/>
                        <a:pt x="23" y="19"/>
                        <a:pt x="23" y="19"/>
                      </a:cubicBezTo>
                      <a:cubicBezTo>
                        <a:pt x="98" y="19"/>
                        <a:pt x="98" y="19"/>
                        <a:pt x="98" y="19"/>
                      </a:cubicBezTo>
                      <a:cubicBezTo>
                        <a:pt x="98" y="65"/>
                        <a:pt x="98" y="65"/>
                        <a:pt x="98" y="65"/>
                      </a:cubicBezTo>
                      <a:cubicBezTo>
                        <a:pt x="23" y="65"/>
                        <a:pt x="23" y="65"/>
                        <a:pt x="23" y="65"/>
                      </a:cubicBezTo>
                      <a:moveTo>
                        <a:pt x="219" y="0"/>
                      </a:moveTo>
                      <a:cubicBezTo>
                        <a:pt x="0" y="0"/>
                        <a:pt x="0" y="0"/>
                        <a:pt x="0" y="0"/>
                      </a:cubicBezTo>
                      <a:cubicBezTo>
                        <a:pt x="0" y="10"/>
                        <a:pt x="0" y="10"/>
                        <a:pt x="0" y="10"/>
                      </a:cubicBezTo>
                      <a:cubicBezTo>
                        <a:pt x="0" y="30"/>
                        <a:pt x="0" y="30"/>
                        <a:pt x="0" y="30"/>
                      </a:cubicBezTo>
                      <a:cubicBezTo>
                        <a:pt x="0" y="198"/>
                        <a:pt x="0" y="198"/>
                        <a:pt x="0" y="198"/>
                      </a:cubicBezTo>
                      <a:cubicBezTo>
                        <a:pt x="0" y="204"/>
                        <a:pt x="6" y="210"/>
                        <a:pt x="11" y="210"/>
                      </a:cubicBezTo>
                      <a:cubicBezTo>
                        <a:pt x="24" y="210"/>
                        <a:pt x="24" y="210"/>
                        <a:pt x="24" y="210"/>
                      </a:cubicBezTo>
                      <a:cubicBezTo>
                        <a:pt x="44" y="188"/>
                        <a:pt x="44" y="188"/>
                        <a:pt x="44" y="188"/>
                      </a:cubicBezTo>
                      <a:cubicBezTo>
                        <a:pt x="23" y="188"/>
                        <a:pt x="23" y="188"/>
                        <a:pt x="23" y="188"/>
                      </a:cubicBezTo>
                      <a:cubicBezTo>
                        <a:pt x="23" y="142"/>
                        <a:pt x="23" y="142"/>
                        <a:pt x="23" y="142"/>
                      </a:cubicBezTo>
                      <a:cubicBezTo>
                        <a:pt x="86" y="142"/>
                        <a:pt x="86" y="142"/>
                        <a:pt x="86" y="142"/>
                      </a:cubicBezTo>
                      <a:cubicBezTo>
                        <a:pt x="113" y="114"/>
                        <a:pt x="113" y="114"/>
                        <a:pt x="113" y="114"/>
                      </a:cubicBezTo>
                      <a:cubicBezTo>
                        <a:pt x="113" y="81"/>
                        <a:pt x="113" y="81"/>
                        <a:pt x="113" y="81"/>
                      </a:cubicBezTo>
                      <a:cubicBezTo>
                        <a:pt x="143" y="81"/>
                        <a:pt x="143" y="81"/>
                        <a:pt x="143" y="81"/>
                      </a:cubicBezTo>
                      <a:cubicBezTo>
                        <a:pt x="158" y="65"/>
                        <a:pt x="158" y="65"/>
                        <a:pt x="158" y="65"/>
                      </a:cubicBezTo>
                      <a:cubicBezTo>
                        <a:pt x="113" y="65"/>
                        <a:pt x="113" y="65"/>
                        <a:pt x="113" y="65"/>
                      </a:cubicBezTo>
                      <a:cubicBezTo>
                        <a:pt x="113" y="19"/>
                        <a:pt x="113" y="19"/>
                        <a:pt x="113" y="19"/>
                      </a:cubicBezTo>
                      <a:cubicBezTo>
                        <a:pt x="188" y="19"/>
                        <a:pt x="188" y="19"/>
                        <a:pt x="188" y="19"/>
                      </a:cubicBezTo>
                      <a:cubicBezTo>
                        <a:pt x="188" y="33"/>
                        <a:pt x="188" y="33"/>
                        <a:pt x="188" y="33"/>
                      </a:cubicBezTo>
                      <a:cubicBezTo>
                        <a:pt x="219" y="0"/>
                        <a:pt x="219" y="0"/>
                        <a:pt x="219" y="0"/>
                      </a:cubicBezTo>
                    </a:path>
                  </a:pathLst>
                </a:custGeom>
                <a:solidFill>
                  <a:srgbClr val="B3B4B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3" name="Freeform 39">
                  <a:extLst>
                    <a:ext uri="{FF2B5EF4-FFF2-40B4-BE49-F238E27FC236}">
                      <a16:creationId xmlns:a16="http://schemas.microsoft.com/office/drawing/2014/main" id="{3CEBBA9A-93BE-18A1-55CD-6C77B5BF8830}"/>
                    </a:ext>
                  </a:extLst>
                </p:cNvPr>
                <p:cNvSpPr>
                  <a:spLocks/>
                </p:cNvSpPr>
                <p:nvPr/>
              </p:nvSpPr>
              <p:spPr bwMode="auto">
                <a:xfrm>
                  <a:off x="5888038" y="3135313"/>
                  <a:ext cx="984250" cy="173038"/>
                </a:xfrm>
                <a:custGeom>
                  <a:avLst/>
                  <a:gdLst>
                    <a:gd name="T0" fmla="*/ 262 w 262"/>
                    <a:gd name="T1" fmla="*/ 0 h 46"/>
                    <a:gd name="T2" fmla="*/ 11 w 262"/>
                    <a:gd name="T3" fmla="*/ 0 h 46"/>
                    <a:gd name="T4" fmla="*/ 11 w 262"/>
                    <a:gd name="T5" fmla="*/ 0 h 46"/>
                    <a:gd name="T6" fmla="*/ 0 w 262"/>
                    <a:gd name="T7" fmla="*/ 11 h 46"/>
                    <a:gd name="T8" fmla="*/ 0 w 262"/>
                    <a:gd name="T9" fmla="*/ 11 h 46"/>
                    <a:gd name="T10" fmla="*/ 0 w 262"/>
                    <a:gd name="T11" fmla="*/ 46 h 46"/>
                    <a:gd name="T12" fmla="*/ 219 w 262"/>
                    <a:gd name="T13" fmla="*/ 46 h 46"/>
                    <a:gd name="T14" fmla="*/ 262 w 262"/>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6">
                      <a:moveTo>
                        <a:pt x="262" y="0"/>
                      </a:moveTo>
                      <a:cubicBezTo>
                        <a:pt x="11" y="0"/>
                        <a:pt x="11" y="0"/>
                        <a:pt x="11" y="0"/>
                      </a:cubicBezTo>
                      <a:cubicBezTo>
                        <a:pt x="11" y="0"/>
                        <a:pt x="11" y="0"/>
                        <a:pt x="11" y="0"/>
                      </a:cubicBezTo>
                      <a:cubicBezTo>
                        <a:pt x="6" y="0"/>
                        <a:pt x="0" y="5"/>
                        <a:pt x="0" y="11"/>
                      </a:cubicBezTo>
                      <a:cubicBezTo>
                        <a:pt x="0" y="11"/>
                        <a:pt x="0" y="11"/>
                        <a:pt x="0" y="11"/>
                      </a:cubicBezTo>
                      <a:cubicBezTo>
                        <a:pt x="0" y="46"/>
                        <a:pt x="0" y="46"/>
                        <a:pt x="0" y="46"/>
                      </a:cubicBezTo>
                      <a:cubicBezTo>
                        <a:pt x="219" y="46"/>
                        <a:pt x="219" y="46"/>
                        <a:pt x="219" y="46"/>
                      </a:cubicBezTo>
                      <a:cubicBezTo>
                        <a:pt x="262" y="0"/>
                        <a:pt x="262" y="0"/>
                        <a:pt x="262" y="0"/>
                      </a:cubicBezTo>
                    </a:path>
                  </a:pathLst>
                </a:custGeom>
                <a:solidFill>
                  <a:srgbClr val="959595"/>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4" name="Freeform 40">
                  <a:extLst>
                    <a:ext uri="{FF2B5EF4-FFF2-40B4-BE49-F238E27FC236}">
                      <a16:creationId xmlns:a16="http://schemas.microsoft.com/office/drawing/2014/main" id="{A99E2095-E358-9082-2468-0E0963C7819F}"/>
                    </a:ext>
                  </a:extLst>
                </p:cNvPr>
                <p:cNvSpPr>
                  <a:spLocks/>
                </p:cNvSpPr>
                <p:nvPr/>
              </p:nvSpPr>
              <p:spPr bwMode="auto">
                <a:xfrm>
                  <a:off x="6311900" y="3379788"/>
                  <a:ext cx="280988" cy="173038"/>
                </a:xfrm>
                <a:custGeom>
                  <a:avLst/>
                  <a:gdLst>
                    <a:gd name="T0" fmla="*/ 177 w 177"/>
                    <a:gd name="T1" fmla="*/ 0 h 109"/>
                    <a:gd name="T2" fmla="*/ 0 w 177"/>
                    <a:gd name="T3" fmla="*/ 0 h 109"/>
                    <a:gd name="T4" fmla="*/ 0 w 177"/>
                    <a:gd name="T5" fmla="*/ 109 h 109"/>
                    <a:gd name="T6" fmla="*/ 107 w 177"/>
                    <a:gd name="T7" fmla="*/ 109 h 109"/>
                    <a:gd name="T8" fmla="*/ 177 w 177"/>
                    <a:gd name="T9" fmla="*/ 33 h 109"/>
                    <a:gd name="T10" fmla="*/ 177 w 177"/>
                    <a:gd name="T11" fmla="*/ 0 h 109"/>
                  </a:gdLst>
                  <a:ahLst/>
                  <a:cxnLst>
                    <a:cxn ang="0">
                      <a:pos x="T0" y="T1"/>
                    </a:cxn>
                    <a:cxn ang="0">
                      <a:pos x="T2" y="T3"/>
                    </a:cxn>
                    <a:cxn ang="0">
                      <a:pos x="T4" y="T5"/>
                    </a:cxn>
                    <a:cxn ang="0">
                      <a:pos x="T6" y="T7"/>
                    </a:cxn>
                    <a:cxn ang="0">
                      <a:pos x="T8" y="T9"/>
                    </a:cxn>
                    <a:cxn ang="0">
                      <a:pos x="T10" y="T11"/>
                    </a:cxn>
                  </a:cxnLst>
                  <a:rect l="0" t="0" r="r" b="b"/>
                  <a:pathLst>
                    <a:path w="177" h="109">
                      <a:moveTo>
                        <a:pt x="177" y="0"/>
                      </a:moveTo>
                      <a:lnTo>
                        <a:pt x="0" y="0"/>
                      </a:lnTo>
                      <a:lnTo>
                        <a:pt x="0" y="109"/>
                      </a:lnTo>
                      <a:lnTo>
                        <a:pt x="107" y="109"/>
                      </a:lnTo>
                      <a:lnTo>
                        <a:pt x="177" y="33"/>
                      </a:lnTo>
                      <a:lnTo>
                        <a:pt x="177" y="0"/>
                      </a:lnTo>
                      <a:close/>
                    </a:path>
                  </a:pathLst>
                </a:custGeom>
                <a:solidFill>
                  <a:srgbClr val="FFFFFF"/>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5" name="Freeform 41">
                  <a:extLst>
                    <a:ext uri="{FF2B5EF4-FFF2-40B4-BE49-F238E27FC236}">
                      <a16:creationId xmlns:a16="http://schemas.microsoft.com/office/drawing/2014/main" id="{78C4EB56-E9DD-7130-8AD5-D02783BCBA1F}"/>
                    </a:ext>
                  </a:extLst>
                </p:cNvPr>
                <p:cNvSpPr>
                  <a:spLocks/>
                </p:cNvSpPr>
                <p:nvPr/>
              </p:nvSpPr>
              <p:spPr bwMode="auto">
                <a:xfrm>
                  <a:off x="6311900" y="3379788"/>
                  <a:ext cx="280988" cy="173038"/>
                </a:xfrm>
                <a:custGeom>
                  <a:avLst/>
                  <a:gdLst>
                    <a:gd name="T0" fmla="*/ 177 w 177"/>
                    <a:gd name="T1" fmla="*/ 0 h 109"/>
                    <a:gd name="T2" fmla="*/ 0 w 177"/>
                    <a:gd name="T3" fmla="*/ 0 h 109"/>
                    <a:gd name="T4" fmla="*/ 0 w 177"/>
                    <a:gd name="T5" fmla="*/ 109 h 109"/>
                    <a:gd name="T6" fmla="*/ 107 w 177"/>
                    <a:gd name="T7" fmla="*/ 109 h 109"/>
                    <a:gd name="T8" fmla="*/ 177 w 177"/>
                    <a:gd name="T9" fmla="*/ 33 h 109"/>
                    <a:gd name="T10" fmla="*/ 177 w 177"/>
                    <a:gd name="T11" fmla="*/ 0 h 109"/>
                  </a:gdLst>
                  <a:ahLst/>
                  <a:cxnLst>
                    <a:cxn ang="0">
                      <a:pos x="T0" y="T1"/>
                    </a:cxn>
                    <a:cxn ang="0">
                      <a:pos x="T2" y="T3"/>
                    </a:cxn>
                    <a:cxn ang="0">
                      <a:pos x="T4" y="T5"/>
                    </a:cxn>
                    <a:cxn ang="0">
                      <a:pos x="T6" y="T7"/>
                    </a:cxn>
                    <a:cxn ang="0">
                      <a:pos x="T8" y="T9"/>
                    </a:cxn>
                    <a:cxn ang="0">
                      <a:pos x="T10" y="T11"/>
                    </a:cxn>
                  </a:cxnLst>
                  <a:rect l="0" t="0" r="r" b="b"/>
                  <a:pathLst>
                    <a:path w="177" h="109">
                      <a:moveTo>
                        <a:pt x="177" y="0"/>
                      </a:moveTo>
                      <a:lnTo>
                        <a:pt x="0" y="0"/>
                      </a:lnTo>
                      <a:lnTo>
                        <a:pt x="0" y="109"/>
                      </a:lnTo>
                      <a:lnTo>
                        <a:pt x="107" y="109"/>
                      </a:lnTo>
                      <a:lnTo>
                        <a:pt x="177" y="33"/>
                      </a:lnTo>
                      <a:lnTo>
                        <a:pt x="177"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6" name="Freeform 42">
                  <a:extLst>
                    <a:ext uri="{FF2B5EF4-FFF2-40B4-BE49-F238E27FC236}">
                      <a16:creationId xmlns:a16="http://schemas.microsoft.com/office/drawing/2014/main" id="{1A47EF70-2846-D0F6-8166-3BA464B34DF8}"/>
                    </a:ext>
                  </a:extLst>
                </p:cNvPr>
                <p:cNvSpPr>
                  <a:spLocks/>
                </p:cNvSpPr>
                <p:nvPr/>
              </p:nvSpPr>
              <p:spPr bwMode="auto">
                <a:xfrm>
                  <a:off x="6311900" y="3613150"/>
                  <a:ext cx="112713" cy="123825"/>
                </a:xfrm>
                <a:custGeom>
                  <a:avLst/>
                  <a:gdLst>
                    <a:gd name="T0" fmla="*/ 71 w 71"/>
                    <a:gd name="T1" fmla="*/ 0 h 78"/>
                    <a:gd name="T2" fmla="*/ 0 w 71"/>
                    <a:gd name="T3" fmla="*/ 0 h 78"/>
                    <a:gd name="T4" fmla="*/ 0 w 71"/>
                    <a:gd name="T5" fmla="*/ 78 h 78"/>
                    <a:gd name="T6" fmla="*/ 71 w 71"/>
                    <a:gd name="T7" fmla="*/ 0 h 78"/>
                  </a:gdLst>
                  <a:ahLst/>
                  <a:cxnLst>
                    <a:cxn ang="0">
                      <a:pos x="T0" y="T1"/>
                    </a:cxn>
                    <a:cxn ang="0">
                      <a:pos x="T2" y="T3"/>
                    </a:cxn>
                    <a:cxn ang="0">
                      <a:pos x="T4" y="T5"/>
                    </a:cxn>
                    <a:cxn ang="0">
                      <a:pos x="T6" y="T7"/>
                    </a:cxn>
                  </a:cxnLst>
                  <a:rect l="0" t="0" r="r" b="b"/>
                  <a:pathLst>
                    <a:path w="71" h="78">
                      <a:moveTo>
                        <a:pt x="71" y="0"/>
                      </a:moveTo>
                      <a:lnTo>
                        <a:pt x="0" y="0"/>
                      </a:lnTo>
                      <a:lnTo>
                        <a:pt x="0" y="78"/>
                      </a:lnTo>
                      <a:lnTo>
                        <a:pt x="71" y="0"/>
                      </a:lnTo>
                      <a:close/>
                    </a:path>
                  </a:pathLst>
                </a:custGeom>
                <a:solidFill>
                  <a:srgbClr val="E81123"/>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7" name="Freeform 43">
                  <a:extLst>
                    <a:ext uri="{FF2B5EF4-FFF2-40B4-BE49-F238E27FC236}">
                      <a16:creationId xmlns:a16="http://schemas.microsoft.com/office/drawing/2014/main" id="{F02A915B-954C-9166-828C-4AB612D6F3E2}"/>
                    </a:ext>
                  </a:extLst>
                </p:cNvPr>
                <p:cNvSpPr>
                  <a:spLocks/>
                </p:cNvSpPr>
                <p:nvPr/>
              </p:nvSpPr>
              <p:spPr bwMode="auto">
                <a:xfrm>
                  <a:off x="6311900" y="3613150"/>
                  <a:ext cx="112713" cy="123825"/>
                </a:xfrm>
                <a:custGeom>
                  <a:avLst/>
                  <a:gdLst>
                    <a:gd name="T0" fmla="*/ 71 w 71"/>
                    <a:gd name="T1" fmla="*/ 0 h 78"/>
                    <a:gd name="T2" fmla="*/ 0 w 71"/>
                    <a:gd name="T3" fmla="*/ 0 h 78"/>
                    <a:gd name="T4" fmla="*/ 0 w 71"/>
                    <a:gd name="T5" fmla="*/ 78 h 78"/>
                    <a:gd name="T6" fmla="*/ 71 w 71"/>
                    <a:gd name="T7" fmla="*/ 0 h 78"/>
                  </a:gdLst>
                  <a:ahLst/>
                  <a:cxnLst>
                    <a:cxn ang="0">
                      <a:pos x="T0" y="T1"/>
                    </a:cxn>
                    <a:cxn ang="0">
                      <a:pos x="T2" y="T3"/>
                    </a:cxn>
                    <a:cxn ang="0">
                      <a:pos x="T4" y="T5"/>
                    </a:cxn>
                    <a:cxn ang="0">
                      <a:pos x="T6" y="T7"/>
                    </a:cxn>
                  </a:cxnLst>
                  <a:rect l="0" t="0" r="r" b="b"/>
                  <a:pathLst>
                    <a:path w="71" h="78">
                      <a:moveTo>
                        <a:pt x="71" y="0"/>
                      </a:moveTo>
                      <a:lnTo>
                        <a:pt x="0" y="0"/>
                      </a:lnTo>
                      <a:lnTo>
                        <a:pt x="0" y="78"/>
                      </a:lnTo>
                      <a:lnTo>
                        <a:pt x="71"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8" name="Rectangle 317">
                  <a:extLst>
                    <a:ext uri="{FF2B5EF4-FFF2-40B4-BE49-F238E27FC236}">
                      <a16:creationId xmlns:a16="http://schemas.microsoft.com/office/drawing/2014/main" id="{891281AD-7CE1-EBB8-80CC-99D6BDE510B8}"/>
                    </a:ext>
                  </a:extLst>
                </p:cNvPr>
                <p:cNvSpPr>
                  <a:spLocks noChangeArrowheads="1"/>
                </p:cNvSpPr>
                <p:nvPr/>
              </p:nvSpPr>
              <p:spPr bwMode="auto">
                <a:xfrm>
                  <a:off x="5973763" y="3379788"/>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19" name="Rectangle 318">
                  <a:extLst>
                    <a:ext uri="{FF2B5EF4-FFF2-40B4-BE49-F238E27FC236}">
                      <a16:creationId xmlns:a16="http://schemas.microsoft.com/office/drawing/2014/main" id="{67A1767C-7FA5-DBB4-BC38-E361B7614FB2}"/>
                    </a:ext>
                  </a:extLst>
                </p:cNvPr>
                <p:cNvSpPr>
                  <a:spLocks noChangeArrowheads="1"/>
                </p:cNvSpPr>
                <p:nvPr/>
              </p:nvSpPr>
              <p:spPr bwMode="auto">
                <a:xfrm>
                  <a:off x="5973763" y="3379788"/>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20" name="Rectangle 319">
                  <a:extLst>
                    <a:ext uri="{FF2B5EF4-FFF2-40B4-BE49-F238E27FC236}">
                      <a16:creationId xmlns:a16="http://schemas.microsoft.com/office/drawing/2014/main" id="{E9B224B0-9545-2937-04F1-2860F5CAFE0F}"/>
                    </a:ext>
                  </a:extLst>
                </p:cNvPr>
                <p:cNvSpPr>
                  <a:spLocks noChangeArrowheads="1"/>
                </p:cNvSpPr>
                <p:nvPr/>
              </p:nvSpPr>
              <p:spPr bwMode="auto">
                <a:xfrm>
                  <a:off x="5973763" y="3613150"/>
                  <a:ext cx="282575" cy="173038"/>
                </a:xfrm>
                <a:prstGeom prst="rect">
                  <a:avLst/>
                </a:prstGeom>
                <a:solidFill>
                  <a:srgbClr val="FFFFFF"/>
                </a:solidFill>
                <a:ln w="9525">
                  <a:solidFill>
                    <a:srgbClr val="000000"/>
                  </a:solidFill>
                  <a:miter lim="800000"/>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21" name="Rectangle 320">
                  <a:extLst>
                    <a:ext uri="{FF2B5EF4-FFF2-40B4-BE49-F238E27FC236}">
                      <a16:creationId xmlns:a16="http://schemas.microsoft.com/office/drawing/2014/main" id="{0C1C7A26-5463-B4BC-A6D6-7AB0D3B86C8F}"/>
                    </a:ext>
                  </a:extLst>
                </p:cNvPr>
                <p:cNvSpPr>
                  <a:spLocks noChangeArrowheads="1"/>
                </p:cNvSpPr>
                <p:nvPr/>
              </p:nvSpPr>
              <p:spPr bwMode="auto">
                <a:xfrm>
                  <a:off x="5973763" y="3613150"/>
                  <a:ext cx="282575" cy="173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22" name="Freeform 48">
                  <a:extLst>
                    <a:ext uri="{FF2B5EF4-FFF2-40B4-BE49-F238E27FC236}">
                      <a16:creationId xmlns:a16="http://schemas.microsoft.com/office/drawing/2014/main" id="{C5C35519-E28E-88CD-BFAB-ECA353406078}"/>
                    </a:ext>
                  </a:extLst>
                </p:cNvPr>
                <p:cNvSpPr>
                  <a:spLocks/>
                </p:cNvSpPr>
                <p:nvPr/>
              </p:nvSpPr>
              <p:spPr bwMode="auto">
                <a:xfrm>
                  <a:off x="5973763" y="3843338"/>
                  <a:ext cx="236538" cy="173038"/>
                </a:xfrm>
                <a:custGeom>
                  <a:avLst/>
                  <a:gdLst>
                    <a:gd name="T0" fmla="*/ 149 w 149"/>
                    <a:gd name="T1" fmla="*/ 0 h 109"/>
                    <a:gd name="T2" fmla="*/ 0 w 149"/>
                    <a:gd name="T3" fmla="*/ 0 h 109"/>
                    <a:gd name="T4" fmla="*/ 0 w 149"/>
                    <a:gd name="T5" fmla="*/ 109 h 109"/>
                    <a:gd name="T6" fmla="*/ 50 w 149"/>
                    <a:gd name="T7" fmla="*/ 109 h 109"/>
                    <a:gd name="T8" fmla="*/ 149 w 149"/>
                    <a:gd name="T9" fmla="*/ 0 h 109"/>
                  </a:gdLst>
                  <a:ahLst/>
                  <a:cxnLst>
                    <a:cxn ang="0">
                      <a:pos x="T0" y="T1"/>
                    </a:cxn>
                    <a:cxn ang="0">
                      <a:pos x="T2" y="T3"/>
                    </a:cxn>
                    <a:cxn ang="0">
                      <a:pos x="T4" y="T5"/>
                    </a:cxn>
                    <a:cxn ang="0">
                      <a:pos x="T6" y="T7"/>
                    </a:cxn>
                    <a:cxn ang="0">
                      <a:pos x="T8" y="T9"/>
                    </a:cxn>
                  </a:cxnLst>
                  <a:rect l="0" t="0" r="r" b="b"/>
                  <a:pathLst>
                    <a:path w="149" h="109">
                      <a:moveTo>
                        <a:pt x="149" y="0"/>
                      </a:moveTo>
                      <a:lnTo>
                        <a:pt x="0" y="0"/>
                      </a:lnTo>
                      <a:lnTo>
                        <a:pt x="0" y="109"/>
                      </a:lnTo>
                      <a:lnTo>
                        <a:pt x="50" y="109"/>
                      </a:lnTo>
                      <a:lnTo>
                        <a:pt x="149" y="0"/>
                      </a:lnTo>
                      <a:close/>
                    </a:path>
                  </a:pathLst>
                </a:custGeom>
                <a:solidFill>
                  <a:srgbClr val="E81123"/>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sp>
              <p:nvSpPr>
                <p:cNvPr id="323" name="Freeform 49">
                  <a:extLst>
                    <a:ext uri="{FF2B5EF4-FFF2-40B4-BE49-F238E27FC236}">
                      <a16:creationId xmlns:a16="http://schemas.microsoft.com/office/drawing/2014/main" id="{6EFA44B0-92A7-A719-BF2B-0759EA07D391}"/>
                    </a:ext>
                  </a:extLst>
                </p:cNvPr>
                <p:cNvSpPr>
                  <a:spLocks/>
                </p:cNvSpPr>
                <p:nvPr/>
              </p:nvSpPr>
              <p:spPr bwMode="auto">
                <a:xfrm>
                  <a:off x="5973763" y="3843338"/>
                  <a:ext cx="236538" cy="173038"/>
                </a:xfrm>
                <a:custGeom>
                  <a:avLst/>
                  <a:gdLst>
                    <a:gd name="T0" fmla="*/ 149 w 149"/>
                    <a:gd name="T1" fmla="*/ 0 h 109"/>
                    <a:gd name="T2" fmla="*/ 0 w 149"/>
                    <a:gd name="T3" fmla="*/ 0 h 109"/>
                    <a:gd name="T4" fmla="*/ 0 w 149"/>
                    <a:gd name="T5" fmla="*/ 109 h 109"/>
                    <a:gd name="T6" fmla="*/ 50 w 149"/>
                    <a:gd name="T7" fmla="*/ 109 h 109"/>
                    <a:gd name="T8" fmla="*/ 149 w 149"/>
                    <a:gd name="T9" fmla="*/ 0 h 109"/>
                  </a:gdLst>
                  <a:ahLst/>
                  <a:cxnLst>
                    <a:cxn ang="0">
                      <a:pos x="T0" y="T1"/>
                    </a:cxn>
                    <a:cxn ang="0">
                      <a:pos x="T2" y="T3"/>
                    </a:cxn>
                    <a:cxn ang="0">
                      <a:pos x="T4" y="T5"/>
                    </a:cxn>
                    <a:cxn ang="0">
                      <a:pos x="T6" y="T7"/>
                    </a:cxn>
                    <a:cxn ang="0">
                      <a:pos x="T8" y="T9"/>
                    </a:cxn>
                  </a:cxnLst>
                  <a:rect l="0" t="0" r="r" b="b"/>
                  <a:pathLst>
                    <a:path w="149" h="109">
                      <a:moveTo>
                        <a:pt x="149" y="0"/>
                      </a:moveTo>
                      <a:lnTo>
                        <a:pt x="0" y="0"/>
                      </a:lnTo>
                      <a:lnTo>
                        <a:pt x="0" y="109"/>
                      </a:lnTo>
                      <a:lnTo>
                        <a:pt x="50" y="109"/>
                      </a:lnTo>
                      <a:lnTo>
                        <a:pt x="14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14049">
                    <a:defRPr/>
                  </a:pPr>
                  <a:endParaRPr lang="en-US" kern="0">
                    <a:latin typeface="Calibri" panose="020F0502020204030204"/>
                  </a:endParaRPr>
                </a:p>
              </p:txBody>
            </p:sp>
          </p:grpSp>
          <p:grpSp>
            <p:nvGrpSpPr>
              <p:cNvPr id="290" name="Group 4">
                <a:extLst>
                  <a:ext uri="{FF2B5EF4-FFF2-40B4-BE49-F238E27FC236}">
                    <a16:creationId xmlns:a16="http://schemas.microsoft.com/office/drawing/2014/main" id="{26156028-9562-751A-1A2B-832186581FE9}"/>
                  </a:ext>
                </a:extLst>
              </p:cNvPr>
              <p:cNvGrpSpPr>
                <a:grpSpLocks noChangeAspect="1"/>
              </p:cNvGrpSpPr>
              <p:nvPr/>
            </p:nvGrpSpPr>
            <p:grpSpPr bwMode="auto">
              <a:xfrm rot="2700000">
                <a:off x="8588544" y="2854660"/>
                <a:ext cx="323851" cy="531813"/>
                <a:chOff x="4714" y="2045"/>
                <a:chExt cx="204" cy="335"/>
              </a:xfrm>
            </p:grpSpPr>
            <p:sp>
              <p:nvSpPr>
                <p:cNvPr id="291" name="Oval 5">
                  <a:extLst>
                    <a:ext uri="{FF2B5EF4-FFF2-40B4-BE49-F238E27FC236}">
                      <a16:creationId xmlns:a16="http://schemas.microsoft.com/office/drawing/2014/main" id="{0B008E2E-F954-05D4-8E77-A0ACC026E7F5}"/>
                    </a:ext>
                  </a:extLst>
                </p:cNvPr>
                <p:cNvSpPr>
                  <a:spLocks noChangeArrowheads="1"/>
                </p:cNvSpPr>
                <p:nvPr/>
              </p:nvSpPr>
              <p:spPr bwMode="auto">
                <a:xfrm>
                  <a:off x="4714" y="2045"/>
                  <a:ext cx="204" cy="203"/>
                </a:xfrm>
                <a:prstGeom prst="ellipse">
                  <a:avLst/>
                </a:prstGeom>
                <a:solidFill>
                  <a:schemeClr val="tx1">
                    <a:lumMod val="75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292" name="Freeform 6">
                  <a:extLst>
                    <a:ext uri="{FF2B5EF4-FFF2-40B4-BE49-F238E27FC236}">
                      <a16:creationId xmlns:a16="http://schemas.microsoft.com/office/drawing/2014/main" id="{B10F4E20-DF1C-E27A-BBC1-4412D1EE4A2B}"/>
                    </a:ext>
                  </a:extLst>
                </p:cNvPr>
                <p:cNvSpPr>
                  <a:spLocks/>
                </p:cNvSpPr>
                <p:nvPr/>
              </p:nvSpPr>
              <p:spPr bwMode="auto">
                <a:xfrm>
                  <a:off x="4789" y="2212"/>
                  <a:ext cx="55" cy="168"/>
                </a:xfrm>
                <a:custGeom>
                  <a:avLst/>
                  <a:gdLst>
                    <a:gd name="T0" fmla="*/ 0 w 40"/>
                    <a:gd name="T1" fmla="*/ 0 h 122"/>
                    <a:gd name="T2" fmla="*/ 0 w 40"/>
                    <a:gd name="T3" fmla="*/ 102 h 122"/>
                    <a:gd name="T4" fmla="*/ 0 w 40"/>
                    <a:gd name="T5" fmla="*/ 102 h 122"/>
                    <a:gd name="T6" fmla="*/ 20 w 40"/>
                    <a:gd name="T7" fmla="*/ 122 h 122"/>
                    <a:gd name="T8" fmla="*/ 40 w 40"/>
                    <a:gd name="T9" fmla="*/ 102 h 122"/>
                    <a:gd name="T10" fmla="*/ 40 w 40"/>
                    <a:gd name="T11" fmla="*/ 102 h 122"/>
                    <a:gd name="T12" fmla="*/ 40 w 40"/>
                    <a:gd name="T13" fmla="*/ 0 h 122"/>
                    <a:gd name="T14" fmla="*/ 0 w 40"/>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22">
                      <a:moveTo>
                        <a:pt x="0" y="0"/>
                      </a:moveTo>
                      <a:cubicBezTo>
                        <a:pt x="0" y="102"/>
                        <a:pt x="0" y="102"/>
                        <a:pt x="0" y="102"/>
                      </a:cubicBezTo>
                      <a:cubicBezTo>
                        <a:pt x="0" y="102"/>
                        <a:pt x="0" y="102"/>
                        <a:pt x="0" y="102"/>
                      </a:cubicBezTo>
                      <a:cubicBezTo>
                        <a:pt x="0" y="113"/>
                        <a:pt x="9" y="122"/>
                        <a:pt x="20" y="122"/>
                      </a:cubicBezTo>
                      <a:cubicBezTo>
                        <a:pt x="31" y="122"/>
                        <a:pt x="40" y="113"/>
                        <a:pt x="40" y="102"/>
                      </a:cubicBezTo>
                      <a:cubicBezTo>
                        <a:pt x="40" y="102"/>
                        <a:pt x="40" y="102"/>
                        <a:pt x="40" y="102"/>
                      </a:cubicBezTo>
                      <a:cubicBezTo>
                        <a:pt x="40" y="0"/>
                        <a:pt x="40" y="0"/>
                        <a:pt x="40" y="0"/>
                      </a:cubicBezTo>
                      <a:lnTo>
                        <a:pt x="0" y="0"/>
                      </a:lnTo>
                      <a:close/>
                    </a:path>
                  </a:pathLst>
                </a:custGeom>
                <a:solidFill>
                  <a:schemeClr val="tx1">
                    <a:lumMod val="75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293" name="Oval 7">
                  <a:extLst>
                    <a:ext uri="{FF2B5EF4-FFF2-40B4-BE49-F238E27FC236}">
                      <a16:creationId xmlns:a16="http://schemas.microsoft.com/office/drawing/2014/main" id="{9F935028-B39C-F033-5532-40EF296F1A09}"/>
                    </a:ext>
                  </a:extLst>
                </p:cNvPr>
                <p:cNvSpPr>
                  <a:spLocks noChangeArrowheads="1"/>
                </p:cNvSpPr>
                <p:nvPr/>
              </p:nvSpPr>
              <p:spPr bwMode="auto">
                <a:xfrm>
                  <a:off x="4742" y="2072"/>
                  <a:ext cx="149" cy="149"/>
                </a:xfrm>
                <a:prstGeom prst="ellipse">
                  <a:avLst/>
                </a:prstGeom>
                <a:solidFill>
                  <a:schemeClr val="accent4">
                    <a:lumMod val="60000"/>
                    <a:lumOff val="40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sp>
              <p:nvSpPr>
                <p:cNvPr id="294" name="Freeform 8">
                  <a:extLst>
                    <a:ext uri="{FF2B5EF4-FFF2-40B4-BE49-F238E27FC236}">
                      <a16:creationId xmlns:a16="http://schemas.microsoft.com/office/drawing/2014/main" id="{B10EDBD8-C428-2C27-3954-3BDE67A3293A}"/>
                    </a:ext>
                  </a:extLst>
                </p:cNvPr>
                <p:cNvSpPr>
                  <a:spLocks/>
                </p:cNvSpPr>
                <p:nvPr/>
              </p:nvSpPr>
              <p:spPr bwMode="auto">
                <a:xfrm>
                  <a:off x="4791" y="2072"/>
                  <a:ext cx="100" cy="149"/>
                </a:xfrm>
                <a:custGeom>
                  <a:avLst/>
                  <a:gdLst>
                    <a:gd name="T0" fmla="*/ 18 w 72"/>
                    <a:gd name="T1" fmla="*/ 0 h 108"/>
                    <a:gd name="T2" fmla="*/ 7 w 72"/>
                    <a:gd name="T3" fmla="*/ 1 h 108"/>
                    <a:gd name="T4" fmla="*/ 0 w 72"/>
                    <a:gd name="T5" fmla="*/ 42 h 108"/>
                    <a:gd name="T6" fmla="*/ 19 w 72"/>
                    <a:gd name="T7" fmla="*/ 108 h 108"/>
                    <a:gd name="T8" fmla="*/ 72 w 72"/>
                    <a:gd name="T9" fmla="*/ 54 h 108"/>
                    <a:gd name="T10" fmla="*/ 18 w 72"/>
                    <a:gd name="T11" fmla="*/ 0 h 108"/>
                  </a:gdLst>
                  <a:ahLst/>
                  <a:cxnLst>
                    <a:cxn ang="0">
                      <a:pos x="T0" y="T1"/>
                    </a:cxn>
                    <a:cxn ang="0">
                      <a:pos x="T2" y="T3"/>
                    </a:cxn>
                    <a:cxn ang="0">
                      <a:pos x="T4" y="T5"/>
                    </a:cxn>
                    <a:cxn ang="0">
                      <a:pos x="T6" y="T7"/>
                    </a:cxn>
                    <a:cxn ang="0">
                      <a:pos x="T8" y="T9"/>
                    </a:cxn>
                    <a:cxn ang="0">
                      <a:pos x="T10" y="T11"/>
                    </a:cxn>
                  </a:cxnLst>
                  <a:rect l="0" t="0" r="r" b="b"/>
                  <a:pathLst>
                    <a:path w="72" h="108">
                      <a:moveTo>
                        <a:pt x="18" y="0"/>
                      </a:moveTo>
                      <a:cubicBezTo>
                        <a:pt x="14" y="0"/>
                        <a:pt x="10" y="0"/>
                        <a:pt x="7" y="1"/>
                      </a:cubicBezTo>
                      <a:cubicBezTo>
                        <a:pt x="3" y="13"/>
                        <a:pt x="0" y="27"/>
                        <a:pt x="0" y="42"/>
                      </a:cubicBezTo>
                      <a:cubicBezTo>
                        <a:pt x="0" y="68"/>
                        <a:pt x="8" y="92"/>
                        <a:pt x="19" y="108"/>
                      </a:cubicBezTo>
                      <a:cubicBezTo>
                        <a:pt x="48" y="107"/>
                        <a:pt x="72" y="83"/>
                        <a:pt x="72" y="54"/>
                      </a:cubicBezTo>
                      <a:cubicBezTo>
                        <a:pt x="72" y="24"/>
                        <a:pt x="47" y="0"/>
                        <a:pt x="18" y="0"/>
                      </a:cubicBezTo>
                      <a:close/>
                    </a:path>
                  </a:pathLst>
                </a:custGeom>
                <a:solidFill>
                  <a:schemeClr val="accent4">
                    <a:lumMod val="20000"/>
                    <a:lumOff val="80000"/>
                  </a:schemeClr>
                </a:solidFill>
                <a:ln w="9525">
                  <a:solidFill>
                    <a:srgbClr val="000000"/>
                  </a:solidFill>
                  <a:round/>
                  <a:headEnd/>
                  <a:tailEnd/>
                </a:ln>
              </p:spPr>
              <p:txBody>
                <a:bodyPr vert="horz" wrap="square" lIns="91414" tIns="45706" rIns="91414" bIns="45706" numCol="1" anchor="t" anchorCtr="0" compatLnSpc="1">
                  <a:prstTxWarp prst="textNoShape">
                    <a:avLst/>
                  </a:prstTxWarp>
                </a:bodyPr>
                <a:lstStyle/>
                <a:p>
                  <a:pPr defTabSz="932418"/>
                  <a:endParaRPr lang="en-US">
                    <a:latin typeface="Segoe UI Semilight"/>
                  </a:endParaRPr>
                </a:p>
              </p:txBody>
            </p:sp>
          </p:grpSp>
        </p:grpSp>
      </p:grpSp>
      <p:sp>
        <p:nvSpPr>
          <p:cNvPr id="374" name="Rectangle 373">
            <a:extLst>
              <a:ext uri="{FF2B5EF4-FFF2-40B4-BE49-F238E27FC236}">
                <a16:creationId xmlns:a16="http://schemas.microsoft.com/office/drawing/2014/main" id="{5961D1BF-4A97-D811-5964-D1F5630B86D5}"/>
              </a:ext>
            </a:extLst>
          </p:cNvPr>
          <p:cNvSpPr/>
          <p:nvPr/>
        </p:nvSpPr>
        <p:spPr>
          <a:xfrm>
            <a:off x="6029998" y="2749889"/>
            <a:ext cx="242374" cy="369332"/>
          </a:xfrm>
          <a:prstGeom prst="rect">
            <a:avLst/>
          </a:prstGeom>
          <a:ln>
            <a:solidFill>
              <a:schemeClr val="accent1"/>
            </a:solidFill>
          </a:ln>
        </p:spPr>
        <p:txBody>
          <a:bodyPr wrap="none">
            <a:spAutoFit/>
          </a:bodyPr>
          <a:lstStyle/>
          <a:p>
            <a:r>
              <a:rPr lang="en-US">
                <a:latin typeface="Times" pitchFamily="2" charset="0"/>
              </a:rPr>
              <a:t> </a:t>
            </a:r>
            <a:endParaRPr lang="en-US"/>
          </a:p>
        </p:txBody>
      </p:sp>
      <p:sp>
        <p:nvSpPr>
          <p:cNvPr id="375" name="TextBox 375">
            <a:extLst>
              <a:ext uri="{FF2B5EF4-FFF2-40B4-BE49-F238E27FC236}">
                <a16:creationId xmlns:a16="http://schemas.microsoft.com/office/drawing/2014/main" id="{022470B8-F3CC-1410-A09B-C7D39DC67F69}"/>
              </a:ext>
            </a:extLst>
          </p:cNvPr>
          <p:cNvSpPr txBox="1"/>
          <p:nvPr/>
        </p:nvSpPr>
        <p:spPr>
          <a:xfrm>
            <a:off x="785885" y="899359"/>
            <a:ext cx="6513340" cy="369332"/>
          </a:xfrm>
          <a:prstGeom prst="rect">
            <a:avLst/>
          </a:prstGeom>
          <a:noFill/>
        </p:spPr>
        <p:txBody>
          <a:bodyPr wrap="square">
            <a:spAutoFit/>
          </a:bodyPr>
          <a:lstStyle/>
          <a:p>
            <a:r>
              <a:rPr lang="zh-CN" altLang="en-US"/>
              <a:t>任何需要响应事件的场景</a:t>
            </a:r>
          </a:p>
        </p:txBody>
      </p:sp>
    </p:spTree>
    <p:extLst>
      <p:ext uri="{BB962C8B-B14F-4D97-AF65-F5344CB8AC3E}">
        <p14:creationId xmlns:p14="http://schemas.microsoft.com/office/powerpoint/2010/main" val="17998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35" presetClass="path" presetSubtype="0" decel="100000" fill="hold" nodeType="withEffect">
                                  <p:stCondLst>
                                    <p:cond delay="0"/>
                                  </p:stCondLst>
                                  <p:childTnLst>
                                    <p:animMotion origin="layout" path="M -4.08731E-6 -4.48933E-6 L -0.02387 -4.48933E-6 " pathEditMode="relative" rAng="0" ptsTypes="AA">
                                      <p:cBhvr>
                                        <p:cTn id="9" dur="750" spd="-100000" fill="hold"/>
                                        <p:tgtEl>
                                          <p:spTgt spid="61"/>
                                        </p:tgtEl>
                                        <p:attrNameLst>
                                          <p:attrName>ppt_x</p:attrName>
                                          <p:attrName>ppt_y</p:attrName>
                                        </p:attrNameLst>
                                      </p:cBhvr>
                                      <p:rCtr x="-1200"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6"/>
                                        </p:tgtEl>
                                        <p:attrNameLst>
                                          <p:attrName>style.visibility</p:attrName>
                                        </p:attrNameLst>
                                      </p:cBhvr>
                                      <p:to>
                                        <p:strVal val="visible"/>
                                      </p:to>
                                    </p:set>
                                    <p:animEffect transition="in" filter="fade">
                                      <p:cBhvr>
                                        <p:cTn id="14" dur="500"/>
                                        <p:tgtEl>
                                          <p:spTgt spid="276"/>
                                        </p:tgtEl>
                                      </p:cBhvr>
                                    </p:animEffect>
                                  </p:childTnLst>
                                </p:cTn>
                              </p:par>
                              <p:par>
                                <p:cTn id="15" presetID="35" presetClass="path" presetSubtype="0" decel="100000" fill="hold" nodeType="withEffect">
                                  <p:stCondLst>
                                    <p:cond delay="0"/>
                                  </p:stCondLst>
                                  <p:childTnLst>
                                    <p:animMotion origin="layout" path="M -4.08731E-6 -4.48933E-6 L -0.02387 -4.48933E-6 " pathEditMode="relative" rAng="0" ptsTypes="AA">
                                      <p:cBhvr>
                                        <p:cTn id="16" dur="750" spd="-100000" fill="hold"/>
                                        <p:tgtEl>
                                          <p:spTgt spid="276"/>
                                        </p:tgtEl>
                                        <p:attrNameLst>
                                          <p:attrName>ppt_x</p:attrName>
                                          <p:attrName>ppt_y</p:attrName>
                                        </p:attrNameLst>
                                      </p:cBhvr>
                                      <p:rCtr x="-1200"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9"/>
                                        </p:tgtEl>
                                        <p:attrNameLst>
                                          <p:attrName>style.visibility</p:attrName>
                                        </p:attrNameLst>
                                      </p:cBhvr>
                                      <p:to>
                                        <p:strVal val="visible"/>
                                      </p:to>
                                    </p:set>
                                    <p:animEffect transition="in" filter="fade">
                                      <p:cBhvr>
                                        <p:cTn id="21" dur="500"/>
                                        <p:tgtEl>
                                          <p:spTgt spid="169"/>
                                        </p:tgtEl>
                                      </p:cBhvr>
                                    </p:animEffect>
                                  </p:childTnLst>
                                </p:cTn>
                              </p:par>
                              <p:par>
                                <p:cTn id="22" presetID="35" presetClass="path" presetSubtype="0" decel="100000" fill="hold" nodeType="withEffect">
                                  <p:stCondLst>
                                    <p:cond delay="0"/>
                                  </p:stCondLst>
                                  <p:childTnLst>
                                    <p:animMotion origin="layout" path="M -4.08731E-6 -4.48933E-6 L -0.02387 -4.48933E-6 " pathEditMode="relative" rAng="0" ptsTypes="AA">
                                      <p:cBhvr>
                                        <p:cTn id="23" dur="750" spd="-100000" fill="hold"/>
                                        <p:tgtEl>
                                          <p:spTgt spid="169"/>
                                        </p:tgtEl>
                                        <p:attrNameLst>
                                          <p:attrName>ppt_x</p:attrName>
                                          <p:attrName>ppt_y</p:attrName>
                                        </p:attrNameLst>
                                      </p:cBhvr>
                                      <p:rCtr x="-1200" y="0"/>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35" presetClass="path" presetSubtype="0" decel="100000" fill="hold" nodeType="withEffect">
                                  <p:stCondLst>
                                    <p:cond delay="0"/>
                                  </p:stCondLst>
                                  <p:childTnLst>
                                    <p:animMotion origin="layout" path="M -4.08731E-6 -4.48933E-6 L -0.02387 -4.48933E-6 " pathEditMode="relative" rAng="0" ptsTypes="AA">
                                      <p:cBhvr>
                                        <p:cTn id="30" dur="750" spd="-100000" fill="hold"/>
                                        <p:tgtEl>
                                          <p:spTgt spid="4"/>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55C8DCDC-9C64-4BC5-BDE7-37E76CB17E42}"/>
              </a:ext>
            </a:extLst>
          </p:cNvPr>
          <p:cNvSpPr txBox="1">
            <a:spLocks/>
          </p:cNvSpPr>
          <p:nvPr/>
        </p:nvSpPr>
        <p:spPr>
          <a:xfrm>
            <a:off x="801099" y="1396578"/>
            <a:ext cx="5277333" cy="1325375"/>
          </a:xfrm>
          <a:prstGeom prst="rect">
            <a:avLst/>
          </a:prstGeom>
        </p:spPr>
        <p:txBody>
          <a:bodyPr vert="horz" lIns="89642" tIns="44821" rIns="89642" bIns="44821" rtlCol="0" anchor="ctr">
            <a:normAutofit/>
          </a:bodyPr>
          <a:lstStyle>
            <a:lvl1pPr algn="l" defTabSz="951304" rtl="0" eaLnBrk="1" latinLnBrk="0" hangingPunct="1">
              <a:lnSpc>
                <a:spcPct val="100000"/>
              </a:lnSpc>
              <a:spcBef>
                <a:spcPct val="0"/>
              </a:spcBef>
              <a:buNone/>
              <a:defRPr lang="en-US" sz="3672" b="0"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896386">
              <a:lnSpc>
                <a:spcPct val="90000"/>
              </a:lnSpc>
              <a:spcAft>
                <a:spcPts val="588"/>
              </a:spcAft>
            </a:pPr>
            <a:r>
              <a:rPr lang="en-US" sz="4313" spc="-50" dirty="0">
                <a:solidFill>
                  <a:schemeClr val="tx1"/>
                </a:solidFill>
                <a:latin typeface="Segoe UI Semibold"/>
              </a:rPr>
              <a:t>Azure App Service</a:t>
            </a:r>
          </a:p>
        </p:txBody>
      </p:sp>
      <p:pic>
        <p:nvPicPr>
          <p:cNvPr id="5" name="Graphic 4">
            <a:extLst>
              <a:ext uri="{FF2B5EF4-FFF2-40B4-BE49-F238E27FC236}">
                <a16:creationId xmlns:a16="http://schemas.microsoft.com/office/drawing/2014/main" id="{391BCD22-4EC5-1B39-2CA0-88275AB850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1385" y="2236914"/>
            <a:ext cx="2652585" cy="2652585"/>
          </a:xfrm>
          <a:prstGeom prst="rect">
            <a:avLst/>
          </a:prstGeom>
        </p:spPr>
      </p:pic>
      <p:sp>
        <p:nvSpPr>
          <p:cNvPr id="6" name="Text Placeholder 11">
            <a:extLst>
              <a:ext uri="{FF2B5EF4-FFF2-40B4-BE49-F238E27FC236}">
                <a16:creationId xmlns:a16="http://schemas.microsoft.com/office/drawing/2014/main" id="{8FEF8125-C22F-56BB-E27A-7219AFEDC028}"/>
              </a:ext>
            </a:extLst>
          </p:cNvPr>
          <p:cNvSpPr txBox="1">
            <a:spLocks/>
          </p:cNvSpPr>
          <p:nvPr/>
        </p:nvSpPr>
        <p:spPr>
          <a:xfrm>
            <a:off x="823111" y="3126061"/>
            <a:ext cx="4942689" cy="3181233"/>
          </a:xfrm>
          <a:prstGeom prst="rect">
            <a:avLst/>
          </a:prstGeom>
        </p:spPr>
        <p:txBody>
          <a:bodyPr vert="horz" lIns="89642" tIns="44821" rIns="89642" bIns="44821" rtlCol="0" anchor="t">
            <a:normAutofit/>
          </a:bodyPr>
          <a:lstStyle>
            <a:lvl1pPr marL="233149"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56"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66298" marR="0" indent="-233149"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40" kern="1200" spc="0" baseline="0">
                <a:gradFill>
                  <a:gsLst>
                    <a:gs pos="1250">
                      <a:schemeClr val="tx1"/>
                    </a:gs>
                    <a:gs pos="100000">
                      <a:schemeClr val="tx1"/>
                    </a:gs>
                  </a:gsLst>
                  <a:lin ang="5400000" scaled="0"/>
                </a:gradFill>
                <a:latin typeface="+mn-lt"/>
                <a:ea typeface="+mn-ea"/>
                <a:cs typeface="+mn-cs"/>
              </a:defRPr>
            </a:lvl2pPr>
            <a:lvl3pPr marL="670304" marR="0" indent="-204005"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32" kern="1200" spc="0" baseline="0">
                <a:gradFill>
                  <a:gsLst>
                    <a:gs pos="1250">
                      <a:schemeClr val="tx1"/>
                    </a:gs>
                    <a:gs pos="100000">
                      <a:schemeClr val="tx1"/>
                    </a:gs>
                  </a:gsLst>
                  <a:lin ang="5400000" scaled="0"/>
                </a:gradFill>
                <a:latin typeface="+mn-lt"/>
                <a:ea typeface="+mn-ea"/>
                <a:cs typeface="+mn-cs"/>
              </a:defRPr>
            </a:lvl3pPr>
            <a:lvl4pPr marL="859738" marR="0" indent="-184576"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4pPr>
            <a:lvl5pPr marL="1044314" marR="0" indent="-171624" algn="l" defTabSz="95130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28" kern="1200" spc="0" baseline="0">
                <a:gradFill>
                  <a:gsLst>
                    <a:gs pos="1250">
                      <a:schemeClr val="tx1"/>
                    </a:gs>
                    <a:gs pos="100000">
                      <a:schemeClr val="tx1"/>
                    </a:gs>
                  </a:gsLst>
                  <a:lin ang="5400000" scaled="0"/>
                </a:gradFill>
                <a:latin typeface="+mn-lt"/>
                <a:ea typeface="+mn-ea"/>
                <a:cs typeface="+mn-cs"/>
              </a:defRPr>
            </a:lvl5pPr>
            <a:lvl6pPr marL="2616084"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91737"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567389"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4043042" indent="-237826" algn="l" defTabSz="951304"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448193" indent="-224097" defTabSz="896386">
              <a:lnSpc>
                <a:spcPct val="90000"/>
              </a:lnSpc>
              <a:buFont typeface="Arial" panose="020B0604020202020204" pitchFamily="34" charset="0"/>
              <a:buChar char="•"/>
            </a:pPr>
            <a:r>
              <a:rPr lang="zh-CN" altLang="en-US" sz="1800">
                <a:solidFill>
                  <a:schemeClr val="tx1"/>
                </a:solidFill>
                <a:latin typeface="Segoe UI"/>
              </a:rPr>
              <a:t>通过让开发人员专注于构建新功能来获得敏捷性
引入你喜欢的框架、容器或操作系统，并标准化应用的创建和编辑方式
立即获得完全托管平台的生产力优势</a:t>
            </a:r>
            <a:endParaRPr lang="en-US" sz="1800">
              <a:solidFill>
                <a:schemeClr val="tx1"/>
              </a:solidFill>
              <a:latin typeface="Segoe UI"/>
            </a:endParaRPr>
          </a:p>
        </p:txBody>
      </p:sp>
      <p:sp>
        <p:nvSpPr>
          <p:cNvPr id="4" name="TextBox 3">
            <a:extLst>
              <a:ext uri="{FF2B5EF4-FFF2-40B4-BE49-F238E27FC236}">
                <a16:creationId xmlns:a16="http://schemas.microsoft.com/office/drawing/2014/main" id="{C6FD7FEB-94F4-B449-AA71-5E2A4B796C39}"/>
              </a:ext>
            </a:extLst>
          </p:cNvPr>
          <p:cNvSpPr txBox="1"/>
          <p:nvPr/>
        </p:nvSpPr>
        <p:spPr>
          <a:xfrm>
            <a:off x="801099" y="2582375"/>
            <a:ext cx="4266201" cy="369332"/>
          </a:xfrm>
          <a:prstGeom prst="rect">
            <a:avLst/>
          </a:prstGeom>
          <a:noFill/>
        </p:spPr>
        <p:txBody>
          <a:bodyPr wrap="square">
            <a:spAutoFit/>
          </a:bodyPr>
          <a:lstStyle/>
          <a:p>
            <a:pPr marL="4459" indent="0" defTabSz="896386">
              <a:lnSpc>
                <a:spcPct val="90000"/>
              </a:lnSpc>
              <a:buNone/>
            </a:pPr>
            <a:r>
              <a:rPr lang="zh-CN" altLang="en-US" sz="2000"/>
              <a:t>加快业务发展速度</a:t>
            </a:r>
            <a:endParaRPr lang="en-US" altLang="zh-CN" sz="2000">
              <a:solidFill>
                <a:schemeClr val="tx1"/>
              </a:solidFill>
              <a:latin typeface="Segoe UI"/>
            </a:endParaRPr>
          </a:p>
        </p:txBody>
      </p:sp>
    </p:spTree>
    <p:extLst>
      <p:ext uri="{BB962C8B-B14F-4D97-AF65-F5344CB8AC3E}">
        <p14:creationId xmlns:p14="http://schemas.microsoft.com/office/powerpoint/2010/main" val="38010034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9">
            <a:extLst>
              <a:ext uri="{FF2B5EF4-FFF2-40B4-BE49-F238E27FC236}">
                <a16:creationId xmlns:a16="http://schemas.microsoft.com/office/drawing/2014/main" id="{C1B6E554-F119-3DEF-42FE-1597B7B6C65B}"/>
              </a:ext>
            </a:extLst>
          </p:cNvPr>
          <p:cNvSpPr txBox="1">
            <a:spLocks/>
          </p:cNvSpPr>
          <p:nvPr/>
        </p:nvSpPr>
        <p:spPr>
          <a:xfrm>
            <a:off x="484514" y="252606"/>
            <a:ext cx="11017250" cy="492443"/>
          </a:xfrm>
          <a:prstGeom prst="rect">
            <a:avLst/>
          </a:prstGeom>
          <a:ln>
            <a:solidFill>
              <a:schemeClr val="accent1"/>
            </a:solidFill>
          </a:ln>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a:lstStyle>
          <a:p>
            <a:r>
              <a:rPr lang="en-US"/>
              <a:t>Azure App Service</a:t>
            </a:r>
          </a:p>
        </p:txBody>
      </p:sp>
      <p:sp>
        <p:nvSpPr>
          <p:cNvPr id="4" name="Rectangle 4" descr="cloud-shaped graphic at the top right corner of these three graphics: &quot;developer portal&quot; &quot;API Management Plane&quot; and &quot;Gateway&quot;.">
            <a:extLst>
              <a:ext uri="{FF2B5EF4-FFF2-40B4-BE49-F238E27FC236}">
                <a16:creationId xmlns:a16="http://schemas.microsoft.com/office/drawing/2014/main" id="{9BB197D1-F787-54F1-44CC-DCCC081FC6CA}"/>
              </a:ext>
            </a:extLst>
          </p:cNvPr>
          <p:cNvSpPr/>
          <p:nvPr/>
        </p:nvSpPr>
        <p:spPr bwMode="auto">
          <a:xfrm>
            <a:off x="7253229" y="1034360"/>
            <a:ext cx="388651" cy="3886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Segoe UI"/>
              <a:ea typeface="Segoe UI" pitchFamily="34" charset="0"/>
              <a:cs typeface="Segoe UI" pitchFamily="34" charset="0"/>
            </a:endParaRPr>
          </a:p>
        </p:txBody>
      </p:sp>
      <p:sp>
        <p:nvSpPr>
          <p:cNvPr id="5" name="Rectangle 8">
            <a:extLst>
              <a:ext uri="{FF2B5EF4-FFF2-40B4-BE49-F238E27FC236}">
                <a16:creationId xmlns:a16="http://schemas.microsoft.com/office/drawing/2014/main" id="{2D3AF07F-AA09-9FB1-3496-7017F54AF0FC}"/>
              </a:ext>
            </a:extLst>
          </p:cNvPr>
          <p:cNvSpPr/>
          <p:nvPr/>
        </p:nvSpPr>
        <p:spPr>
          <a:xfrm>
            <a:off x="1243406" y="2467391"/>
            <a:ext cx="2898069" cy="523220"/>
          </a:xfrm>
          <a:prstGeom prst="rect">
            <a:avLst/>
          </a:prstGeom>
          <a:ln>
            <a:noFill/>
          </a:ln>
        </p:spPr>
        <p:txBody>
          <a:bodyPr wrap="square">
            <a:spAutoFit/>
          </a:bodyPr>
          <a:lstStyle/>
          <a:p>
            <a:pPr defTabSz="932574"/>
            <a:r>
              <a:rPr lang="en-US" sz="1400" kern="0">
                <a:latin typeface="Segoe UI" panose="020B0502040204020203" pitchFamily="34" charset="0"/>
                <a:cs typeface="Segoe UI" panose="020B0502040204020203" pitchFamily="34" charset="0"/>
              </a:rPr>
              <a:t>.NET, Node, Java, Docker, PHP, Ruby, Python</a:t>
            </a:r>
          </a:p>
        </p:txBody>
      </p:sp>
      <p:sp>
        <p:nvSpPr>
          <p:cNvPr id="6" name="Rectangle 10">
            <a:extLst>
              <a:ext uri="{FF2B5EF4-FFF2-40B4-BE49-F238E27FC236}">
                <a16:creationId xmlns:a16="http://schemas.microsoft.com/office/drawing/2014/main" id="{9CBA3F16-3F07-6A5E-DC7B-BFDB59B18706}"/>
              </a:ext>
            </a:extLst>
          </p:cNvPr>
          <p:cNvSpPr/>
          <p:nvPr/>
        </p:nvSpPr>
        <p:spPr>
          <a:xfrm>
            <a:off x="1243406" y="3923767"/>
            <a:ext cx="2258532"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分阶段和部署</a:t>
            </a:r>
            <a:endParaRPr lang="en-US" sz="1400" kern="0">
              <a:latin typeface="Segoe UI" panose="020B0502040204020203" pitchFamily="34" charset="0"/>
              <a:cs typeface="Segoe UI" panose="020B0502040204020203" pitchFamily="34" charset="0"/>
            </a:endParaRPr>
          </a:p>
        </p:txBody>
      </p:sp>
      <p:sp>
        <p:nvSpPr>
          <p:cNvPr id="7" name="Rectangle 12">
            <a:extLst>
              <a:ext uri="{FF2B5EF4-FFF2-40B4-BE49-F238E27FC236}">
                <a16:creationId xmlns:a16="http://schemas.microsoft.com/office/drawing/2014/main" id="{83B161F9-39C0-AF72-0B96-EDBB3A3C71AB}"/>
              </a:ext>
            </a:extLst>
          </p:cNvPr>
          <p:cNvSpPr/>
          <p:nvPr/>
        </p:nvSpPr>
        <p:spPr>
          <a:xfrm>
            <a:off x="1243406" y="4594805"/>
            <a:ext cx="2591994"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生产中的测试</a:t>
            </a:r>
            <a:endParaRPr lang="en-US" sz="1400" kern="0">
              <a:latin typeface="Segoe UI" panose="020B0502040204020203" pitchFamily="34" charset="0"/>
              <a:cs typeface="Segoe UI" panose="020B0502040204020203" pitchFamily="34" charset="0"/>
            </a:endParaRPr>
          </a:p>
        </p:txBody>
      </p:sp>
      <p:sp>
        <p:nvSpPr>
          <p:cNvPr id="8" name="Rectangle 16">
            <a:extLst>
              <a:ext uri="{FF2B5EF4-FFF2-40B4-BE49-F238E27FC236}">
                <a16:creationId xmlns:a16="http://schemas.microsoft.com/office/drawing/2014/main" id="{33435A63-2D71-5EEA-2EB7-3E3B99D1EE47}"/>
              </a:ext>
            </a:extLst>
          </p:cNvPr>
          <p:cNvSpPr/>
          <p:nvPr/>
        </p:nvSpPr>
        <p:spPr>
          <a:xfrm>
            <a:off x="1243406" y="5265843"/>
            <a:ext cx="2477694"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应用库市场</a:t>
            </a:r>
            <a:endParaRPr lang="en-US" sz="1400" kern="0">
              <a:latin typeface="Segoe UI" panose="020B0502040204020203" pitchFamily="34" charset="0"/>
              <a:cs typeface="Segoe UI" panose="020B0502040204020203" pitchFamily="34" charset="0"/>
            </a:endParaRPr>
          </a:p>
        </p:txBody>
      </p:sp>
      <p:sp>
        <p:nvSpPr>
          <p:cNvPr id="9" name="Rectangle 17">
            <a:extLst>
              <a:ext uri="{FF2B5EF4-FFF2-40B4-BE49-F238E27FC236}">
                <a16:creationId xmlns:a16="http://schemas.microsoft.com/office/drawing/2014/main" id="{CE4DF2C0-BBC9-35A0-1AE0-972B73B28660}"/>
              </a:ext>
            </a:extLst>
          </p:cNvPr>
          <p:cNvSpPr/>
          <p:nvPr/>
        </p:nvSpPr>
        <p:spPr>
          <a:xfrm>
            <a:off x="5118551" y="2530891"/>
            <a:ext cx="1868245"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自动缩放和负载均衡</a:t>
            </a:r>
            <a:endParaRPr lang="en-US" sz="1400" kern="0">
              <a:latin typeface="Segoe UI" panose="020B0502040204020203" pitchFamily="34" charset="0"/>
              <a:cs typeface="Segoe UI" panose="020B0502040204020203" pitchFamily="34" charset="0"/>
            </a:endParaRPr>
          </a:p>
        </p:txBody>
      </p:sp>
      <p:sp>
        <p:nvSpPr>
          <p:cNvPr id="10" name="Rectangle 18">
            <a:extLst>
              <a:ext uri="{FF2B5EF4-FFF2-40B4-BE49-F238E27FC236}">
                <a16:creationId xmlns:a16="http://schemas.microsoft.com/office/drawing/2014/main" id="{66C2070B-338F-7ED8-0C3B-302050C92DBB}"/>
              </a:ext>
            </a:extLst>
          </p:cNvPr>
          <p:cNvSpPr/>
          <p:nvPr/>
        </p:nvSpPr>
        <p:spPr>
          <a:xfrm>
            <a:off x="5118552" y="3252729"/>
            <a:ext cx="2168710"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高可用性，自动更新补丁</a:t>
            </a:r>
            <a:endParaRPr lang="en-US" sz="1400" kern="0">
              <a:latin typeface="Segoe UI" panose="020B0502040204020203" pitchFamily="34" charset="0"/>
              <a:cs typeface="Segoe UI" panose="020B0502040204020203" pitchFamily="34" charset="0"/>
            </a:endParaRPr>
          </a:p>
        </p:txBody>
      </p:sp>
      <p:sp>
        <p:nvSpPr>
          <p:cNvPr id="11" name="Rectangle 19">
            <a:extLst>
              <a:ext uri="{FF2B5EF4-FFF2-40B4-BE49-F238E27FC236}">
                <a16:creationId xmlns:a16="http://schemas.microsoft.com/office/drawing/2014/main" id="{F4DCA886-AEB2-9EA7-DB4C-CAAA3024947F}"/>
              </a:ext>
            </a:extLst>
          </p:cNvPr>
          <p:cNvSpPr/>
          <p:nvPr/>
        </p:nvSpPr>
        <p:spPr>
          <a:xfrm>
            <a:off x="5118552" y="3923767"/>
            <a:ext cx="1756325"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降低运维成本</a:t>
            </a:r>
            <a:endParaRPr lang="en-US" sz="1400" kern="0">
              <a:latin typeface="Segoe UI" panose="020B0502040204020203" pitchFamily="34" charset="0"/>
              <a:cs typeface="Segoe UI" panose="020B0502040204020203" pitchFamily="34" charset="0"/>
            </a:endParaRPr>
          </a:p>
        </p:txBody>
      </p:sp>
      <p:sp>
        <p:nvSpPr>
          <p:cNvPr id="12" name="Rectangle 26">
            <a:extLst>
              <a:ext uri="{FF2B5EF4-FFF2-40B4-BE49-F238E27FC236}">
                <a16:creationId xmlns:a16="http://schemas.microsoft.com/office/drawing/2014/main" id="{C2A7F906-CB88-E934-F96D-00D989A24809}"/>
              </a:ext>
            </a:extLst>
          </p:cNvPr>
          <p:cNvSpPr/>
          <p:nvPr/>
        </p:nvSpPr>
        <p:spPr>
          <a:xfrm>
            <a:off x="5118552" y="4594805"/>
            <a:ext cx="1431648"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备份和恢复</a:t>
            </a:r>
            <a:endParaRPr lang="en-US" sz="1400" kern="0">
              <a:latin typeface="Segoe UI" panose="020B0502040204020203" pitchFamily="34" charset="0"/>
              <a:cs typeface="Segoe UI" panose="020B0502040204020203" pitchFamily="34" charset="0"/>
            </a:endParaRPr>
          </a:p>
        </p:txBody>
      </p:sp>
      <p:sp>
        <p:nvSpPr>
          <p:cNvPr id="13" name="Rectangle 35">
            <a:extLst>
              <a:ext uri="{FF2B5EF4-FFF2-40B4-BE49-F238E27FC236}">
                <a16:creationId xmlns:a16="http://schemas.microsoft.com/office/drawing/2014/main" id="{8382EB59-556B-DF89-EA9A-A254DE8D7065}"/>
              </a:ext>
            </a:extLst>
          </p:cNvPr>
          <p:cNvSpPr/>
          <p:nvPr/>
        </p:nvSpPr>
        <p:spPr>
          <a:xfrm>
            <a:off x="9118971" y="2505491"/>
            <a:ext cx="1959340"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全球数据中心</a:t>
            </a:r>
            <a:endParaRPr lang="en-US" sz="1400" kern="0">
              <a:latin typeface="Segoe UI" panose="020B0502040204020203" pitchFamily="34" charset="0"/>
              <a:cs typeface="Segoe UI" panose="020B0502040204020203" pitchFamily="34" charset="0"/>
            </a:endParaRPr>
          </a:p>
        </p:txBody>
      </p:sp>
      <p:sp>
        <p:nvSpPr>
          <p:cNvPr id="14" name="Rectangle 36">
            <a:extLst>
              <a:ext uri="{FF2B5EF4-FFF2-40B4-BE49-F238E27FC236}">
                <a16:creationId xmlns:a16="http://schemas.microsoft.com/office/drawing/2014/main" id="{C62643EF-5D88-0C3E-62CC-BCEEE268DF60}"/>
              </a:ext>
            </a:extLst>
          </p:cNvPr>
          <p:cNvSpPr/>
          <p:nvPr/>
        </p:nvSpPr>
        <p:spPr>
          <a:xfrm>
            <a:off x="9118971" y="3176529"/>
            <a:ext cx="1169124"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混合支持</a:t>
            </a:r>
            <a:endParaRPr lang="en-US" sz="1400" kern="0">
              <a:latin typeface="Segoe UI" panose="020B0502040204020203" pitchFamily="34" charset="0"/>
              <a:cs typeface="Segoe UI" panose="020B0502040204020203" pitchFamily="34" charset="0"/>
            </a:endParaRPr>
          </a:p>
        </p:txBody>
      </p:sp>
      <p:sp>
        <p:nvSpPr>
          <p:cNvPr id="15" name="Rectangle 37">
            <a:extLst>
              <a:ext uri="{FF2B5EF4-FFF2-40B4-BE49-F238E27FC236}">
                <a16:creationId xmlns:a16="http://schemas.microsoft.com/office/drawing/2014/main" id="{62D34299-55EE-A0E5-752F-0191B0D156AC}"/>
              </a:ext>
            </a:extLst>
          </p:cNvPr>
          <p:cNvSpPr/>
          <p:nvPr/>
        </p:nvSpPr>
        <p:spPr>
          <a:xfrm>
            <a:off x="9118970" y="3842123"/>
            <a:ext cx="2391216" cy="307777"/>
          </a:xfrm>
          <a:prstGeom prst="rect">
            <a:avLst/>
          </a:prstGeom>
          <a:ln>
            <a:noFill/>
          </a:ln>
        </p:spPr>
        <p:txBody>
          <a:bodyPr wrap="square">
            <a:spAutoFit/>
          </a:bodyPr>
          <a:lstStyle/>
          <a:p>
            <a:pPr defTabSz="932574"/>
            <a:r>
              <a:rPr lang="en-US" sz="1400" kern="0">
                <a:latin typeface="Segoe UI" panose="020B0502040204020203" pitchFamily="34" charset="0"/>
                <a:cs typeface="Segoe UI" panose="020B0502040204020203" pitchFamily="34" charset="0"/>
              </a:rPr>
              <a:t>Azure Active Directory</a:t>
            </a:r>
            <a:r>
              <a:rPr lang="zh-CN" altLang="en-US" sz="1400" kern="0">
                <a:latin typeface="Segoe UI" panose="020B0502040204020203" pitchFamily="34" charset="0"/>
                <a:cs typeface="Segoe UI" panose="020B0502040204020203" pitchFamily="34" charset="0"/>
              </a:rPr>
              <a:t>集成</a:t>
            </a:r>
            <a:endParaRPr lang="en-US" sz="1400" kern="0">
              <a:latin typeface="Segoe UI" panose="020B0502040204020203" pitchFamily="34" charset="0"/>
              <a:cs typeface="Segoe UI" panose="020B0502040204020203" pitchFamily="34" charset="0"/>
            </a:endParaRPr>
          </a:p>
        </p:txBody>
      </p:sp>
      <p:sp>
        <p:nvSpPr>
          <p:cNvPr id="16" name="Rectangle 38">
            <a:extLst>
              <a:ext uri="{FF2B5EF4-FFF2-40B4-BE49-F238E27FC236}">
                <a16:creationId xmlns:a16="http://schemas.microsoft.com/office/drawing/2014/main" id="{8CD6CF43-D9FD-BE59-B640-6AD0E89AD399}"/>
              </a:ext>
            </a:extLst>
          </p:cNvPr>
          <p:cNvSpPr/>
          <p:nvPr/>
        </p:nvSpPr>
        <p:spPr>
          <a:xfrm>
            <a:off x="9118971" y="4582105"/>
            <a:ext cx="1453572"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安全与合规</a:t>
            </a:r>
            <a:endParaRPr lang="en-US" sz="1400" kern="0">
              <a:latin typeface="Segoe UI" panose="020B0502040204020203" pitchFamily="34" charset="0"/>
              <a:cs typeface="Segoe UI" panose="020B0502040204020203" pitchFamily="34" charset="0"/>
            </a:endParaRPr>
          </a:p>
        </p:txBody>
      </p:sp>
      <p:sp>
        <p:nvSpPr>
          <p:cNvPr id="17" name="Rectangle 56">
            <a:extLst>
              <a:ext uri="{FF2B5EF4-FFF2-40B4-BE49-F238E27FC236}">
                <a16:creationId xmlns:a16="http://schemas.microsoft.com/office/drawing/2014/main" id="{3F298DB2-5965-27CE-8977-1A4547C21FAD}"/>
              </a:ext>
            </a:extLst>
          </p:cNvPr>
          <p:cNvSpPr/>
          <p:nvPr/>
        </p:nvSpPr>
        <p:spPr>
          <a:xfrm>
            <a:off x="1243406" y="3252729"/>
            <a:ext cx="2835768" cy="307777"/>
          </a:xfrm>
          <a:prstGeom prst="rect">
            <a:avLst/>
          </a:prstGeom>
          <a:ln>
            <a:noFill/>
          </a:ln>
        </p:spPr>
        <p:txBody>
          <a:bodyPr wrap="square">
            <a:spAutoFit/>
          </a:bodyPr>
          <a:lstStyle/>
          <a:p>
            <a:pPr defTabSz="932574"/>
            <a:r>
              <a:rPr lang="zh-CN" altLang="en-US" sz="1400" kern="0">
                <a:latin typeface="Segoe UI" panose="020B0502040204020203" pitchFamily="34" charset="0"/>
                <a:cs typeface="Segoe UI" panose="020B0502040204020203" pitchFamily="34" charset="0"/>
              </a:rPr>
              <a:t>在 </a:t>
            </a:r>
            <a:r>
              <a:rPr lang="en-US" sz="1400" kern="0">
                <a:latin typeface="Segoe UI" panose="020B0502040204020203" pitchFamily="34" charset="0"/>
                <a:cs typeface="Segoe UI" panose="020B0502040204020203" pitchFamily="34" charset="0"/>
              </a:rPr>
              <a:t>Windows </a:t>
            </a:r>
            <a:r>
              <a:rPr lang="zh-CN" altLang="en-US" sz="1400" kern="0">
                <a:latin typeface="Segoe UI" panose="020B0502040204020203" pitchFamily="34" charset="0"/>
                <a:cs typeface="Segoe UI" panose="020B0502040204020203" pitchFamily="34" charset="0"/>
              </a:rPr>
              <a:t>和 </a:t>
            </a:r>
            <a:r>
              <a:rPr lang="en-US" sz="1400" kern="0">
                <a:latin typeface="Segoe UI" panose="020B0502040204020203" pitchFamily="34" charset="0"/>
                <a:cs typeface="Segoe UI" panose="020B0502040204020203" pitchFamily="34" charset="0"/>
              </a:rPr>
              <a:t>Linux </a:t>
            </a:r>
            <a:r>
              <a:rPr lang="zh-CN" altLang="en-US" sz="1400" kern="0">
                <a:latin typeface="Segoe UI" panose="020B0502040204020203" pitchFamily="34" charset="0"/>
                <a:cs typeface="Segoe UI" panose="020B0502040204020203" pitchFamily="34" charset="0"/>
              </a:rPr>
              <a:t>上部署容器</a:t>
            </a:r>
            <a:endParaRPr lang="en-US" sz="1400" kern="0">
              <a:latin typeface="Segoe UI" panose="020B0502040204020203" pitchFamily="34" charset="0"/>
              <a:cs typeface="Segoe UI" panose="020B0502040204020203" pitchFamily="34" charset="0"/>
            </a:endParaRPr>
          </a:p>
        </p:txBody>
      </p:sp>
      <p:sp>
        <p:nvSpPr>
          <p:cNvPr id="18" name="Rectangle 57">
            <a:extLst>
              <a:ext uri="{FF2B5EF4-FFF2-40B4-BE49-F238E27FC236}">
                <a16:creationId xmlns:a16="http://schemas.microsoft.com/office/drawing/2014/main" id="{D8E12521-7423-681F-184F-C3906E054AB1}"/>
              </a:ext>
            </a:extLst>
          </p:cNvPr>
          <p:cNvSpPr/>
          <p:nvPr/>
        </p:nvSpPr>
        <p:spPr>
          <a:xfrm>
            <a:off x="1337098" y="1557641"/>
            <a:ext cx="2027162" cy="584775"/>
          </a:xfrm>
          <a:prstGeom prst="rect">
            <a:avLst/>
          </a:prstGeom>
          <a:ln>
            <a:noFill/>
          </a:ln>
        </p:spPr>
        <p:txBody>
          <a:bodyPr wrap="square">
            <a:spAutoFit/>
          </a:bodyPr>
          <a:lstStyle/>
          <a:p>
            <a:r>
              <a:rPr lang="zh-CN" altLang="en-US" sz="1600">
                <a:latin typeface="+mj-lt"/>
                <a:cs typeface="Segoe UI Semilight" panose="020B0402040204020203" pitchFamily="34" charset="0"/>
              </a:rPr>
              <a:t>面向开发人员和运维人员的高生产力</a:t>
            </a:r>
            <a:endParaRPr lang="en-US" sz="1600">
              <a:latin typeface="+mj-lt"/>
              <a:cs typeface="Segoe UI Semilight" panose="020B0402040204020203" pitchFamily="34" charset="0"/>
            </a:endParaRPr>
          </a:p>
        </p:txBody>
      </p:sp>
      <p:sp>
        <p:nvSpPr>
          <p:cNvPr id="19" name="Rectangle 58">
            <a:extLst>
              <a:ext uri="{FF2B5EF4-FFF2-40B4-BE49-F238E27FC236}">
                <a16:creationId xmlns:a16="http://schemas.microsoft.com/office/drawing/2014/main" id="{FACBEA15-C8AD-41FE-D6C5-483E9CA7D57B}"/>
              </a:ext>
            </a:extLst>
          </p:cNvPr>
          <p:cNvSpPr/>
          <p:nvPr/>
        </p:nvSpPr>
        <p:spPr>
          <a:xfrm>
            <a:off x="5220317" y="1683221"/>
            <a:ext cx="2168710" cy="338554"/>
          </a:xfrm>
          <a:prstGeom prst="rect">
            <a:avLst/>
          </a:prstGeom>
          <a:ln>
            <a:noFill/>
          </a:ln>
        </p:spPr>
        <p:txBody>
          <a:bodyPr wrap="square">
            <a:spAutoFit/>
          </a:bodyPr>
          <a:lstStyle/>
          <a:p>
            <a:r>
              <a:rPr lang="zh-CN" altLang="en-US" sz="1600">
                <a:latin typeface="+mj-lt"/>
                <a:cs typeface="Segoe UI Semilight" panose="020B0402040204020203" pitchFamily="34" charset="0"/>
              </a:rPr>
              <a:t>完全托管</a:t>
            </a:r>
            <a:endParaRPr lang="en-US" sz="1600">
              <a:latin typeface="+mj-lt"/>
              <a:cs typeface="Segoe UI Semilight" panose="020B0402040204020203" pitchFamily="34" charset="0"/>
            </a:endParaRPr>
          </a:p>
        </p:txBody>
      </p:sp>
      <p:sp>
        <p:nvSpPr>
          <p:cNvPr id="20" name="Rectangle 59">
            <a:extLst>
              <a:ext uri="{FF2B5EF4-FFF2-40B4-BE49-F238E27FC236}">
                <a16:creationId xmlns:a16="http://schemas.microsoft.com/office/drawing/2014/main" id="{1181924A-68A4-EF93-1AA7-DF81B5419BDD}"/>
              </a:ext>
            </a:extLst>
          </p:cNvPr>
          <p:cNvSpPr/>
          <p:nvPr/>
        </p:nvSpPr>
        <p:spPr>
          <a:xfrm>
            <a:off x="9110768" y="1683221"/>
            <a:ext cx="960332" cy="338554"/>
          </a:xfrm>
          <a:prstGeom prst="rect">
            <a:avLst/>
          </a:prstGeom>
          <a:ln>
            <a:noFill/>
          </a:ln>
        </p:spPr>
        <p:txBody>
          <a:bodyPr wrap="square">
            <a:spAutoFit/>
          </a:bodyPr>
          <a:lstStyle/>
          <a:p>
            <a:r>
              <a:rPr lang="zh-CN" altLang="en-US" sz="1600">
                <a:latin typeface="+mj-lt"/>
                <a:cs typeface="Segoe UI Semilight" panose="020B0402040204020203" pitchFamily="34" charset="0"/>
              </a:rPr>
              <a:t>企业级</a:t>
            </a:r>
            <a:endParaRPr lang="en-US" sz="1600">
              <a:latin typeface="+mj-lt"/>
              <a:cs typeface="Segoe UI Semilight" panose="020B0402040204020203" pitchFamily="34" charset="0"/>
            </a:endParaRPr>
          </a:p>
        </p:txBody>
      </p:sp>
      <p:grpSp>
        <p:nvGrpSpPr>
          <p:cNvPr id="21" name="Group 189">
            <a:extLst>
              <a:ext uri="{FF2B5EF4-FFF2-40B4-BE49-F238E27FC236}">
                <a16:creationId xmlns:a16="http://schemas.microsoft.com/office/drawing/2014/main" id="{616A7FD4-6B45-CD74-D1D2-32D8E17BE142}"/>
              </a:ext>
            </a:extLst>
          </p:cNvPr>
          <p:cNvGrpSpPr>
            <a:grpSpLocks noChangeAspect="1"/>
          </p:cNvGrpSpPr>
          <p:nvPr/>
        </p:nvGrpSpPr>
        <p:grpSpPr bwMode="auto">
          <a:xfrm>
            <a:off x="740582" y="2551856"/>
            <a:ext cx="342199" cy="256649"/>
            <a:chOff x="1614" y="1826"/>
            <a:chExt cx="312" cy="234"/>
          </a:xfrm>
        </p:grpSpPr>
        <p:sp>
          <p:nvSpPr>
            <p:cNvPr id="22" name="AutoShape 188">
              <a:extLst>
                <a:ext uri="{FF2B5EF4-FFF2-40B4-BE49-F238E27FC236}">
                  <a16:creationId xmlns:a16="http://schemas.microsoft.com/office/drawing/2014/main" id="{95498715-9A04-F01E-8996-54C9A1F49978}"/>
                </a:ext>
              </a:extLst>
            </p:cNvPr>
            <p:cNvSpPr>
              <a:spLocks noChangeAspect="1" noChangeArrowheads="1" noTextEdit="1"/>
            </p:cNvSpPr>
            <p:nvPr/>
          </p:nvSpPr>
          <p:spPr bwMode="auto">
            <a:xfrm>
              <a:off x="1614" y="1826"/>
              <a:ext cx="312" cy="2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190">
              <a:extLst>
                <a:ext uri="{FF2B5EF4-FFF2-40B4-BE49-F238E27FC236}">
                  <a16:creationId xmlns:a16="http://schemas.microsoft.com/office/drawing/2014/main" id="{4C2F64AC-82A8-4859-32CD-AE293DF588F9}"/>
                </a:ext>
              </a:extLst>
            </p:cNvPr>
            <p:cNvSpPr>
              <a:spLocks noChangeArrowheads="1"/>
            </p:cNvSpPr>
            <p:nvPr/>
          </p:nvSpPr>
          <p:spPr bwMode="auto">
            <a:xfrm>
              <a:off x="1614" y="1826"/>
              <a:ext cx="312" cy="29"/>
            </a:xfrm>
            <a:prstGeom prst="rect">
              <a:avLst/>
            </a:prstGeom>
            <a:solidFill>
              <a:srgbClr val="50E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4" name="Rectangle 191">
              <a:extLst>
                <a:ext uri="{FF2B5EF4-FFF2-40B4-BE49-F238E27FC236}">
                  <a16:creationId xmlns:a16="http://schemas.microsoft.com/office/drawing/2014/main" id="{7356C2FE-D2EB-8EF3-64B0-AD62D84C1088}"/>
                </a:ext>
              </a:extLst>
            </p:cNvPr>
            <p:cNvSpPr>
              <a:spLocks noChangeArrowheads="1"/>
            </p:cNvSpPr>
            <p:nvPr/>
          </p:nvSpPr>
          <p:spPr bwMode="auto">
            <a:xfrm>
              <a:off x="1614" y="1855"/>
              <a:ext cx="312" cy="205"/>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5" name="Oval 192">
              <a:extLst>
                <a:ext uri="{FF2B5EF4-FFF2-40B4-BE49-F238E27FC236}">
                  <a16:creationId xmlns:a16="http://schemas.microsoft.com/office/drawing/2014/main" id="{4330BD7B-8022-27D8-8E77-325E59C70712}"/>
                </a:ext>
              </a:extLst>
            </p:cNvPr>
            <p:cNvSpPr>
              <a:spLocks noChangeArrowheads="1"/>
            </p:cNvSpPr>
            <p:nvPr/>
          </p:nvSpPr>
          <p:spPr bwMode="auto">
            <a:xfrm>
              <a:off x="1624" y="1836"/>
              <a:ext cx="9" cy="10"/>
            </a:xfrm>
            <a:prstGeom prst="ellipse">
              <a:avLst/>
            </a:pr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6" name="Oval 193">
              <a:extLst>
                <a:ext uri="{FF2B5EF4-FFF2-40B4-BE49-F238E27FC236}">
                  <a16:creationId xmlns:a16="http://schemas.microsoft.com/office/drawing/2014/main" id="{696B2C45-2D6B-7CC3-1CB7-30A951F08622}"/>
                </a:ext>
              </a:extLst>
            </p:cNvPr>
            <p:cNvSpPr>
              <a:spLocks noChangeArrowheads="1"/>
            </p:cNvSpPr>
            <p:nvPr/>
          </p:nvSpPr>
          <p:spPr bwMode="auto">
            <a:xfrm>
              <a:off x="1638" y="1836"/>
              <a:ext cx="10" cy="10"/>
            </a:xfrm>
            <a:prstGeom prst="ellipse">
              <a:avLst/>
            </a:pr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7" name="Oval 194">
              <a:extLst>
                <a:ext uri="{FF2B5EF4-FFF2-40B4-BE49-F238E27FC236}">
                  <a16:creationId xmlns:a16="http://schemas.microsoft.com/office/drawing/2014/main" id="{F291A225-D2EC-4228-8371-C84C852244ED}"/>
                </a:ext>
              </a:extLst>
            </p:cNvPr>
            <p:cNvSpPr>
              <a:spLocks noChangeArrowheads="1"/>
            </p:cNvSpPr>
            <p:nvPr/>
          </p:nvSpPr>
          <p:spPr bwMode="auto">
            <a:xfrm>
              <a:off x="1653" y="1836"/>
              <a:ext cx="10" cy="10"/>
            </a:xfrm>
            <a:prstGeom prst="ellipse">
              <a:avLst/>
            </a:pr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8" name="Freeform 195">
              <a:extLst>
                <a:ext uri="{FF2B5EF4-FFF2-40B4-BE49-F238E27FC236}">
                  <a16:creationId xmlns:a16="http://schemas.microsoft.com/office/drawing/2014/main" id="{C60C7BFD-AB3E-A202-A85B-8DCBBDBDB7BC}"/>
                </a:ext>
              </a:extLst>
            </p:cNvPr>
            <p:cNvSpPr>
              <a:spLocks/>
            </p:cNvSpPr>
            <p:nvPr/>
          </p:nvSpPr>
          <p:spPr bwMode="auto">
            <a:xfrm>
              <a:off x="1813" y="1947"/>
              <a:ext cx="44" cy="45"/>
            </a:xfrm>
            <a:custGeom>
              <a:avLst/>
              <a:gdLst>
                <a:gd name="T0" fmla="*/ 34 w 44"/>
                <a:gd name="T1" fmla="*/ 0 h 45"/>
                <a:gd name="T2" fmla="*/ 44 w 44"/>
                <a:gd name="T3" fmla="*/ 11 h 45"/>
                <a:gd name="T4" fmla="*/ 10 w 44"/>
                <a:gd name="T5" fmla="*/ 45 h 45"/>
                <a:gd name="T6" fmla="*/ 0 w 44"/>
                <a:gd name="T7" fmla="*/ 35 h 45"/>
                <a:gd name="T8" fmla="*/ 34 w 44"/>
                <a:gd name="T9" fmla="*/ 0 h 45"/>
              </a:gdLst>
              <a:ahLst/>
              <a:cxnLst>
                <a:cxn ang="0">
                  <a:pos x="T0" y="T1"/>
                </a:cxn>
                <a:cxn ang="0">
                  <a:pos x="T2" y="T3"/>
                </a:cxn>
                <a:cxn ang="0">
                  <a:pos x="T4" y="T5"/>
                </a:cxn>
                <a:cxn ang="0">
                  <a:pos x="T6" y="T7"/>
                </a:cxn>
                <a:cxn ang="0">
                  <a:pos x="T8" y="T9"/>
                </a:cxn>
              </a:cxnLst>
              <a:rect l="0" t="0" r="r" b="b"/>
              <a:pathLst>
                <a:path w="44" h="45">
                  <a:moveTo>
                    <a:pt x="34" y="0"/>
                  </a:moveTo>
                  <a:lnTo>
                    <a:pt x="44" y="11"/>
                  </a:lnTo>
                  <a:lnTo>
                    <a:pt x="10" y="45"/>
                  </a:lnTo>
                  <a:lnTo>
                    <a:pt x="0" y="35"/>
                  </a:lnTo>
                  <a:lnTo>
                    <a:pt x="34"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Freeform 196">
              <a:extLst>
                <a:ext uri="{FF2B5EF4-FFF2-40B4-BE49-F238E27FC236}">
                  <a16:creationId xmlns:a16="http://schemas.microsoft.com/office/drawing/2014/main" id="{FF13D979-B52D-AFEC-F66C-7B163BAC4E91}"/>
                </a:ext>
              </a:extLst>
            </p:cNvPr>
            <p:cNvSpPr>
              <a:spLocks/>
            </p:cNvSpPr>
            <p:nvPr/>
          </p:nvSpPr>
          <p:spPr bwMode="auto">
            <a:xfrm>
              <a:off x="1812" y="1923"/>
              <a:ext cx="45" cy="45"/>
            </a:xfrm>
            <a:custGeom>
              <a:avLst/>
              <a:gdLst>
                <a:gd name="T0" fmla="*/ 45 w 45"/>
                <a:gd name="T1" fmla="*/ 35 h 45"/>
                <a:gd name="T2" fmla="*/ 35 w 45"/>
                <a:gd name="T3" fmla="*/ 45 h 45"/>
                <a:gd name="T4" fmla="*/ 0 w 45"/>
                <a:gd name="T5" fmla="*/ 11 h 45"/>
                <a:gd name="T6" fmla="*/ 11 w 45"/>
                <a:gd name="T7" fmla="*/ 0 h 45"/>
                <a:gd name="T8" fmla="*/ 45 w 45"/>
                <a:gd name="T9" fmla="*/ 35 h 45"/>
              </a:gdLst>
              <a:ahLst/>
              <a:cxnLst>
                <a:cxn ang="0">
                  <a:pos x="T0" y="T1"/>
                </a:cxn>
                <a:cxn ang="0">
                  <a:pos x="T2" y="T3"/>
                </a:cxn>
                <a:cxn ang="0">
                  <a:pos x="T4" y="T5"/>
                </a:cxn>
                <a:cxn ang="0">
                  <a:pos x="T6" y="T7"/>
                </a:cxn>
                <a:cxn ang="0">
                  <a:pos x="T8" y="T9"/>
                </a:cxn>
              </a:cxnLst>
              <a:rect l="0" t="0" r="r" b="b"/>
              <a:pathLst>
                <a:path w="45" h="45">
                  <a:moveTo>
                    <a:pt x="45" y="35"/>
                  </a:moveTo>
                  <a:lnTo>
                    <a:pt x="35" y="45"/>
                  </a:lnTo>
                  <a:lnTo>
                    <a:pt x="0" y="11"/>
                  </a:lnTo>
                  <a:lnTo>
                    <a:pt x="11" y="0"/>
                  </a:lnTo>
                  <a:lnTo>
                    <a:pt x="45" y="3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Freeform 197">
              <a:extLst>
                <a:ext uri="{FF2B5EF4-FFF2-40B4-BE49-F238E27FC236}">
                  <a16:creationId xmlns:a16="http://schemas.microsoft.com/office/drawing/2014/main" id="{6C84A8A3-57AA-622A-5896-36DDE56B41DE}"/>
                </a:ext>
              </a:extLst>
            </p:cNvPr>
            <p:cNvSpPr>
              <a:spLocks/>
            </p:cNvSpPr>
            <p:nvPr/>
          </p:nvSpPr>
          <p:spPr bwMode="auto">
            <a:xfrm>
              <a:off x="1682" y="1947"/>
              <a:ext cx="45" cy="45"/>
            </a:xfrm>
            <a:custGeom>
              <a:avLst/>
              <a:gdLst>
                <a:gd name="T0" fmla="*/ 11 w 45"/>
                <a:gd name="T1" fmla="*/ 0 h 45"/>
                <a:gd name="T2" fmla="*/ 0 w 45"/>
                <a:gd name="T3" fmla="*/ 11 h 45"/>
                <a:gd name="T4" fmla="*/ 34 w 45"/>
                <a:gd name="T5" fmla="*/ 45 h 45"/>
                <a:gd name="T6" fmla="*/ 45 w 45"/>
                <a:gd name="T7" fmla="*/ 34 h 45"/>
                <a:gd name="T8" fmla="*/ 11 w 45"/>
                <a:gd name="T9" fmla="*/ 0 h 45"/>
              </a:gdLst>
              <a:ahLst/>
              <a:cxnLst>
                <a:cxn ang="0">
                  <a:pos x="T0" y="T1"/>
                </a:cxn>
                <a:cxn ang="0">
                  <a:pos x="T2" y="T3"/>
                </a:cxn>
                <a:cxn ang="0">
                  <a:pos x="T4" y="T5"/>
                </a:cxn>
                <a:cxn ang="0">
                  <a:pos x="T6" y="T7"/>
                </a:cxn>
                <a:cxn ang="0">
                  <a:pos x="T8" y="T9"/>
                </a:cxn>
              </a:cxnLst>
              <a:rect l="0" t="0" r="r" b="b"/>
              <a:pathLst>
                <a:path w="45" h="45">
                  <a:moveTo>
                    <a:pt x="11" y="0"/>
                  </a:moveTo>
                  <a:lnTo>
                    <a:pt x="0" y="11"/>
                  </a:lnTo>
                  <a:lnTo>
                    <a:pt x="34" y="45"/>
                  </a:lnTo>
                  <a:lnTo>
                    <a:pt x="45" y="34"/>
                  </a:lnTo>
                  <a:lnTo>
                    <a:pt x="11"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1" name="Freeform 198">
              <a:extLst>
                <a:ext uri="{FF2B5EF4-FFF2-40B4-BE49-F238E27FC236}">
                  <a16:creationId xmlns:a16="http://schemas.microsoft.com/office/drawing/2014/main" id="{F344B7CB-48B9-D876-C636-62FF3538B97B}"/>
                </a:ext>
              </a:extLst>
            </p:cNvPr>
            <p:cNvSpPr>
              <a:spLocks/>
            </p:cNvSpPr>
            <p:nvPr/>
          </p:nvSpPr>
          <p:spPr bwMode="auto">
            <a:xfrm>
              <a:off x="1682" y="1924"/>
              <a:ext cx="45" cy="44"/>
            </a:xfrm>
            <a:custGeom>
              <a:avLst/>
              <a:gdLst>
                <a:gd name="T0" fmla="*/ 0 w 45"/>
                <a:gd name="T1" fmla="*/ 34 h 44"/>
                <a:gd name="T2" fmla="*/ 11 w 45"/>
                <a:gd name="T3" fmla="*/ 44 h 44"/>
                <a:gd name="T4" fmla="*/ 45 w 45"/>
                <a:gd name="T5" fmla="*/ 10 h 44"/>
                <a:gd name="T6" fmla="*/ 34 w 45"/>
                <a:gd name="T7" fmla="*/ 0 h 44"/>
                <a:gd name="T8" fmla="*/ 0 w 45"/>
                <a:gd name="T9" fmla="*/ 34 h 44"/>
              </a:gdLst>
              <a:ahLst/>
              <a:cxnLst>
                <a:cxn ang="0">
                  <a:pos x="T0" y="T1"/>
                </a:cxn>
                <a:cxn ang="0">
                  <a:pos x="T2" y="T3"/>
                </a:cxn>
                <a:cxn ang="0">
                  <a:pos x="T4" y="T5"/>
                </a:cxn>
                <a:cxn ang="0">
                  <a:pos x="T6" y="T7"/>
                </a:cxn>
                <a:cxn ang="0">
                  <a:pos x="T8" y="T9"/>
                </a:cxn>
              </a:cxnLst>
              <a:rect l="0" t="0" r="r" b="b"/>
              <a:pathLst>
                <a:path w="45" h="44">
                  <a:moveTo>
                    <a:pt x="0" y="34"/>
                  </a:moveTo>
                  <a:lnTo>
                    <a:pt x="11" y="44"/>
                  </a:lnTo>
                  <a:lnTo>
                    <a:pt x="45" y="10"/>
                  </a:lnTo>
                  <a:lnTo>
                    <a:pt x="34" y="0"/>
                  </a:lnTo>
                  <a:lnTo>
                    <a:pt x="0" y="3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2" name="Rectangle 199">
              <a:extLst>
                <a:ext uri="{FF2B5EF4-FFF2-40B4-BE49-F238E27FC236}">
                  <a16:creationId xmlns:a16="http://schemas.microsoft.com/office/drawing/2014/main" id="{31B3E06D-A9C4-4502-5243-B41AECB2FD66}"/>
                </a:ext>
              </a:extLst>
            </p:cNvPr>
            <p:cNvSpPr>
              <a:spLocks noChangeArrowheads="1"/>
            </p:cNvSpPr>
            <p:nvPr/>
          </p:nvSpPr>
          <p:spPr bwMode="auto">
            <a:xfrm>
              <a:off x="1755" y="1943"/>
              <a:ext cx="30" cy="29"/>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3" name="Group 20">
            <a:extLst>
              <a:ext uri="{FF2B5EF4-FFF2-40B4-BE49-F238E27FC236}">
                <a16:creationId xmlns:a16="http://schemas.microsoft.com/office/drawing/2014/main" id="{8F1BCA45-D4FB-5208-E0AA-7A623A26D10D}"/>
              </a:ext>
            </a:extLst>
          </p:cNvPr>
          <p:cNvGrpSpPr>
            <a:grpSpLocks noChangeAspect="1"/>
          </p:cNvGrpSpPr>
          <p:nvPr/>
        </p:nvGrpSpPr>
        <p:grpSpPr bwMode="auto">
          <a:xfrm>
            <a:off x="4673338" y="2551856"/>
            <a:ext cx="256650" cy="256650"/>
            <a:chOff x="1614" y="999"/>
            <a:chExt cx="312" cy="312"/>
          </a:xfrm>
          <a:solidFill>
            <a:schemeClr val="accent2"/>
          </a:solidFill>
        </p:grpSpPr>
        <p:sp>
          <p:nvSpPr>
            <p:cNvPr id="34" name="Rectangle 21">
              <a:extLst>
                <a:ext uri="{FF2B5EF4-FFF2-40B4-BE49-F238E27FC236}">
                  <a16:creationId xmlns:a16="http://schemas.microsoft.com/office/drawing/2014/main" id="{F4A18092-A51C-5BC8-8E54-9B2082A4EEF6}"/>
                </a:ext>
              </a:extLst>
            </p:cNvPr>
            <p:cNvSpPr>
              <a:spLocks noChangeArrowheads="1"/>
            </p:cNvSpPr>
            <p:nvPr/>
          </p:nvSpPr>
          <p:spPr bwMode="auto">
            <a:xfrm>
              <a:off x="1614" y="1165"/>
              <a:ext cx="146" cy="14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5" name="Rectangle 22">
              <a:extLst>
                <a:ext uri="{FF2B5EF4-FFF2-40B4-BE49-F238E27FC236}">
                  <a16:creationId xmlns:a16="http://schemas.microsoft.com/office/drawing/2014/main" id="{0B21DB75-1D25-660E-21E2-D1B19DEBF838}"/>
                </a:ext>
              </a:extLst>
            </p:cNvPr>
            <p:cNvSpPr>
              <a:spLocks noChangeArrowheads="1"/>
            </p:cNvSpPr>
            <p:nvPr/>
          </p:nvSpPr>
          <p:spPr bwMode="auto">
            <a:xfrm>
              <a:off x="1614" y="999"/>
              <a:ext cx="312" cy="136"/>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6" name="Rectangle 23">
              <a:extLst>
                <a:ext uri="{FF2B5EF4-FFF2-40B4-BE49-F238E27FC236}">
                  <a16:creationId xmlns:a16="http://schemas.microsoft.com/office/drawing/2014/main" id="{B4768B7E-EF08-6E88-D6CB-7BF612DB44E8}"/>
                </a:ext>
              </a:extLst>
            </p:cNvPr>
            <p:cNvSpPr>
              <a:spLocks noChangeArrowheads="1"/>
            </p:cNvSpPr>
            <p:nvPr/>
          </p:nvSpPr>
          <p:spPr bwMode="auto">
            <a:xfrm>
              <a:off x="1789" y="999"/>
              <a:ext cx="137" cy="31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37" name="Group 91">
            <a:extLst>
              <a:ext uri="{FF2B5EF4-FFF2-40B4-BE49-F238E27FC236}">
                <a16:creationId xmlns:a16="http://schemas.microsoft.com/office/drawing/2014/main" id="{A275E46A-4165-A033-E726-3A3D683B85C2}"/>
              </a:ext>
            </a:extLst>
          </p:cNvPr>
          <p:cNvGrpSpPr/>
          <p:nvPr/>
        </p:nvGrpSpPr>
        <p:grpSpPr>
          <a:xfrm>
            <a:off x="8649414" y="2551856"/>
            <a:ext cx="264489" cy="265609"/>
            <a:chOff x="3841750" y="3327404"/>
            <a:chExt cx="374651" cy="376237"/>
          </a:xfrm>
          <a:solidFill>
            <a:schemeClr val="accent1"/>
          </a:solidFill>
        </p:grpSpPr>
        <p:sp>
          <p:nvSpPr>
            <p:cNvPr id="38" name="Freeform 155">
              <a:extLst>
                <a:ext uri="{FF2B5EF4-FFF2-40B4-BE49-F238E27FC236}">
                  <a16:creationId xmlns:a16="http://schemas.microsoft.com/office/drawing/2014/main" id="{7DD889B4-DB73-DA56-E82F-46CB16E92E5B}"/>
                </a:ext>
              </a:extLst>
            </p:cNvPr>
            <p:cNvSpPr>
              <a:spLocks/>
            </p:cNvSpPr>
            <p:nvPr/>
          </p:nvSpPr>
          <p:spPr bwMode="auto">
            <a:xfrm>
              <a:off x="3956050" y="3595691"/>
              <a:ext cx="146050" cy="107950"/>
            </a:xfrm>
            <a:custGeom>
              <a:avLst/>
              <a:gdLst>
                <a:gd name="T0" fmla="*/ 147 w 147"/>
                <a:gd name="T1" fmla="*/ 0 h 109"/>
                <a:gd name="T2" fmla="*/ 147 w 147"/>
                <a:gd name="T3" fmla="*/ 0 h 109"/>
                <a:gd name="T4" fmla="*/ 0 w 147"/>
                <a:gd name="T5" fmla="*/ 0 h 109"/>
                <a:gd name="T6" fmla="*/ 5 w 147"/>
                <a:gd name="T7" fmla="*/ 19 h 109"/>
                <a:gd name="T8" fmla="*/ 13 w 147"/>
                <a:gd name="T9" fmla="*/ 43 h 109"/>
                <a:gd name="T10" fmla="*/ 24 w 147"/>
                <a:gd name="T11" fmla="*/ 67 h 109"/>
                <a:gd name="T12" fmla="*/ 38 w 147"/>
                <a:gd name="T13" fmla="*/ 88 h 109"/>
                <a:gd name="T14" fmla="*/ 54 w 147"/>
                <a:gd name="T15" fmla="*/ 103 h 109"/>
                <a:gd name="T16" fmla="*/ 74 w 147"/>
                <a:gd name="T17" fmla="*/ 109 h 109"/>
                <a:gd name="T18" fmla="*/ 93 w 147"/>
                <a:gd name="T19" fmla="*/ 103 h 109"/>
                <a:gd name="T20" fmla="*/ 110 w 147"/>
                <a:gd name="T21" fmla="*/ 88 h 109"/>
                <a:gd name="T22" fmla="*/ 124 w 147"/>
                <a:gd name="T23" fmla="*/ 67 h 109"/>
                <a:gd name="T24" fmla="*/ 134 w 147"/>
                <a:gd name="T25" fmla="*/ 43 h 109"/>
                <a:gd name="T26" fmla="*/ 142 w 147"/>
                <a:gd name="T27" fmla="*/ 19 h 109"/>
                <a:gd name="T28" fmla="*/ 147 w 147"/>
                <a:gd name="T2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109">
                  <a:moveTo>
                    <a:pt x="147" y="0"/>
                  </a:moveTo>
                  <a:lnTo>
                    <a:pt x="147" y="0"/>
                  </a:lnTo>
                  <a:lnTo>
                    <a:pt x="0" y="0"/>
                  </a:lnTo>
                  <a:cubicBezTo>
                    <a:pt x="2" y="5"/>
                    <a:pt x="3" y="12"/>
                    <a:pt x="5" y="19"/>
                  </a:cubicBezTo>
                  <a:cubicBezTo>
                    <a:pt x="7" y="27"/>
                    <a:pt x="10" y="35"/>
                    <a:pt x="13" y="43"/>
                  </a:cubicBezTo>
                  <a:cubicBezTo>
                    <a:pt x="16" y="51"/>
                    <a:pt x="20" y="59"/>
                    <a:pt x="24" y="67"/>
                  </a:cubicBezTo>
                  <a:cubicBezTo>
                    <a:pt x="28" y="75"/>
                    <a:pt x="33" y="82"/>
                    <a:pt x="38" y="88"/>
                  </a:cubicBezTo>
                  <a:cubicBezTo>
                    <a:pt x="43" y="94"/>
                    <a:pt x="48" y="99"/>
                    <a:pt x="54" y="103"/>
                  </a:cubicBezTo>
                  <a:cubicBezTo>
                    <a:pt x="60" y="107"/>
                    <a:pt x="67" y="109"/>
                    <a:pt x="74" y="109"/>
                  </a:cubicBezTo>
                  <a:cubicBezTo>
                    <a:pt x="81" y="109"/>
                    <a:pt x="87" y="107"/>
                    <a:pt x="93" y="103"/>
                  </a:cubicBezTo>
                  <a:cubicBezTo>
                    <a:pt x="99" y="99"/>
                    <a:pt x="105" y="94"/>
                    <a:pt x="110" y="88"/>
                  </a:cubicBezTo>
                  <a:cubicBezTo>
                    <a:pt x="115" y="82"/>
                    <a:pt x="120" y="75"/>
                    <a:pt x="124" y="67"/>
                  </a:cubicBezTo>
                  <a:cubicBezTo>
                    <a:pt x="128" y="59"/>
                    <a:pt x="131" y="51"/>
                    <a:pt x="134" y="43"/>
                  </a:cubicBezTo>
                  <a:cubicBezTo>
                    <a:pt x="138" y="35"/>
                    <a:pt x="140" y="27"/>
                    <a:pt x="142" y="19"/>
                  </a:cubicBezTo>
                  <a:cubicBezTo>
                    <a:pt x="144" y="12"/>
                    <a:pt x="146" y="5"/>
                    <a:pt x="14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9" name="Freeform 156">
              <a:extLst>
                <a:ext uri="{FF2B5EF4-FFF2-40B4-BE49-F238E27FC236}">
                  <a16:creationId xmlns:a16="http://schemas.microsoft.com/office/drawing/2014/main" id="{12638208-E6B5-E571-B96D-26E2CA52016F}"/>
                </a:ext>
              </a:extLst>
            </p:cNvPr>
            <p:cNvSpPr>
              <a:spLocks/>
            </p:cNvSpPr>
            <p:nvPr/>
          </p:nvSpPr>
          <p:spPr bwMode="auto">
            <a:xfrm>
              <a:off x="4132263" y="3462341"/>
              <a:ext cx="84138" cy="106363"/>
            </a:xfrm>
            <a:custGeom>
              <a:avLst/>
              <a:gdLst>
                <a:gd name="T0" fmla="*/ 0 w 85"/>
                <a:gd name="T1" fmla="*/ 0 h 109"/>
                <a:gd name="T2" fmla="*/ 0 w 85"/>
                <a:gd name="T3" fmla="*/ 0 h 109"/>
                <a:gd name="T4" fmla="*/ 3 w 85"/>
                <a:gd name="T5" fmla="*/ 27 h 109"/>
                <a:gd name="T6" fmla="*/ 4 w 85"/>
                <a:gd name="T7" fmla="*/ 54 h 109"/>
                <a:gd name="T8" fmla="*/ 3 w 85"/>
                <a:gd name="T9" fmla="*/ 81 h 109"/>
                <a:gd name="T10" fmla="*/ 0 w 85"/>
                <a:gd name="T11" fmla="*/ 109 h 109"/>
                <a:gd name="T12" fmla="*/ 78 w 85"/>
                <a:gd name="T13" fmla="*/ 109 h 109"/>
                <a:gd name="T14" fmla="*/ 85 w 85"/>
                <a:gd name="T15" fmla="*/ 54 h 109"/>
                <a:gd name="T16" fmla="*/ 78 w 85"/>
                <a:gd name="T17" fmla="*/ 0 h 109"/>
                <a:gd name="T18" fmla="*/ 0 w 8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9">
                  <a:moveTo>
                    <a:pt x="0" y="0"/>
                  </a:moveTo>
                  <a:lnTo>
                    <a:pt x="0" y="0"/>
                  </a:lnTo>
                  <a:cubicBezTo>
                    <a:pt x="1" y="9"/>
                    <a:pt x="2" y="18"/>
                    <a:pt x="3" y="27"/>
                  </a:cubicBezTo>
                  <a:cubicBezTo>
                    <a:pt x="3" y="36"/>
                    <a:pt x="4" y="45"/>
                    <a:pt x="4" y="54"/>
                  </a:cubicBezTo>
                  <a:cubicBezTo>
                    <a:pt x="4" y="63"/>
                    <a:pt x="3" y="73"/>
                    <a:pt x="3" y="81"/>
                  </a:cubicBezTo>
                  <a:cubicBezTo>
                    <a:pt x="2" y="90"/>
                    <a:pt x="1" y="100"/>
                    <a:pt x="0" y="109"/>
                  </a:cubicBezTo>
                  <a:lnTo>
                    <a:pt x="78" y="109"/>
                  </a:lnTo>
                  <a:cubicBezTo>
                    <a:pt x="83" y="91"/>
                    <a:pt x="85" y="73"/>
                    <a:pt x="85" y="54"/>
                  </a:cubicBezTo>
                  <a:cubicBezTo>
                    <a:pt x="85" y="35"/>
                    <a:pt x="83" y="17"/>
                    <a:pt x="78" y="0"/>
                  </a:cubicBez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Freeform 157">
              <a:extLst>
                <a:ext uri="{FF2B5EF4-FFF2-40B4-BE49-F238E27FC236}">
                  <a16:creationId xmlns:a16="http://schemas.microsoft.com/office/drawing/2014/main" id="{A268D497-BC25-0F42-DE41-5C27DA7D6EEC}"/>
                </a:ext>
              </a:extLst>
            </p:cNvPr>
            <p:cNvSpPr>
              <a:spLocks/>
            </p:cNvSpPr>
            <p:nvPr/>
          </p:nvSpPr>
          <p:spPr bwMode="auto">
            <a:xfrm>
              <a:off x="4090988" y="3336928"/>
              <a:ext cx="107950" cy="98425"/>
            </a:xfrm>
            <a:custGeom>
              <a:avLst/>
              <a:gdLst>
                <a:gd name="T0" fmla="*/ 25 w 110"/>
                <a:gd name="T1" fmla="*/ 47 h 99"/>
                <a:gd name="T2" fmla="*/ 25 w 110"/>
                <a:gd name="T3" fmla="*/ 47 h 99"/>
                <a:gd name="T4" fmla="*/ 33 w 110"/>
                <a:gd name="T5" fmla="*/ 73 h 99"/>
                <a:gd name="T6" fmla="*/ 39 w 110"/>
                <a:gd name="T7" fmla="*/ 99 h 99"/>
                <a:gd name="T8" fmla="*/ 110 w 110"/>
                <a:gd name="T9" fmla="*/ 99 h 99"/>
                <a:gd name="T10" fmla="*/ 90 w 110"/>
                <a:gd name="T11" fmla="*/ 66 h 99"/>
                <a:gd name="T12" fmla="*/ 65 w 110"/>
                <a:gd name="T13" fmla="*/ 38 h 99"/>
                <a:gd name="T14" fmla="*/ 34 w 110"/>
                <a:gd name="T15" fmla="*/ 16 h 99"/>
                <a:gd name="T16" fmla="*/ 0 w 110"/>
                <a:gd name="T17" fmla="*/ 0 h 99"/>
                <a:gd name="T18" fmla="*/ 14 w 110"/>
                <a:gd name="T19" fmla="*/ 23 h 99"/>
                <a:gd name="T20" fmla="*/ 25 w 110"/>
                <a:gd name="T21" fmla="*/ 4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9">
                  <a:moveTo>
                    <a:pt x="25" y="47"/>
                  </a:moveTo>
                  <a:lnTo>
                    <a:pt x="25" y="47"/>
                  </a:lnTo>
                  <a:cubicBezTo>
                    <a:pt x="28" y="56"/>
                    <a:pt x="31" y="64"/>
                    <a:pt x="33" y="73"/>
                  </a:cubicBezTo>
                  <a:cubicBezTo>
                    <a:pt x="35" y="81"/>
                    <a:pt x="37" y="90"/>
                    <a:pt x="39" y="99"/>
                  </a:cubicBezTo>
                  <a:lnTo>
                    <a:pt x="110" y="99"/>
                  </a:lnTo>
                  <a:cubicBezTo>
                    <a:pt x="104" y="87"/>
                    <a:pt x="98" y="76"/>
                    <a:pt x="90" y="66"/>
                  </a:cubicBezTo>
                  <a:cubicBezTo>
                    <a:pt x="83" y="56"/>
                    <a:pt x="74" y="47"/>
                    <a:pt x="65" y="38"/>
                  </a:cubicBezTo>
                  <a:cubicBezTo>
                    <a:pt x="55" y="30"/>
                    <a:pt x="45" y="23"/>
                    <a:pt x="34" y="16"/>
                  </a:cubicBezTo>
                  <a:cubicBezTo>
                    <a:pt x="23" y="9"/>
                    <a:pt x="12" y="4"/>
                    <a:pt x="0" y="0"/>
                  </a:cubicBezTo>
                  <a:cubicBezTo>
                    <a:pt x="5" y="7"/>
                    <a:pt x="10" y="15"/>
                    <a:pt x="14" y="23"/>
                  </a:cubicBezTo>
                  <a:cubicBezTo>
                    <a:pt x="18" y="31"/>
                    <a:pt x="22" y="39"/>
                    <a:pt x="25" y="4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1" name="Freeform 158">
              <a:extLst>
                <a:ext uri="{FF2B5EF4-FFF2-40B4-BE49-F238E27FC236}">
                  <a16:creationId xmlns:a16="http://schemas.microsoft.com/office/drawing/2014/main" id="{FB196361-B450-D5D8-277F-83F127B2877A}"/>
                </a:ext>
              </a:extLst>
            </p:cNvPr>
            <p:cNvSpPr>
              <a:spLocks/>
            </p:cNvSpPr>
            <p:nvPr/>
          </p:nvSpPr>
          <p:spPr bwMode="auto">
            <a:xfrm>
              <a:off x="3948113" y="3462341"/>
              <a:ext cx="161925" cy="106363"/>
            </a:xfrm>
            <a:custGeom>
              <a:avLst/>
              <a:gdLst>
                <a:gd name="T0" fmla="*/ 4 w 164"/>
                <a:gd name="T1" fmla="*/ 0 h 109"/>
                <a:gd name="T2" fmla="*/ 4 w 164"/>
                <a:gd name="T3" fmla="*/ 0 h 109"/>
                <a:gd name="T4" fmla="*/ 1 w 164"/>
                <a:gd name="T5" fmla="*/ 27 h 109"/>
                <a:gd name="T6" fmla="*/ 0 w 164"/>
                <a:gd name="T7" fmla="*/ 54 h 109"/>
                <a:gd name="T8" fmla="*/ 1 w 164"/>
                <a:gd name="T9" fmla="*/ 81 h 109"/>
                <a:gd name="T10" fmla="*/ 4 w 164"/>
                <a:gd name="T11" fmla="*/ 109 h 109"/>
                <a:gd name="T12" fmla="*/ 160 w 164"/>
                <a:gd name="T13" fmla="*/ 109 h 109"/>
                <a:gd name="T14" fmla="*/ 163 w 164"/>
                <a:gd name="T15" fmla="*/ 81 h 109"/>
                <a:gd name="T16" fmla="*/ 164 w 164"/>
                <a:gd name="T17" fmla="*/ 54 h 109"/>
                <a:gd name="T18" fmla="*/ 163 w 164"/>
                <a:gd name="T19" fmla="*/ 27 h 109"/>
                <a:gd name="T20" fmla="*/ 160 w 164"/>
                <a:gd name="T21" fmla="*/ 0 h 109"/>
                <a:gd name="T22" fmla="*/ 4 w 164"/>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09">
                  <a:moveTo>
                    <a:pt x="4" y="0"/>
                  </a:moveTo>
                  <a:lnTo>
                    <a:pt x="4" y="0"/>
                  </a:lnTo>
                  <a:cubicBezTo>
                    <a:pt x="3" y="9"/>
                    <a:pt x="2" y="18"/>
                    <a:pt x="1" y="27"/>
                  </a:cubicBezTo>
                  <a:cubicBezTo>
                    <a:pt x="0" y="36"/>
                    <a:pt x="0" y="45"/>
                    <a:pt x="0" y="54"/>
                  </a:cubicBezTo>
                  <a:cubicBezTo>
                    <a:pt x="0" y="63"/>
                    <a:pt x="0" y="73"/>
                    <a:pt x="1" y="81"/>
                  </a:cubicBezTo>
                  <a:cubicBezTo>
                    <a:pt x="2" y="90"/>
                    <a:pt x="3" y="100"/>
                    <a:pt x="4" y="109"/>
                  </a:cubicBezTo>
                  <a:lnTo>
                    <a:pt x="160" y="109"/>
                  </a:lnTo>
                  <a:cubicBezTo>
                    <a:pt x="161" y="100"/>
                    <a:pt x="162" y="90"/>
                    <a:pt x="163" y="81"/>
                  </a:cubicBezTo>
                  <a:cubicBezTo>
                    <a:pt x="163" y="73"/>
                    <a:pt x="164" y="63"/>
                    <a:pt x="164" y="54"/>
                  </a:cubicBezTo>
                  <a:cubicBezTo>
                    <a:pt x="164" y="45"/>
                    <a:pt x="163" y="36"/>
                    <a:pt x="163" y="27"/>
                  </a:cubicBezTo>
                  <a:cubicBezTo>
                    <a:pt x="162" y="18"/>
                    <a:pt x="161" y="9"/>
                    <a:pt x="160" y="0"/>
                  </a:cubicBez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2" name="Freeform 159">
              <a:extLst>
                <a:ext uri="{FF2B5EF4-FFF2-40B4-BE49-F238E27FC236}">
                  <a16:creationId xmlns:a16="http://schemas.microsoft.com/office/drawing/2014/main" id="{DFD6D75C-F7D0-5755-55D1-1B7ADC3C9C17}"/>
                </a:ext>
              </a:extLst>
            </p:cNvPr>
            <p:cNvSpPr>
              <a:spLocks/>
            </p:cNvSpPr>
            <p:nvPr/>
          </p:nvSpPr>
          <p:spPr bwMode="auto">
            <a:xfrm>
              <a:off x="3956050" y="3327404"/>
              <a:ext cx="146050" cy="107950"/>
            </a:xfrm>
            <a:custGeom>
              <a:avLst/>
              <a:gdLst>
                <a:gd name="T0" fmla="*/ 24 w 147"/>
                <a:gd name="T1" fmla="*/ 42 h 109"/>
                <a:gd name="T2" fmla="*/ 24 w 147"/>
                <a:gd name="T3" fmla="*/ 42 h 109"/>
                <a:gd name="T4" fmla="*/ 38 w 147"/>
                <a:gd name="T5" fmla="*/ 20 h 109"/>
                <a:gd name="T6" fmla="*/ 54 w 147"/>
                <a:gd name="T7" fmla="*/ 5 h 109"/>
                <a:gd name="T8" fmla="*/ 74 w 147"/>
                <a:gd name="T9" fmla="*/ 0 h 109"/>
                <a:gd name="T10" fmla="*/ 93 w 147"/>
                <a:gd name="T11" fmla="*/ 5 h 109"/>
                <a:gd name="T12" fmla="*/ 110 w 147"/>
                <a:gd name="T13" fmla="*/ 20 h 109"/>
                <a:gd name="T14" fmla="*/ 124 w 147"/>
                <a:gd name="T15" fmla="*/ 42 h 109"/>
                <a:gd name="T16" fmla="*/ 134 w 147"/>
                <a:gd name="T17" fmla="*/ 66 h 109"/>
                <a:gd name="T18" fmla="*/ 142 w 147"/>
                <a:gd name="T19" fmla="*/ 89 h 109"/>
                <a:gd name="T20" fmla="*/ 147 w 147"/>
                <a:gd name="T21" fmla="*/ 109 h 109"/>
                <a:gd name="T22" fmla="*/ 0 w 147"/>
                <a:gd name="T23" fmla="*/ 109 h 109"/>
                <a:gd name="T24" fmla="*/ 5 w 147"/>
                <a:gd name="T25" fmla="*/ 89 h 109"/>
                <a:gd name="T26" fmla="*/ 13 w 147"/>
                <a:gd name="T27" fmla="*/ 66 h 109"/>
                <a:gd name="T28" fmla="*/ 24 w 147"/>
                <a:gd name="T29" fmla="*/ 4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109">
                  <a:moveTo>
                    <a:pt x="24" y="42"/>
                  </a:moveTo>
                  <a:lnTo>
                    <a:pt x="24" y="42"/>
                  </a:lnTo>
                  <a:cubicBezTo>
                    <a:pt x="28" y="34"/>
                    <a:pt x="33" y="27"/>
                    <a:pt x="38" y="20"/>
                  </a:cubicBezTo>
                  <a:cubicBezTo>
                    <a:pt x="43" y="14"/>
                    <a:pt x="48" y="9"/>
                    <a:pt x="54" y="5"/>
                  </a:cubicBezTo>
                  <a:cubicBezTo>
                    <a:pt x="60" y="2"/>
                    <a:pt x="67" y="0"/>
                    <a:pt x="74" y="0"/>
                  </a:cubicBezTo>
                  <a:cubicBezTo>
                    <a:pt x="81" y="0"/>
                    <a:pt x="87" y="2"/>
                    <a:pt x="93" y="5"/>
                  </a:cubicBezTo>
                  <a:cubicBezTo>
                    <a:pt x="99" y="9"/>
                    <a:pt x="105" y="14"/>
                    <a:pt x="110" y="20"/>
                  </a:cubicBezTo>
                  <a:cubicBezTo>
                    <a:pt x="115" y="27"/>
                    <a:pt x="120" y="34"/>
                    <a:pt x="124" y="42"/>
                  </a:cubicBezTo>
                  <a:cubicBezTo>
                    <a:pt x="128" y="49"/>
                    <a:pt x="131" y="57"/>
                    <a:pt x="134" y="66"/>
                  </a:cubicBezTo>
                  <a:cubicBezTo>
                    <a:pt x="138" y="74"/>
                    <a:pt x="140" y="81"/>
                    <a:pt x="142" y="89"/>
                  </a:cubicBezTo>
                  <a:cubicBezTo>
                    <a:pt x="144" y="96"/>
                    <a:pt x="146" y="103"/>
                    <a:pt x="147" y="109"/>
                  </a:cubicBezTo>
                  <a:lnTo>
                    <a:pt x="0" y="109"/>
                  </a:lnTo>
                  <a:cubicBezTo>
                    <a:pt x="2" y="103"/>
                    <a:pt x="3" y="96"/>
                    <a:pt x="5" y="89"/>
                  </a:cubicBezTo>
                  <a:cubicBezTo>
                    <a:pt x="7" y="81"/>
                    <a:pt x="10" y="74"/>
                    <a:pt x="13" y="66"/>
                  </a:cubicBezTo>
                  <a:cubicBezTo>
                    <a:pt x="16" y="57"/>
                    <a:pt x="20" y="49"/>
                    <a:pt x="24" y="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3" name="Freeform 160">
              <a:extLst>
                <a:ext uri="{FF2B5EF4-FFF2-40B4-BE49-F238E27FC236}">
                  <a16:creationId xmlns:a16="http://schemas.microsoft.com/office/drawing/2014/main" id="{D5DC45C8-3BC4-DDBA-B93C-59C4036E3199}"/>
                </a:ext>
              </a:extLst>
            </p:cNvPr>
            <p:cNvSpPr>
              <a:spLocks/>
            </p:cNvSpPr>
            <p:nvPr/>
          </p:nvSpPr>
          <p:spPr bwMode="auto">
            <a:xfrm>
              <a:off x="3859213" y="3336929"/>
              <a:ext cx="109538" cy="98425"/>
            </a:xfrm>
            <a:custGeom>
              <a:avLst/>
              <a:gdLst>
                <a:gd name="T0" fmla="*/ 19 w 110"/>
                <a:gd name="T1" fmla="*/ 66 h 99"/>
                <a:gd name="T2" fmla="*/ 19 w 110"/>
                <a:gd name="T3" fmla="*/ 66 h 99"/>
                <a:gd name="T4" fmla="*/ 45 w 110"/>
                <a:gd name="T5" fmla="*/ 38 h 99"/>
                <a:gd name="T6" fmla="*/ 75 w 110"/>
                <a:gd name="T7" fmla="*/ 16 h 99"/>
                <a:gd name="T8" fmla="*/ 110 w 110"/>
                <a:gd name="T9" fmla="*/ 0 h 99"/>
                <a:gd name="T10" fmla="*/ 96 w 110"/>
                <a:gd name="T11" fmla="*/ 23 h 99"/>
                <a:gd name="T12" fmla="*/ 85 w 110"/>
                <a:gd name="T13" fmla="*/ 47 h 99"/>
                <a:gd name="T14" fmla="*/ 77 w 110"/>
                <a:gd name="T15" fmla="*/ 73 h 99"/>
                <a:gd name="T16" fmla="*/ 71 w 110"/>
                <a:gd name="T17" fmla="*/ 99 h 99"/>
                <a:gd name="T18" fmla="*/ 0 w 110"/>
                <a:gd name="T19" fmla="*/ 99 h 99"/>
                <a:gd name="T20" fmla="*/ 19 w 110"/>
                <a:gd name="T21"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9">
                  <a:moveTo>
                    <a:pt x="19" y="66"/>
                  </a:moveTo>
                  <a:lnTo>
                    <a:pt x="19" y="66"/>
                  </a:lnTo>
                  <a:cubicBezTo>
                    <a:pt x="27" y="56"/>
                    <a:pt x="36" y="47"/>
                    <a:pt x="45" y="38"/>
                  </a:cubicBezTo>
                  <a:cubicBezTo>
                    <a:pt x="54" y="30"/>
                    <a:pt x="64" y="23"/>
                    <a:pt x="75" y="16"/>
                  </a:cubicBezTo>
                  <a:cubicBezTo>
                    <a:pt x="86" y="9"/>
                    <a:pt x="98" y="4"/>
                    <a:pt x="110" y="0"/>
                  </a:cubicBezTo>
                  <a:cubicBezTo>
                    <a:pt x="104" y="7"/>
                    <a:pt x="100" y="15"/>
                    <a:pt x="96" y="23"/>
                  </a:cubicBezTo>
                  <a:cubicBezTo>
                    <a:pt x="92" y="31"/>
                    <a:pt x="88" y="39"/>
                    <a:pt x="85" y="47"/>
                  </a:cubicBezTo>
                  <a:cubicBezTo>
                    <a:pt x="82" y="56"/>
                    <a:pt x="79" y="64"/>
                    <a:pt x="77" y="73"/>
                  </a:cubicBezTo>
                  <a:cubicBezTo>
                    <a:pt x="74" y="81"/>
                    <a:pt x="72" y="90"/>
                    <a:pt x="71" y="99"/>
                  </a:cubicBezTo>
                  <a:lnTo>
                    <a:pt x="0" y="99"/>
                  </a:lnTo>
                  <a:cubicBezTo>
                    <a:pt x="5" y="87"/>
                    <a:pt x="12" y="76"/>
                    <a:pt x="19" y="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Freeform 161">
              <a:extLst>
                <a:ext uri="{FF2B5EF4-FFF2-40B4-BE49-F238E27FC236}">
                  <a16:creationId xmlns:a16="http://schemas.microsoft.com/office/drawing/2014/main" id="{B1BCE882-3539-E89C-0106-E2DA46791D2F}"/>
                </a:ext>
              </a:extLst>
            </p:cNvPr>
            <p:cNvSpPr>
              <a:spLocks/>
            </p:cNvSpPr>
            <p:nvPr/>
          </p:nvSpPr>
          <p:spPr bwMode="auto">
            <a:xfrm>
              <a:off x="3841750" y="3462343"/>
              <a:ext cx="82550" cy="106363"/>
            </a:xfrm>
            <a:custGeom>
              <a:avLst/>
              <a:gdLst>
                <a:gd name="T0" fmla="*/ 0 w 85"/>
                <a:gd name="T1" fmla="*/ 54 h 109"/>
                <a:gd name="T2" fmla="*/ 0 w 85"/>
                <a:gd name="T3" fmla="*/ 54 h 109"/>
                <a:gd name="T4" fmla="*/ 8 w 85"/>
                <a:gd name="T5" fmla="*/ 0 h 109"/>
                <a:gd name="T6" fmla="*/ 85 w 85"/>
                <a:gd name="T7" fmla="*/ 0 h 109"/>
                <a:gd name="T8" fmla="*/ 83 w 85"/>
                <a:gd name="T9" fmla="*/ 27 h 109"/>
                <a:gd name="T10" fmla="*/ 82 w 85"/>
                <a:gd name="T11" fmla="*/ 54 h 109"/>
                <a:gd name="T12" fmla="*/ 83 w 85"/>
                <a:gd name="T13" fmla="*/ 81 h 109"/>
                <a:gd name="T14" fmla="*/ 85 w 85"/>
                <a:gd name="T15" fmla="*/ 109 h 109"/>
                <a:gd name="T16" fmla="*/ 8 w 85"/>
                <a:gd name="T17" fmla="*/ 109 h 109"/>
                <a:gd name="T18" fmla="*/ 0 w 85"/>
                <a:gd name="T19"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9">
                  <a:moveTo>
                    <a:pt x="0" y="54"/>
                  </a:moveTo>
                  <a:lnTo>
                    <a:pt x="0" y="54"/>
                  </a:lnTo>
                  <a:cubicBezTo>
                    <a:pt x="0" y="35"/>
                    <a:pt x="3" y="17"/>
                    <a:pt x="8" y="0"/>
                  </a:cubicBezTo>
                  <a:lnTo>
                    <a:pt x="85" y="0"/>
                  </a:lnTo>
                  <a:cubicBezTo>
                    <a:pt x="84" y="9"/>
                    <a:pt x="83" y="18"/>
                    <a:pt x="83" y="27"/>
                  </a:cubicBezTo>
                  <a:cubicBezTo>
                    <a:pt x="82" y="36"/>
                    <a:pt x="82" y="45"/>
                    <a:pt x="82" y="54"/>
                  </a:cubicBezTo>
                  <a:cubicBezTo>
                    <a:pt x="82" y="63"/>
                    <a:pt x="82" y="73"/>
                    <a:pt x="83" y="81"/>
                  </a:cubicBezTo>
                  <a:cubicBezTo>
                    <a:pt x="83" y="90"/>
                    <a:pt x="84" y="100"/>
                    <a:pt x="85" y="109"/>
                  </a:cubicBezTo>
                  <a:lnTo>
                    <a:pt x="8" y="109"/>
                  </a:lnTo>
                  <a:cubicBezTo>
                    <a:pt x="3" y="91"/>
                    <a:pt x="0" y="73"/>
                    <a:pt x="0" y="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Freeform 162">
              <a:extLst>
                <a:ext uri="{FF2B5EF4-FFF2-40B4-BE49-F238E27FC236}">
                  <a16:creationId xmlns:a16="http://schemas.microsoft.com/office/drawing/2014/main" id="{D3BF9D69-DB33-4584-BECC-D028ECAB0992}"/>
                </a:ext>
              </a:extLst>
            </p:cNvPr>
            <p:cNvSpPr>
              <a:spLocks/>
            </p:cNvSpPr>
            <p:nvPr/>
          </p:nvSpPr>
          <p:spPr bwMode="auto">
            <a:xfrm>
              <a:off x="3859213" y="3595693"/>
              <a:ext cx="109538" cy="96838"/>
            </a:xfrm>
            <a:custGeom>
              <a:avLst/>
              <a:gdLst>
                <a:gd name="T0" fmla="*/ 75 w 110"/>
                <a:gd name="T1" fmla="*/ 82 h 98"/>
                <a:gd name="T2" fmla="*/ 75 w 110"/>
                <a:gd name="T3" fmla="*/ 82 h 98"/>
                <a:gd name="T4" fmla="*/ 45 w 110"/>
                <a:gd name="T5" fmla="*/ 60 h 98"/>
                <a:gd name="T6" fmla="*/ 19 w 110"/>
                <a:gd name="T7" fmla="*/ 32 h 98"/>
                <a:gd name="T8" fmla="*/ 0 w 110"/>
                <a:gd name="T9" fmla="*/ 0 h 98"/>
                <a:gd name="T10" fmla="*/ 71 w 110"/>
                <a:gd name="T11" fmla="*/ 0 h 98"/>
                <a:gd name="T12" fmla="*/ 77 w 110"/>
                <a:gd name="T13" fmla="*/ 26 h 98"/>
                <a:gd name="T14" fmla="*/ 85 w 110"/>
                <a:gd name="T15" fmla="*/ 51 h 98"/>
                <a:gd name="T16" fmla="*/ 96 w 110"/>
                <a:gd name="T17" fmla="*/ 76 h 98"/>
                <a:gd name="T18" fmla="*/ 110 w 110"/>
                <a:gd name="T19" fmla="*/ 98 h 98"/>
                <a:gd name="T20" fmla="*/ 75 w 110"/>
                <a:gd name="T2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8">
                  <a:moveTo>
                    <a:pt x="75" y="82"/>
                  </a:moveTo>
                  <a:lnTo>
                    <a:pt x="75" y="82"/>
                  </a:lnTo>
                  <a:cubicBezTo>
                    <a:pt x="64" y="76"/>
                    <a:pt x="54" y="68"/>
                    <a:pt x="45" y="60"/>
                  </a:cubicBezTo>
                  <a:cubicBezTo>
                    <a:pt x="36" y="52"/>
                    <a:pt x="27" y="42"/>
                    <a:pt x="19" y="32"/>
                  </a:cubicBezTo>
                  <a:cubicBezTo>
                    <a:pt x="12" y="22"/>
                    <a:pt x="5" y="11"/>
                    <a:pt x="0" y="0"/>
                  </a:cubicBezTo>
                  <a:lnTo>
                    <a:pt x="71" y="0"/>
                  </a:lnTo>
                  <a:cubicBezTo>
                    <a:pt x="72" y="8"/>
                    <a:pt x="74" y="17"/>
                    <a:pt x="77" y="26"/>
                  </a:cubicBezTo>
                  <a:cubicBezTo>
                    <a:pt x="79" y="34"/>
                    <a:pt x="82" y="43"/>
                    <a:pt x="85" y="51"/>
                  </a:cubicBezTo>
                  <a:cubicBezTo>
                    <a:pt x="88" y="60"/>
                    <a:pt x="92" y="68"/>
                    <a:pt x="96" y="76"/>
                  </a:cubicBezTo>
                  <a:cubicBezTo>
                    <a:pt x="100" y="84"/>
                    <a:pt x="104" y="91"/>
                    <a:pt x="110" y="98"/>
                  </a:cubicBezTo>
                  <a:cubicBezTo>
                    <a:pt x="98" y="94"/>
                    <a:pt x="86" y="89"/>
                    <a:pt x="75"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Freeform 163">
              <a:extLst>
                <a:ext uri="{FF2B5EF4-FFF2-40B4-BE49-F238E27FC236}">
                  <a16:creationId xmlns:a16="http://schemas.microsoft.com/office/drawing/2014/main" id="{AF98FF68-6C08-D272-5180-CBECBD184C13}"/>
                </a:ext>
              </a:extLst>
            </p:cNvPr>
            <p:cNvSpPr>
              <a:spLocks/>
            </p:cNvSpPr>
            <p:nvPr/>
          </p:nvSpPr>
          <p:spPr bwMode="auto">
            <a:xfrm>
              <a:off x="4090988" y="3595693"/>
              <a:ext cx="107950" cy="96838"/>
            </a:xfrm>
            <a:custGeom>
              <a:avLst/>
              <a:gdLst>
                <a:gd name="T0" fmla="*/ 90 w 110"/>
                <a:gd name="T1" fmla="*/ 32 h 98"/>
                <a:gd name="T2" fmla="*/ 90 w 110"/>
                <a:gd name="T3" fmla="*/ 32 h 98"/>
                <a:gd name="T4" fmla="*/ 65 w 110"/>
                <a:gd name="T5" fmla="*/ 60 h 98"/>
                <a:gd name="T6" fmla="*/ 34 w 110"/>
                <a:gd name="T7" fmla="*/ 82 h 98"/>
                <a:gd name="T8" fmla="*/ 0 w 110"/>
                <a:gd name="T9" fmla="*/ 98 h 98"/>
                <a:gd name="T10" fmla="*/ 14 w 110"/>
                <a:gd name="T11" fmla="*/ 76 h 98"/>
                <a:gd name="T12" fmla="*/ 25 w 110"/>
                <a:gd name="T13" fmla="*/ 51 h 98"/>
                <a:gd name="T14" fmla="*/ 33 w 110"/>
                <a:gd name="T15" fmla="*/ 26 h 98"/>
                <a:gd name="T16" fmla="*/ 39 w 110"/>
                <a:gd name="T17" fmla="*/ 0 h 98"/>
                <a:gd name="T18" fmla="*/ 110 w 110"/>
                <a:gd name="T19" fmla="*/ 0 h 98"/>
                <a:gd name="T20" fmla="*/ 90 w 110"/>
                <a:gd name="T21"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98">
                  <a:moveTo>
                    <a:pt x="90" y="32"/>
                  </a:moveTo>
                  <a:lnTo>
                    <a:pt x="90" y="32"/>
                  </a:lnTo>
                  <a:cubicBezTo>
                    <a:pt x="83" y="42"/>
                    <a:pt x="74" y="52"/>
                    <a:pt x="65" y="60"/>
                  </a:cubicBezTo>
                  <a:cubicBezTo>
                    <a:pt x="55" y="68"/>
                    <a:pt x="45" y="76"/>
                    <a:pt x="34" y="82"/>
                  </a:cubicBezTo>
                  <a:cubicBezTo>
                    <a:pt x="23" y="89"/>
                    <a:pt x="12" y="94"/>
                    <a:pt x="0" y="98"/>
                  </a:cubicBezTo>
                  <a:cubicBezTo>
                    <a:pt x="5" y="91"/>
                    <a:pt x="10" y="84"/>
                    <a:pt x="14" y="76"/>
                  </a:cubicBezTo>
                  <a:cubicBezTo>
                    <a:pt x="18" y="68"/>
                    <a:pt x="22" y="60"/>
                    <a:pt x="25" y="51"/>
                  </a:cubicBezTo>
                  <a:cubicBezTo>
                    <a:pt x="28" y="43"/>
                    <a:pt x="31" y="34"/>
                    <a:pt x="33" y="26"/>
                  </a:cubicBezTo>
                  <a:cubicBezTo>
                    <a:pt x="35" y="17"/>
                    <a:pt x="37" y="8"/>
                    <a:pt x="39" y="0"/>
                  </a:cubicBezTo>
                  <a:lnTo>
                    <a:pt x="110" y="0"/>
                  </a:lnTo>
                  <a:cubicBezTo>
                    <a:pt x="104" y="11"/>
                    <a:pt x="98" y="22"/>
                    <a:pt x="90" y="32"/>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47" name="Group 141">
            <a:extLst>
              <a:ext uri="{FF2B5EF4-FFF2-40B4-BE49-F238E27FC236}">
                <a16:creationId xmlns:a16="http://schemas.microsoft.com/office/drawing/2014/main" id="{A7AAE383-1B03-4EA2-3AEB-238A5C422D4E}"/>
              </a:ext>
            </a:extLst>
          </p:cNvPr>
          <p:cNvGrpSpPr>
            <a:grpSpLocks noChangeAspect="1"/>
          </p:cNvGrpSpPr>
          <p:nvPr/>
        </p:nvGrpSpPr>
        <p:grpSpPr bwMode="auto">
          <a:xfrm>
            <a:off x="4593129" y="3209973"/>
            <a:ext cx="336859" cy="336858"/>
            <a:chOff x="388" y="2529"/>
            <a:chExt cx="359" cy="359"/>
          </a:xfrm>
        </p:grpSpPr>
        <p:sp>
          <p:nvSpPr>
            <p:cNvPr id="48" name="Freeform 142">
              <a:extLst>
                <a:ext uri="{FF2B5EF4-FFF2-40B4-BE49-F238E27FC236}">
                  <a16:creationId xmlns:a16="http://schemas.microsoft.com/office/drawing/2014/main" id="{8DCA3633-E64B-1CF8-BE49-6011B9C7A18E}"/>
                </a:ext>
              </a:extLst>
            </p:cNvPr>
            <p:cNvSpPr>
              <a:spLocks/>
            </p:cNvSpPr>
            <p:nvPr/>
          </p:nvSpPr>
          <p:spPr bwMode="auto">
            <a:xfrm>
              <a:off x="388" y="2529"/>
              <a:ext cx="359" cy="359"/>
            </a:xfrm>
            <a:custGeom>
              <a:avLst/>
              <a:gdLst>
                <a:gd name="T0" fmla="*/ 3040 w 6080"/>
                <a:gd name="T1" fmla="*/ 6080 h 6080"/>
                <a:gd name="T2" fmla="*/ 890 w 6080"/>
                <a:gd name="T3" fmla="*/ 5189 h 6080"/>
                <a:gd name="T4" fmla="*/ 0 w 6080"/>
                <a:gd name="T5" fmla="*/ 3040 h 6080"/>
                <a:gd name="T6" fmla="*/ 890 w 6080"/>
                <a:gd name="T7" fmla="*/ 890 h 6080"/>
                <a:gd name="T8" fmla="*/ 3040 w 6080"/>
                <a:gd name="T9" fmla="*/ 0 h 6080"/>
                <a:gd name="T10" fmla="*/ 3040 w 6080"/>
                <a:gd name="T11" fmla="*/ 882 h 6080"/>
                <a:gd name="T12" fmla="*/ 882 w 6080"/>
                <a:gd name="T13" fmla="*/ 3040 h 6080"/>
                <a:gd name="T14" fmla="*/ 3040 w 6080"/>
                <a:gd name="T15" fmla="*/ 5197 h 6080"/>
                <a:gd name="T16" fmla="*/ 5198 w 6080"/>
                <a:gd name="T17" fmla="*/ 3040 h 6080"/>
                <a:gd name="T18" fmla="*/ 6080 w 6080"/>
                <a:gd name="T19" fmla="*/ 3040 h 6080"/>
                <a:gd name="T20" fmla="*/ 5190 w 6080"/>
                <a:gd name="T21" fmla="*/ 5189 h 6080"/>
                <a:gd name="T22" fmla="*/ 3040 w 6080"/>
                <a:gd name="T23" fmla="*/ 6080 h 6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80" h="6080">
                  <a:moveTo>
                    <a:pt x="3040" y="6080"/>
                  </a:moveTo>
                  <a:cubicBezTo>
                    <a:pt x="2228" y="6080"/>
                    <a:pt x="1465" y="5763"/>
                    <a:pt x="890" y="5189"/>
                  </a:cubicBezTo>
                  <a:cubicBezTo>
                    <a:pt x="316" y="4615"/>
                    <a:pt x="0" y="3852"/>
                    <a:pt x="0" y="3040"/>
                  </a:cubicBezTo>
                  <a:cubicBezTo>
                    <a:pt x="0" y="2228"/>
                    <a:pt x="316" y="1464"/>
                    <a:pt x="890" y="890"/>
                  </a:cubicBezTo>
                  <a:cubicBezTo>
                    <a:pt x="1465" y="316"/>
                    <a:pt x="2228" y="0"/>
                    <a:pt x="3040" y="0"/>
                  </a:cubicBezTo>
                  <a:cubicBezTo>
                    <a:pt x="3040" y="882"/>
                    <a:pt x="3040" y="882"/>
                    <a:pt x="3040" y="882"/>
                  </a:cubicBezTo>
                  <a:cubicBezTo>
                    <a:pt x="1850" y="882"/>
                    <a:pt x="882" y="1850"/>
                    <a:pt x="882" y="3040"/>
                  </a:cubicBezTo>
                  <a:cubicBezTo>
                    <a:pt x="882" y="4229"/>
                    <a:pt x="1850" y="5197"/>
                    <a:pt x="3040" y="5197"/>
                  </a:cubicBezTo>
                  <a:cubicBezTo>
                    <a:pt x="4230" y="5197"/>
                    <a:pt x="5198" y="4229"/>
                    <a:pt x="5198" y="3040"/>
                  </a:cubicBezTo>
                  <a:cubicBezTo>
                    <a:pt x="6080" y="3040"/>
                    <a:pt x="6080" y="3040"/>
                    <a:pt x="6080" y="3040"/>
                  </a:cubicBezTo>
                  <a:cubicBezTo>
                    <a:pt x="6080" y="3852"/>
                    <a:pt x="5764" y="4615"/>
                    <a:pt x="5190" y="5189"/>
                  </a:cubicBezTo>
                  <a:cubicBezTo>
                    <a:pt x="4615" y="5763"/>
                    <a:pt x="3852" y="6080"/>
                    <a:pt x="3040" y="6080"/>
                  </a:cubicBezTo>
                  <a:close/>
                </a:path>
              </a:pathLst>
            </a:cu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Freeform 143">
              <a:extLst>
                <a:ext uri="{FF2B5EF4-FFF2-40B4-BE49-F238E27FC236}">
                  <a16:creationId xmlns:a16="http://schemas.microsoft.com/office/drawing/2014/main" id="{17455250-B581-A6DC-E3C9-4F67419443AD}"/>
                </a:ext>
              </a:extLst>
            </p:cNvPr>
            <p:cNvSpPr>
              <a:spLocks/>
            </p:cNvSpPr>
            <p:nvPr/>
          </p:nvSpPr>
          <p:spPr bwMode="auto">
            <a:xfrm>
              <a:off x="465" y="2606"/>
              <a:ext cx="205" cy="205"/>
            </a:xfrm>
            <a:custGeom>
              <a:avLst/>
              <a:gdLst>
                <a:gd name="T0" fmla="*/ 1733 w 3466"/>
                <a:gd name="T1" fmla="*/ 3467 h 3467"/>
                <a:gd name="T2" fmla="*/ 0 w 3466"/>
                <a:gd name="T3" fmla="*/ 1734 h 3467"/>
                <a:gd name="T4" fmla="*/ 1733 w 3466"/>
                <a:gd name="T5" fmla="*/ 0 h 3467"/>
                <a:gd name="T6" fmla="*/ 1733 w 3466"/>
                <a:gd name="T7" fmla="*/ 886 h 3467"/>
                <a:gd name="T8" fmla="*/ 885 w 3466"/>
                <a:gd name="T9" fmla="*/ 1734 h 3467"/>
                <a:gd name="T10" fmla="*/ 1733 w 3466"/>
                <a:gd name="T11" fmla="*/ 2582 h 3467"/>
                <a:gd name="T12" fmla="*/ 2581 w 3466"/>
                <a:gd name="T13" fmla="*/ 1734 h 3467"/>
                <a:gd name="T14" fmla="*/ 3466 w 3466"/>
                <a:gd name="T15" fmla="*/ 1734 h 3467"/>
                <a:gd name="T16" fmla="*/ 1733 w 3466"/>
                <a:gd name="T17" fmla="*/ 3467 h 3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6" h="3467">
                  <a:moveTo>
                    <a:pt x="1733" y="3467"/>
                  </a:moveTo>
                  <a:cubicBezTo>
                    <a:pt x="777" y="3467"/>
                    <a:pt x="0" y="2689"/>
                    <a:pt x="0" y="1734"/>
                  </a:cubicBezTo>
                  <a:cubicBezTo>
                    <a:pt x="0" y="778"/>
                    <a:pt x="777" y="0"/>
                    <a:pt x="1733" y="0"/>
                  </a:cubicBezTo>
                  <a:cubicBezTo>
                    <a:pt x="1733" y="886"/>
                    <a:pt x="1733" y="886"/>
                    <a:pt x="1733" y="886"/>
                  </a:cubicBezTo>
                  <a:cubicBezTo>
                    <a:pt x="1265" y="886"/>
                    <a:pt x="885" y="1266"/>
                    <a:pt x="885" y="1734"/>
                  </a:cubicBezTo>
                  <a:cubicBezTo>
                    <a:pt x="885" y="2201"/>
                    <a:pt x="1265" y="2582"/>
                    <a:pt x="1733" y="2582"/>
                  </a:cubicBezTo>
                  <a:cubicBezTo>
                    <a:pt x="2201" y="2582"/>
                    <a:pt x="2581" y="2201"/>
                    <a:pt x="2581" y="1734"/>
                  </a:cubicBezTo>
                  <a:cubicBezTo>
                    <a:pt x="3466" y="1734"/>
                    <a:pt x="3466" y="1734"/>
                    <a:pt x="3466" y="1734"/>
                  </a:cubicBezTo>
                  <a:cubicBezTo>
                    <a:pt x="3466" y="2689"/>
                    <a:pt x="2689" y="3467"/>
                    <a:pt x="1733" y="3467"/>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50" name="Group 49">
            <a:extLst>
              <a:ext uri="{FF2B5EF4-FFF2-40B4-BE49-F238E27FC236}">
                <a16:creationId xmlns:a16="http://schemas.microsoft.com/office/drawing/2014/main" id="{006038E5-0EFE-7FAD-9FB7-9FFE3605520C}"/>
              </a:ext>
            </a:extLst>
          </p:cNvPr>
          <p:cNvGrpSpPr>
            <a:grpSpLocks noChangeAspect="1"/>
          </p:cNvGrpSpPr>
          <p:nvPr/>
        </p:nvGrpSpPr>
        <p:grpSpPr bwMode="auto">
          <a:xfrm>
            <a:off x="8573492" y="3209973"/>
            <a:ext cx="340411" cy="339466"/>
            <a:chOff x="3989" y="1530"/>
            <a:chExt cx="360" cy="359"/>
          </a:xfrm>
        </p:grpSpPr>
        <p:sp>
          <p:nvSpPr>
            <p:cNvPr id="51" name="Freeform 50">
              <a:extLst>
                <a:ext uri="{FF2B5EF4-FFF2-40B4-BE49-F238E27FC236}">
                  <a16:creationId xmlns:a16="http://schemas.microsoft.com/office/drawing/2014/main" id="{C9CD5792-FCDE-83DB-6FB3-6C8A28145213}"/>
                </a:ext>
              </a:extLst>
            </p:cNvPr>
            <p:cNvSpPr>
              <a:spLocks/>
            </p:cNvSpPr>
            <p:nvPr/>
          </p:nvSpPr>
          <p:spPr bwMode="auto">
            <a:xfrm>
              <a:off x="3989" y="1629"/>
              <a:ext cx="261" cy="260"/>
            </a:xfrm>
            <a:custGeom>
              <a:avLst/>
              <a:gdLst>
                <a:gd name="T0" fmla="*/ 1600 w 4407"/>
                <a:gd name="T1" fmla="*/ 567 h 4407"/>
                <a:gd name="T2" fmla="*/ 1672 w 4407"/>
                <a:gd name="T3" fmla="*/ 0 h 4407"/>
                <a:gd name="T4" fmla="*/ 0 w 4407"/>
                <a:gd name="T5" fmla="*/ 2167 h 4407"/>
                <a:gd name="T6" fmla="*/ 2240 w 4407"/>
                <a:gd name="T7" fmla="*/ 4407 h 4407"/>
                <a:gd name="T8" fmla="*/ 4407 w 4407"/>
                <a:gd name="T9" fmla="*/ 2735 h 4407"/>
                <a:gd name="T10" fmla="*/ 3840 w 4407"/>
                <a:gd name="T11" fmla="*/ 2807 h 4407"/>
                <a:gd name="T12" fmla="*/ 1600 w 4407"/>
                <a:gd name="T13" fmla="*/ 567 h 4407"/>
              </a:gdLst>
              <a:ahLst/>
              <a:cxnLst>
                <a:cxn ang="0">
                  <a:pos x="T0" y="T1"/>
                </a:cxn>
                <a:cxn ang="0">
                  <a:pos x="T2" y="T3"/>
                </a:cxn>
                <a:cxn ang="0">
                  <a:pos x="T4" y="T5"/>
                </a:cxn>
                <a:cxn ang="0">
                  <a:pos x="T6" y="T7"/>
                </a:cxn>
                <a:cxn ang="0">
                  <a:pos x="T8" y="T9"/>
                </a:cxn>
                <a:cxn ang="0">
                  <a:pos x="T10" y="T11"/>
                </a:cxn>
                <a:cxn ang="0">
                  <a:pos x="T12" y="T13"/>
                </a:cxn>
              </a:cxnLst>
              <a:rect l="0" t="0" r="r" b="b"/>
              <a:pathLst>
                <a:path w="4407" h="4407">
                  <a:moveTo>
                    <a:pt x="1600" y="567"/>
                  </a:moveTo>
                  <a:cubicBezTo>
                    <a:pt x="1600" y="371"/>
                    <a:pt x="1625" y="181"/>
                    <a:pt x="1672" y="0"/>
                  </a:cubicBezTo>
                  <a:cubicBezTo>
                    <a:pt x="710" y="251"/>
                    <a:pt x="0" y="1126"/>
                    <a:pt x="0" y="2167"/>
                  </a:cubicBezTo>
                  <a:cubicBezTo>
                    <a:pt x="0" y="3404"/>
                    <a:pt x="1003" y="4407"/>
                    <a:pt x="2240" y="4407"/>
                  </a:cubicBezTo>
                  <a:cubicBezTo>
                    <a:pt x="3281" y="4407"/>
                    <a:pt x="4156" y="3697"/>
                    <a:pt x="4407" y="2735"/>
                  </a:cubicBezTo>
                  <a:cubicBezTo>
                    <a:pt x="4226" y="2782"/>
                    <a:pt x="4036" y="2807"/>
                    <a:pt x="3840" y="2807"/>
                  </a:cubicBezTo>
                  <a:cubicBezTo>
                    <a:pt x="2603" y="2807"/>
                    <a:pt x="1600" y="1804"/>
                    <a:pt x="1600" y="567"/>
                  </a:cubicBezTo>
                </a:path>
              </a:pathLst>
            </a:cu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Freeform 51">
              <a:extLst>
                <a:ext uri="{FF2B5EF4-FFF2-40B4-BE49-F238E27FC236}">
                  <a16:creationId xmlns:a16="http://schemas.microsoft.com/office/drawing/2014/main" id="{A6BACBBF-F143-4B8D-AE60-1847799C8E02}"/>
                </a:ext>
              </a:extLst>
            </p:cNvPr>
            <p:cNvSpPr>
              <a:spLocks/>
            </p:cNvSpPr>
            <p:nvPr/>
          </p:nvSpPr>
          <p:spPr bwMode="auto">
            <a:xfrm>
              <a:off x="4088" y="1530"/>
              <a:ext cx="261" cy="260"/>
            </a:xfrm>
            <a:custGeom>
              <a:avLst/>
              <a:gdLst>
                <a:gd name="T0" fmla="*/ 4408 w 4408"/>
                <a:gd name="T1" fmla="*/ 2240 h 4408"/>
                <a:gd name="T2" fmla="*/ 2168 w 4408"/>
                <a:gd name="T3" fmla="*/ 0 h 4408"/>
                <a:gd name="T4" fmla="*/ 0 w 4408"/>
                <a:gd name="T5" fmla="*/ 1673 h 4408"/>
                <a:gd name="T6" fmla="*/ 568 w 4408"/>
                <a:gd name="T7" fmla="*/ 1600 h 4408"/>
                <a:gd name="T8" fmla="*/ 2808 w 4408"/>
                <a:gd name="T9" fmla="*/ 3840 h 4408"/>
                <a:gd name="T10" fmla="*/ 2735 w 4408"/>
                <a:gd name="T11" fmla="*/ 4408 h 4408"/>
                <a:gd name="T12" fmla="*/ 4408 w 4408"/>
                <a:gd name="T13" fmla="*/ 2240 h 4408"/>
              </a:gdLst>
              <a:ahLst/>
              <a:cxnLst>
                <a:cxn ang="0">
                  <a:pos x="T0" y="T1"/>
                </a:cxn>
                <a:cxn ang="0">
                  <a:pos x="T2" y="T3"/>
                </a:cxn>
                <a:cxn ang="0">
                  <a:pos x="T4" y="T5"/>
                </a:cxn>
                <a:cxn ang="0">
                  <a:pos x="T6" y="T7"/>
                </a:cxn>
                <a:cxn ang="0">
                  <a:pos x="T8" y="T9"/>
                </a:cxn>
                <a:cxn ang="0">
                  <a:pos x="T10" y="T11"/>
                </a:cxn>
                <a:cxn ang="0">
                  <a:pos x="T12" y="T13"/>
                </a:cxn>
              </a:cxnLst>
              <a:rect l="0" t="0" r="r" b="b"/>
              <a:pathLst>
                <a:path w="4408" h="4408">
                  <a:moveTo>
                    <a:pt x="4408" y="2240"/>
                  </a:moveTo>
                  <a:cubicBezTo>
                    <a:pt x="4408" y="1003"/>
                    <a:pt x="3405" y="0"/>
                    <a:pt x="2168" y="0"/>
                  </a:cubicBezTo>
                  <a:cubicBezTo>
                    <a:pt x="1127" y="0"/>
                    <a:pt x="251" y="711"/>
                    <a:pt x="0" y="1673"/>
                  </a:cubicBezTo>
                  <a:cubicBezTo>
                    <a:pt x="181" y="1626"/>
                    <a:pt x="372" y="1600"/>
                    <a:pt x="568" y="1600"/>
                  </a:cubicBezTo>
                  <a:cubicBezTo>
                    <a:pt x="1805" y="1600"/>
                    <a:pt x="2808" y="2603"/>
                    <a:pt x="2808" y="3840"/>
                  </a:cubicBezTo>
                  <a:cubicBezTo>
                    <a:pt x="2808" y="4036"/>
                    <a:pt x="2782" y="4227"/>
                    <a:pt x="2735" y="4408"/>
                  </a:cubicBezTo>
                  <a:cubicBezTo>
                    <a:pt x="3697" y="4157"/>
                    <a:pt x="4408" y="3281"/>
                    <a:pt x="4408" y="2240"/>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Freeform 52">
              <a:extLst>
                <a:ext uri="{FF2B5EF4-FFF2-40B4-BE49-F238E27FC236}">
                  <a16:creationId xmlns:a16="http://schemas.microsoft.com/office/drawing/2014/main" id="{A1B82875-9E7B-35C2-9C78-704F05845155}"/>
                </a:ext>
              </a:extLst>
            </p:cNvPr>
            <p:cNvSpPr>
              <a:spLocks/>
            </p:cNvSpPr>
            <p:nvPr/>
          </p:nvSpPr>
          <p:spPr bwMode="auto">
            <a:xfrm>
              <a:off x="4084" y="1625"/>
              <a:ext cx="170" cy="170"/>
            </a:xfrm>
            <a:custGeom>
              <a:avLst/>
              <a:gdLst>
                <a:gd name="T0" fmla="*/ 640 w 2880"/>
                <a:gd name="T1" fmla="*/ 0 h 2880"/>
                <a:gd name="T2" fmla="*/ 72 w 2880"/>
                <a:gd name="T3" fmla="*/ 73 h 2880"/>
                <a:gd name="T4" fmla="*/ 0 w 2880"/>
                <a:gd name="T5" fmla="*/ 640 h 2880"/>
                <a:gd name="T6" fmla="*/ 2240 w 2880"/>
                <a:gd name="T7" fmla="*/ 2880 h 2880"/>
                <a:gd name="T8" fmla="*/ 2807 w 2880"/>
                <a:gd name="T9" fmla="*/ 2808 h 2880"/>
                <a:gd name="T10" fmla="*/ 2880 w 2880"/>
                <a:gd name="T11" fmla="*/ 2240 h 2880"/>
                <a:gd name="T12" fmla="*/ 640 w 2880"/>
                <a:gd name="T13" fmla="*/ 0 h 2880"/>
              </a:gdLst>
              <a:ahLst/>
              <a:cxnLst>
                <a:cxn ang="0">
                  <a:pos x="T0" y="T1"/>
                </a:cxn>
                <a:cxn ang="0">
                  <a:pos x="T2" y="T3"/>
                </a:cxn>
                <a:cxn ang="0">
                  <a:pos x="T4" y="T5"/>
                </a:cxn>
                <a:cxn ang="0">
                  <a:pos x="T6" y="T7"/>
                </a:cxn>
                <a:cxn ang="0">
                  <a:pos x="T8" y="T9"/>
                </a:cxn>
                <a:cxn ang="0">
                  <a:pos x="T10" y="T11"/>
                </a:cxn>
                <a:cxn ang="0">
                  <a:pos x="T12" y="T13"/>
                </a:cxn>
              </a:cxnLst>
              <a:rect l="0" t="0" r="r" b="b"/>
              <a:pathLst>
                <a:path w="2880" h="2880">
                  <a:moveTo>
                    <a:pt x="640" y="0"/>
                  </a:moveTo>
                  <a:cubicBezTo>
                    <a:pt x="444" y="0"/>
                    <a:pt x="253" y="26"/>
                    <a:pt x="72" y="73"/>
                  </a:cubicBezTo>
                  <a:cubicBezTo>
                    <a:pt x="25" y="254"/>
                    <a:pt x="0" y="444"/>
                    <a:pt x="0" y="640"/>
                  </a:cubicBezTo>
                  <a:cubicBezTo>
                    <a:pt x="0" y="1877"/>
                    <a:pt x="1003" y="2880"/>
                    <a:pt x="2240" y="2880"/>
                  </a:cubicBezTo>
                  <a:cubicBezTo>
                    <a:pt x="2436" y="2880"/>
                    <a:pt x="2626" y="2855"/>
                    <a:pt x="2807" y="2808"/>
                  </a:cubicBezTo>
                  <a:cubicBezTo>
                    <a:pt x="2854" y="2627"/>
                    <a:pt x="2880" y="2436"/>
                    <a:pt x="2880" y="2240"/>
                  </a:cubicBezTo>
                  <a:cubicBezTo>
                    <a:pt x="2880" y="1003"/>
                    <a:pt x="1877" y="0"/>
                    <a:pt x="640"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Freeform 53">
              <a:extLst>
                <a:ext uri="{FF2B5EF4-FFF2-40B4-BE49-F238E27FC236}">
                  <a16:creationId xmlns:a16="http://schemas.microsoft.com/office/drawing/2014/main" id="{2DBFF5A9-A8D5-CB0A-D344-32862427F94B}"/>
                </a:ext>
              </a:extLst>
            </p:cNvPr>
            <p:cNvSpPr>
              <a:spLocks/>
            </p:cNvSpPr>
            <p:nvPr/>
          </p:nvSpPr>
          <p:spPr bwMode="auto">
            <a:xfrm>
              <a:off x="4084" y="1629"/>
              <a:ext cx="132" cy="166"/>
            </a:xfrm>
            <a:custGeom>
              <a:avLst/>
              <a:gdLst>
                <a:gd name="T0" fmla="*/ 72 w 2240"/>
                <a:gd name="T1" fmla="*/ 0 h 2807"/>
                <a:gd name="T2" fmla="*/ 0 w 2240"/>
                <a:gd name="T3" fmla="*/ 567 h 2807"/>
                <a:gd name="T4" fmla="*/ 2240 w 2240"/>
                <a:gd name="T5" fmla="*/ 2807 h 2807"/>
                <a:gd name="T6" fmla="*/ 0 w 2240"/>
                <a:gd name="T7" fmla="*/ 567 h 2807"/>
                <a:gd name="T8" fmla="*/ 72 w 2240"/>
                <a:gd name="T9" fmla="*/ 0 h 2807"/>
              </a:gdLst>
              <a:ahLst/>
              <a:cxnLst>
                <a:cxn ang="0">
                  <a:pos x="T0" y="T1"/>
                </a:cxn>
                <a:cxn ang="0">
                  <a:pos x="T2" y="T3"/>
                </a:cxn>
                <a:cxn ang="0">
                  <a:pos x="T4" y="T5"/>
                </a:cxn>
                <a:cxn ang="0">
                  <a:pos x="T6" y="T7"/>
                </a:cxn>
                <a:cxn ang="0">
                  <a:pos x="T8" y="T9"/>
                </a:cxn>
              </a:cxnLst>
              <a:rect l="0" t="0" r="r" b="b"/>
              <a:pathLst>
                <a:path w="2240" h="2807">
                  <a:moveTo>
                    <a:pt x="72" y="0"/>
                  </a:moveTo>
                  <a:cubicBezTo>
                    <a:pt x="25" y="181"/>
                    <a:pt x="0" y="371"/>
                    <a:pt x="0" y="567"/>
                  </a:cubicBezTo>
                  <a:cubicBezTo>
                    <a:pt x="0" y="1804"/>
                    <a:pt x="1003" y="2807"/>
                    <a:pt x="2240" y="2807"/>
                  </a:cubicBezTo>
                  <a:cubicBezTo>
                    <a:pt x="1003" y="2807"/>
                    <a:pt x="0" y="1804"/>
                    <a:pt x="0" y="567"/>
                  </a:cubicBezTo>
                  <a:cubicBezTo>
                    <a:pt x="0" y="371"/>
                    <a:pt x="25" y="181"/>
                    <a:pt x="72" y="0"/>
                  </a:cubicBezTo>
                </a:path>
              </a:pathLst>
            </a:custGeom>
            <a:solidFill>
              <a:srgbClr val="63B5DD"/>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Freeform 54">
              <a:extLst>
                <a:ext uri="{FF2B5EF4-FFF2-40B4-BE49-F238E27FC236}">
                  <a16:creationId xmlns:a16="http://schemas.microsoft.com/office/drawing/2014/main" id="{DE79E12C-09EA-22D6-9BD6-FF5867B75FAF}"/>
                </a:ext>
              </a:extLst>
            </p:cNvPr>
            <p:cNvSpPr>
              <a:spLocks/>
            </p:cNvSpPr>
            <p:nvPr/>
          </p:nvSpPr>
          <p:spPr bwMode="auto">
            <a:xfrm>
              <a:off x="4088" y="1625"/>
              <a:ext cx="34" cy="4"/>
            </a:xfrm>
            <a:custGeom>
              <a:avLst/>
              <a:gdLst>
                <a:gd name="T0" fmla="*/ 568 w 568"/>
                <a:gd name="T1" fmla="*/ 0 h 73"/>
                <a:gd name="T2" fmla="*/ 0 w 568"/>
                <a:gd name="T3" fmla="*/ 73 h 73"/>
                <a:gd name="T4" fmla="*/ 568 w 568"/>
                <a:gd name="T5" fmla="*/ 0 h 73"/>
              </a:gdLst>
              <a:ahLst/>
              <a:cxnLst>
                <a:cxn ang="0">
                  <a:pos x="T0" y="T1"/>
                </a:cxn>
                <a:cxn ang="0">
                  <a:pos x="T2" y="T3"/>
                </a:cxn>
                <a:cxn ang="0">
                  <a:pos x="T4" y="T5"/>
                </a:cxn>
              </a:cxnLst>
              <a:rect l="0" t="0" r="r" b="b"/>
              <a:pathLst>
                <a:path w="568" h="73">
                  <a:moveTo>
                    <a:pt x="568" y="0"/>
                  </a:moveTo>
                  <a:cubicBezTo>
                    <a:pt x="372" y="0"/>
                    <a:pt x="181" y="26"/>
                    <a:pt x="0" y="73"/>
                  </a:cubicBezTo>
                  <a:cubicBezTo>
                    <a:pt x="181" y="26"/>
                    <a:pt x="372" y="0"/>
                    <a:pt x="568" y="0"/>
                  </a:cubicBezTo>
                </a:path>
              </a:pathLst>
            </a:custGeom>
            <a:solidFill>
              <a:srgbClr val="75CFEB"/>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6" name="Freeform 55">
              <a:extLst>
                <a:ext uri="{FF2B5EF4-FFF2-40B4-BE49-F238E27FC236}">
                  <a16:creationId xmlns:a16="http://schemas.microsoft.com/office/drawing/2014/main" id="{8F3143EB-3CB9-08FE-B7BE-56D08D814568}"/>
                </a:ext>
              </a:extLst>
            </p:cNvPr>
            <p:cNvSpPr>
              <a:spLocks/>
            </p:cNvSpPr>
            <p:nvPr/>
          </p:nvSpPr>
          <p:spPr bwMode="auto">
            <a:xfrm>
              <a:off x="4084" y="1625"/>
              <a:ext cx="170" cy="170"/>
            </a:xfrm>
            <a:custGeom>
              <a:avLst/>
              <a:gdLst>
                <a:gd name="T0" fmla="*/ 640 w 2880"/>
                <a:gd name="T1" fmla="*/ 0 h 2880"/>
                <a:gd name="T2" fmla="*/ 72 w 2880"/>
                <a:gd name="T3" fmla="*/ 73 h 2880"/>
                <a:gd name="T4" fmla="*/ 0 w 2880"/>
                <a:gd name="T5" fmla="*/ 640 h 2880"/>
                <a:gd name="T6" fmla="*/ 2240 w 2880"/>
                <a:gd name="T7" fmla="*/ 2880 h 2880"/>
                <a:gd name="T8" fmla="*/ 2807 w 2880"/>
                <a:gd name="T9" fmla="*/ 2808 h 2880"/>
                <a:gd name="T10" fmla="*/ 2880 w 2880"/>
                <a:gd name="T11" fmla="*/ 2240 h 2880"/>
                <a:gd name="T12" fmla="*/ 640 w 2880"/>
                <a:gd name="T13" fmla="*/ 0 h 2880"/>
              </a:gdLst>
              <a:ahLst/>
              <a:cxnLst>
                <a:cxn ang="0">
                  <a:pos x="T0" y="T1"/>
                </a:cxn>
                <a:cxn ang="0">
                  <a:pos x="T2" y="T3"/>
                </a:cxn>
                <a:cxn ang="0">
                  <a:pos x="T4" y="T5"/>
                </a:cxn>
                <a:cxn ang="0">
                  <a:pos x="T6" y="T7"/>
                </a:cxn>
                <a:cxn ang="0">
                  <a:pos x="T8" y="T9"/>
                </a:cxn>
                <a:cxn ang="0">
                  <a:pos x="T10" y="T11"/>
                </a:cxn>
                <a:cxn ang="0">
                  <a:pos x="T12" y="T13"/>
                </a:cxn>
              </a:cxnLst>
              <a:rect l="0" t="0" r="r" b="b"/>
              <a:pathLst>
                <a:path w="2880" h="2880">
                  <a:moveTo>
                    <a:pt x="640" y="0"/>
                  </a:moveTo>
                  <a:cubicBezTo>
                    <a:pt x="444" y="0"/>
                    <a:pt x="253" y="26"/>
                    <a:pt x="72" y="73"/>
                  </a:cubicBezTo>
                  <a:cubicBezTo>
                    <a:pt x="25" y="254"/>
                    <a:pt x="0" y="444"/>
                    <a:pt x="0" y="640"/>
                  </a:cubicBezTo>
                  <a:cubicBezTo>
                    <a:pt x="0" y="1877"/>
                    <a:pt x="1003" y="2880"/>
                    <a:pt x="2240" y="2880"/>
                  </a:cubicBezTo>
                  <a:cubicBezTo>
                    <a:pt x="2436" y="2880"/>
                    <a:pt x="2626" y="2855"/>
                    <a:pt x="2807" y="2808"/>
                  </a:cubicBezTo>
                  <a:cubicBezTo>
                    <a:pt x="2854" y="2627"/>
                    <a:pt x="2880" y="2436"/>
                    <a:pt x="2880" y="2240"/>
                  </a:cubicBezTo>
                  <a:cubicBezTo>
                    <a:pt x="2880" y="1003"/>
                    <a:pt x="1877" y="0"/>
                    <a:pt x="640" y="0"/>
                  </a:cubicBezTo>
                </a:path>
              </a:pathLst>
            </a:custGeom>
            <a:solidFill>
              <a:schemeClr val="accent2">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Freeform 56">
              <a:extLst>
                <a:ext uri="{FF2B5EF4-FFF2-40B4-BE49-F238E27FC236}">
                  <a16:creationId xmlns:a16="http://schemas.microsoft.com/office/drawing/2014/main" id="{597D7526-493D-BFD7-814A-8ABF3579C66D}"/>
                </a:ext>
              </a:extLst>
            </p:cNvPr>
            <p:cNvSpPr>
              <a:spLocks/>
            </p:cNvSpPr>
            <p:nvPr/>
          </p:nvSpPr>
          <p:spPr bwMode="auto">
            <a:xfrm>
              <a:off x="4084" y="1629"/>
              <a:ext cx="4" cy="33"/>
            </a:xfrm>
            <a:custGeom>
              <a:avLst/>
              <a:gdLst>
                <a:gd name="T0" fmla="*/ 72 w 72"/>
                <a:gd name="T1" fmla="*/ 0 h 567"/>
                <a:gd name="T2" fmla="*/ 0 w 72"/>
                <a:gd name="T3" fmla="*/ 567 h 567"/>
                <a:gd name="T4" fmla="*/ 0 w 72"/>
                <a:gd name="T5" fmla="*/ 567 h 567"/>
                <a:gd name="T6" fmla="*/ 72 w 72"/>
                <a:gd name="T7" fmla="*/ 0 h 567"/>
              </a:gdLst>
              <a:ahLst/>
              <a:cxnLst>
                <a:cxn ang="0">
                  <a:pos x="T0" y="T1"/>
                </a:cxn>
                <a:cxn ang="0">
                  <a:pos x="T2" y="T3"/>
                </a:cxn>
                <a:cxn ang="0">
                  <a:pos x="T4" y="T5"/>
                </a:cxn>
                <a:cxn ang="0">
                  <a:pos x="T6" y="T7"/>
                </a:cxn>
              </a:cxnLst>
              <a:rect l="0" t="0" r="r" b="b"/>
              <a:pathLst>
                <a:path w="72" h="567">
                  <a:moveTo>
                    <a:pt x="72" y="0"/>
                  </a:moveTo>
                  <a:cubicBezTo>
                    <a:pt x="25" y="181"/>
                    <a:pt x="0" y="371"/>
                    <a:pt x="0" y="567"/>
                  </a:cubicBezTo>
                  <a:cubicBezTo>
                    <a:pt x="0" y="567"/>
                    <a:pt x="0" y="567"/>
                    <a:pt x="0" y="567"/>
                  </a:cubicBezTo>
                  <a:cubicBezTo>
                    <a:pt x="0" y="371"/>
                    <a:pt x="25" y="181"/>
                    <a:pt x="72" y="0"/>
                  </a:cubicBezTo>
                </a:path>
              </a:pathLst>
            </a:custGeom>
            <a:solidFill>
              <a:srgbClr val="55DAF6"/>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Freeform 57">
              <a:extLst>
                <a:ext uri="{FF2B5EF4-FFF2-40B4-BE49-F238E27FC236}">
                  <a16:creationId xmlns:a16="http://schemas.microsoft.com/office/drawing/2014/main" id="{3871AAF4-E839-F5C3-A178-FBF4FE095815}"/>
                </a:ext>
              </a:extLst>
            </p:cNvPr>
            <p:cNvSpPr>
              <a:spLocks/>
            </p:cNvSpPr>
            <p:nvPr/>
          </p:nvSpPr>
          <p:spPr bwMode="auto">
            <a:xfrm>
              <a:off x="4088" y="1625"/>
              <a:ext cx="34" cy="4"/>
            </a:xfrm>
            <a:custGeom>
              <a:avLst/>
              <a:gdLst>
                <a:gd name="T0" fmla="*/ 568 w 568"/>
                <a:gd name="T1" fmla="*/ 0 h 73"/>
                <a:gd name="T2" fmla="*/ 0 w 568"/>
                <a:gd name="T3" fmla="*/ 73 h 73"/>
                <a:gd name="T4" fmla="*/ 568 w 568"/>
                <a:gd name="T5" fmla="*/ 0 h 73"/>
              </a:gdLst>
              <a:ahLst/>
              <a:cxnLst>
                <a:cxn ang="0">
                  <a:pos x="T0" y="T1"/>
                </a:cxn>
                <a:cxn ang="0">
                  <a:pos x="T2" y="T3"/>
                </a:cxn>
                <a:cxn ang="0">
                  <a:pos x="T4" y="T5"/>
                </a:cxn>
              </a:cxnLst>
              <a:rect l="0" t="0" r="r" b="b"/>
              <a:pathLst>
                <a:path w="568" h="73">
                  <a:moveTo>
                    <a:pt x="568" y="0"/>
                  </a:moveTo>
                  <a:cubicBezTo>
                    <a:pt x="372" y="0"/>
                    <a:pt x="181" y="26"/>
                    <a:pt x="0" y="73"/>
                  </a:cubicBezTo>
                  <a:cubicBezTo>
                    <a:pt x="181" y="26"/>
                    <a:pt x="372" y="0"/>
                    <a:pt x="568" y="0"/>
                  </a:cubicBezTo>
                </a:path>
              </a:pathLst>
            </a:custGeom>
            <a:solidFill>
              <a:srgbClr val="59E0FA"/>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59" name="Freeform 12">
            <a:extLst>
              <a:ext uri="{FF2B5EF4-FFF2-40B4-BE49-F238E27FC236}">
                <a16:creationId xmlns:a16="http://schemas.microsoft.com/office/drawing/2014/main" id="{74F06ACE-137C-4A9B-849E-F44E95183AA6}"/>
              </a:ext>
            </a:extLst>
          </p:cNvPr>
          <p:cNvSpPr>
            <a:spLocks/>
          </p:cNvSpPr>
          <p:nvPr/>
        </p:nvSpPr>
        <p:spPr bwMode="auto">
          <a:xfrm>
            <a:off x="804913" y="3899815"/>
            <a:ext cx="277868" cy="277868"/>
          </a:xfrm>
          <a:custGeom>
            <a:avLst/>
            <a:gdLst>
              <a:gd name="T0" fmla="*/ 359 w 359"/>
              <a:gd name="T1" fmla="*/ 0 h 359"/>
              <a:gd name="T2" fmla="*/ 359 w 359"/>
              <a:gd name="T3" fmla="*/ 0 h 359"/>
              <a:gd name="T4" fmla="*/ 94 w 359"/>
              <a:gd name="T5" fmla="*/ 0 h 359"/>
              <a:gd name="T6" fmla="*/ 94 w 359"/>
              <a:gd name="T7" fmla="*/ 62 h 359"/>
              <a:gd name="T8" fmla="*/ 253 w 359"/>
              <a:gd name="T9" fmla="*/ 62 h 359"/>
              <a:gd name="T10" fmla="*/ 0 w 359"/>
              <a:gd name="T11" fmla="*/ 315 h 359"/>
              <a:gd name="T12" fmla="*/ 44 w 359"/>
              <a:gd name="T13" fmla="*/ 359 h 359"/>
              <a:gd name="T14" fmla="*/ 297 w 359"/>
              <a:gd name="T15" fmla="*/ 106 h 359"/>
              <a:gd name="T16" fmla="*/ 297 w 359"/>
              <a:gd name="T17" fmla="*/ 265 h 359"/>
              <a:gd name="T18" fmla="*/ 359 w 359"/>
              <a:gd name="T19" fmla="*/ 265 h 359"/>
              <a:gd name="T20" fmla="*/ 359 w 359"/>
              <a:gd name="T21" fmla="*/ 0 h 359"/>
              <a:gd name="T22" fmla="*/ 359 w 359"/>
              <a:gd name="T23" fmla="*/ 0 h 359"/>
              <a:gd name="T24" fmla="*/ 359 w 359"/>
              <a:gd name="T25"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359">
                <a:moveTo>
                  <a:pt x="359" y="0"/>
                </a:moveTo>
                <a:lnTo>
                  <a:pt x="359" y="0"/>
                </a:lnTo>
                <a:lnTo>
                  <a:pt x="94" y="0"/>
                </a:lnTo>
                <a:lnTo>
                  <a:pt x="94" y="62"/>
                </a:lnTo>
                <a:lnTo>
                  <a:pt x="253" y="62"/>
                </a:lnTo>
                <a:lnTo>
                  <a:pt x="0" y="315"/>
                </a:lnTo>
                <a:lnTo>
                  <a:pt x="44" y="359"/>
                </a:lnTo>
                <a:lnTo>
                  <a:pt x="297" y="106"/>
                </a:lnTo>
                <a:lnTo>
                  <a:pt x="297" y="265"/>
                </a:lnTo>
                <a:lnTo>
                  <a:pt x="359" y="265"/>
                </a:lnTo>
                <a:lnTo>
                  <a:pt x="359" y="0"/>
                </a:lnTo>
                <a:lnTo>
                  <a:pt x="359" y="0"/>
                </a:lnTo>
                <a:lnTo>
                  <a:pt x="359" y="0"/>
                </a:lnTo>
                <a:close/>
              </a:path>
            </a:pathLst>
          </a:cu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60" name="Group 10">
            <a:extLst>
              <a:ext uri="{FF2B5EF4-FFF2-40B4-BE49-F238E27FC236}">
                <a16:creationId xmlns:a16="http://schemas.microsoft.com/office/drawing/2014/main" id="{11EF44D4-51D6-C41F-5EE3-649E8E03CAFC}"/>
              </a:ext>
            </a:extLst>
          </p:cNvPr>
          <p:cNvGrpSpPr>
            <a:grpSpLocks noChangeAspect="1"/>
          </p:cNvGrpSpPr>
          <p:nvPr/>
        </p:nvGrpSpPr>
        <p:grpSpPr bwMode="auto">
          <a:xfrm>
            <a:off x="4669165" y="3899815"/>
            <a:ext cx="260823" cy="298084"/>
            <a:chOff x="1033" y="999"/>
            <a:chExt cx="273" cy="312"/>
          </a:xfrm>
          <a:solidFill>
            <a:schemeClr val="accent1"/>
          </a:solidFill>
        </p:grpSpPr>
        <p:sp>
          <p:nvSpPr>
            <p:cNvPr id="61" name="Rectangle 11">
              <a:extLst>
                <a:ext uri="{FF2B5EF4-FFF2-40B4-BE49-F238E27FC236}">
                  <a16:creationId xmlns:a16="http://schemas.microsoft.com/office/drawing/2014/main" id="{3CAEBAD4-63DE-9D1D-1342-EDC34C80728F}"/>
                </a:ext>
              </a:extLst>
            </p:cNvPr>
            <p:cNvSpPr>
              <a:spLocks noChangeArrowheads="1"/>
            </p:cNvSpPr>
            <p:nvPr/>
          </p:nvSpPr>
          <p:spPr bwMode="auto">
            <a:xfrm>
              <a:off x="1277" y="1243"/>
              <a:ext cx="29" cy="6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2" name="Rectangle 12">
              <a:extLst>
                <a:ext uri="{FF2B5EF4-FFF2-40B4-BE49-F238E27FC236}">
                  <a16:creationId xmlns:a16="http://schemas.microsoft.com/office/drawing/2014/main" id="{9944BF79-4472-9539-78DA-33E3ABA09798}"/>
                </a:ext>
              </a:extLst>
            </p:cNvPr>
            <p:cNvSpPr>
              <a:spLocks noChangeArrowheads="1"/>
            </p:cNvSpPr>
            <p:nvPr/>
          </p:nvSpPr>
          <p:spPr bwMode="auto">
            <a:xfrm>
              <a:off x="1228" y="1194"/>
              <a:ext cx="29" cy="11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3" name="Rectangle 13">
              <a:extLst>
                <a:ext uri="{FF2B5EF4-FFF2-40B4-BE49-F238E27FC236}">
                  <a16:creationId xmlns:a16="http://schemas.microsoft.com/office/drawing/2014/main" id="{D0AE8729-FAA5-8A6A-EC95-6B87B708C801}"/>
                </a:ext>
              </a:extLst>
            </p:cNvPr>
            <p:cNvSpPr>
              <a:spLocks noChangeArrowheads="1"/>
            </p:cNvSpPr>
            <p:nvPr/>
          </p:nvSpPr>
          <p:spPr bwMode="auto">
            <a:xfrm>
              <a:off x="1179" y="1145"/>
              <a:ext cx="30" cy="16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4" name="Rectangle 14">
              <a:extLst>
                <a:ext uri="{FF2B5EF4-FFF2-40B4-BE49-F238E27FC236}">
                  <a16:creationId xmlns:a16="http://schemas.microsoft.com/office/drawing/2014/main" id="{04709B85-3DDB-2541-77A0-50394B097922}"/>
                </a:ext>
              </a:extLst>
            </p:cNvPr>
            <p:cNvSpPr>
              <a:spLocks noChangeArrowheads="1"/>
            </p:cNvSpPr>
            <p:nvPr/>
          </p:nvSpPr>
          <p:spPr bwMode="auto">
            <a:xfrm>
              <a:off x="1131" y="1097"/>
              <a:ext cx="29" cy="21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5" name="Rectangle 15">
              <a:extLst>
                <a:ext uri="{FF2B5EF4-FFF2-40B4-BE49-F238E27FC236}">
                  <a16:creationId xmlns:a16="http://schemas.microsoft.com/office/drawing/2014/main" id="{9FE01903-EA5C-0195-7DE8-BB010476BD26}"/>
                </a:ext>
              </a:extLst>
            </p:cNvPr>
            <p:cNvSpPr>
              <a:spLocks noChangeArrowheads="1"/>
            </p:cNvSpPr>
            <p:nvPr/>
          </p:nvSpPr>
          <p:spPr bwMode="auto">
            <a:xfrm>
              <a:off x="1082" y="1048"/>
              <a:ext cx="29" cy="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6" name="Rectangle 16">
              <a:extLst>
                <a:ext uri="{FF2B5EF4-FFF2-40B4-BE49-F238E27FC236}">
                  <a16:creationId xmlns:a16="http://schemas.microsoft.com/office/drawing/2014/main" id="{3A48566B-B4C4-D506-7BE7-9EA86429A13D}"/>
                </a:ext>
              </a:extLst>
            </p:cNvPr>
            <p:cNvSpPr>
              <a:spLocks noChangeArrowheads="1"/>
            </p:cNvSpPr>
            <p:nvPr/>
          </p:nvSpPr>
          <p:spPr bwMode="auto">
            <a:xfrm>
              <a:off x="1033" y="999"/>
              <a:ext cx="29" cy="31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7" name="Freeform 17">
              <a:extLst>
                <a:ext uri="{FF2B5EF4-FFF2-40B4-BE49-F238E27FC236}">
                  <a16:creationId xmlns:a16="http://schemas.microsoft.com/office/drawing/2014/main" id="{18EDF0AE-6ED9-215D-2F72-808CB83F4322}"/>
                </a:ext>
              </a:extLst>
            </p:cNvPr>
            <p:cNvSpPr>
              <a:spLocks noEditPoints="1"/>
            </p:cNvSpPr>
            <p:nvPr/>
          </p:nvSpPr>
          <p:spPr bwMode="auto">
            <a:xfrm>
              <a:off x="1228" y="999"/>
              <a:ext cx="78" cy="151"/>
            </a:xfrm>
            <a:custGeom>
              <a:avLst/>
              <a:gdLst>
                <a:gd name="T0" fmla="*/ 339 w 339"/>
                <a:gd name="T1" fmla="*/ 440 h 662"/>
                <a:gd name="T2" fmla="*/ 303 w 339"/>
                <a:gd name="T3" fmla="*/ 534 h 662"/>
                <a:gd name="T4" fmla="*/ 195 w 339"/>
                <a:gd name="T5" fmla="*/ 578 h 662"/>
                <a:gd name="T6" fmla="*/ 195 w 339"/>
                <a:gd name="T7" fmla="*/ 662 h 662"/>
                <a:gd name="T8" fmla="*/ 144 w 339"/>
                <a:gd name="T9" fmla="*/ 662 h 662"/>
                <a:gd name="T10" fmla="*/ 144 w 339"/>
                <a:gd name="T11" fmla="*/ 580 h 662"/>
                <a:gd name="T12" fmla="*/ 10 w 339"/>
                <a:gd name="T13" fmla="*/ 547 h 662"/>
                <a:gd name="T14" fmla="*/ 10 w 339"/>
                <a:gd name="T15" fmla="*/ 450 h 662"/>
                <a:gd name="T16" fmla="*/ 71 w 339"/>
                <a:gd name="T17" fmla="*/ 480 h 662"/>
                <a:gd name="T18" fmla="*/ 144 w 339"/>
                <a:gd name="T19" fmla="*/ 497 h 662"/>
                <a:gd name="T20" fmla="*/ 144 w 339"/>
                <a:gd name="T21" fmla="*/ 368 h 662"/>
                <a:gd name="T22" fmla="*/ 33 w 339"/>
                <a:gd name="T23" fmla="*/ 305 h 662"/>
                <a:gd name="T24" fmla="*/ 0 w 339"/>
                <a:gd name="T25" fmla="*/ 214 h 662"/>
                <a:gd name="T26" fmla="*/ 40 w 339"/>
                <a:gd name="T27" fmla="*/ 119 h 662"/>
                <a:gd name="T28" fmla="*/ 144 w 339"/>
                <a:gd name="T29" fmla="*/ 74 h 662"/>
                <a:gd name="T30" fmla="*/ 144 w 339"/>
                <a:gd name="T31" fmla="*/ 0 h 662"/>
                <a:gd name="T32" fmla="*/ 195 w 339"/>
                <a:gd name="T33" fmla="*/ 0 h 662"/>
                <a:gd name="T34" fmla="*/ 195 w 339"/>
                <a:gd name="T35" fmla="*/ 73 h 662"/>
                <a:gd name="T36" fmla="*/ 306 w 339"/>
                <a:gd name="T37" fmla="*/ 97 h 662"/>
                <a:gd name="T38" fmla="*/ 306 w 339"/>
                <a:gd name="T39" fmla="*/ 192 h 662"/>
                <a:gd name="T40" fmla="*/ 195 w 339"/>
                <a:gd name="T41" fmla="*/ 155 h 662"/>
                <a:gd name="T42" fmla="*/ 195 w 339"/>
                <a:gd name="T43" fmla="*/ 289 h 662"/>
                <a:gd name="T44" fmla="*/ 306 w 339"/>
                <a:gd name="T45" fmla="*/ 353 h 662"/>
                <a:gd name="T46" fmla="*/ 339 w 339"/>
                <a:gd name="T47" fmla="*/ 440 h 662"/>
                <a:gd name="T48" fmla="*/ 144 w 339"/>
                <a:gd name="T49" fmla="*/ 269 h 662"/>
                <a:gd name="T50" fmla="*/ 144 w 339"/>
                <a:gd name="T51" fmla="*/ 157 h 662"/>
                <a:gd name="T52" fmla="*/ 94 w 339"/>
                <a:gd name="T53" fmla="*/ 208 h 662"/>
                <a:gd name="T54" fmla="*/ 144 w 339"/>
                <a:gd name="T55" fmla="*/ 269 h 662"/>
                <a:gd name="T56" fmla="*/ 246 w 339"/>
                <a:gd name="T57" fmla="*/ 445 h 662"/>
                <a:gd name="T58" fmla="*/ 195 w 339"/>
                <a:gd name="T59" fmla="*/ 388 h 662"/>
                <a:gd name="T60" fmla="*/ 195 w 339"/>
                <a:gd name="T61" fmla="*/ 495 h 662"/>
                <a:gd name="T62" fmla="*/ 246 w 339"/>
                <a:gd name="T63" fmla="*/ 44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9" h="662">
                  <a:moveTo>
                    <a:pt x="339" y="440"/>
                  </a:moveTo>
                  <a:cubicBezTo>
                    <a:pt x="339" y="479"/>
                    <a:pt x="327" y="510"/>
                    <a:pt x="303" y="534"/>
                  </a:cubicBezTo>
                  <a:cubicBezTo>
                    <a:pt x="278" y="558"/>
                    <a:pt x="242" y="572"/>
                    <a:pt x="195" y="578"/>
                  </a:cubicBezTo>
                  <a:cubicBezTo>
                    <a:pt x="195" y="662"/>
                    <a:pt x="195" y="662"/>
                    <a:pt x="195" y="662"/>
                  </a:cubicBezTo>
                  <a:cubicBezTo>
                    <a:pt x="144" y="662"/>
                    <a:pt x="144" y="662"/>
                    <a:pt x="144" y="662"/>
                  </a:cubicBezTo>
                  <a:cubicBezTo>
                    <a:pt x="144" y="580"/>
                    <a:pt x="144" y="580"/>
                    <a:pt x="144" y="580"/>
                  </a:cubicBezTo>
                  <a:cubicBezTo>
                    <a:pt x="95" y="579"/>
                    <a:pt x="51" y="569"/>
                    <a:pt x="10" y="547"/>
                  </a:cubicBezTo>
                  <a:cubicBezTo>
                    <a:pt x="10" y="450"/>
                    <a:pt x="10" y="450"/>
                    <a:pt x="10" y="450"/>
                  </a:cubicBezTo>
                  <a:cubicBezTo>
                    <a:pt x="23" y="460"/>
                    <a:pt x="43" y="470"/>
                    <a:pt x="71" y="480"/>
                  </a:cubicBezTo>
                  <a:cubicBezTo>
                    <a:pt x="99" y="490"/>
                    <a:pt x="123" y="495"/>
                    <a:pt x="144" y="497"/>
                  </a:cubicBezTo>
                  <a:cubicBezTo>
                    <a:pt x="144" y="368"/>
                    <a:pt x="144" y="368"/>
                    <a:pt x="144" y="368"/>
                  </a:cubicBezTo>
                  <a:cubicBezTo>
                    <a:pt x="91" y="349"/>
                    <a:pt x="55" y="328"/>
                    <a:pt x="33" y="305"/>
                  </a:cubicBezTo>
                  <a:cubicBezTo>
                    <a:pt x="11" y="282"/>
                    <a:pt x="0" y="252"/>
                    <a:pt x="0" y="214"/>
                  </a:cubicBezTo>
                  <a:cubicBezTo>
                    <a:pt x="0" y="177"/>
                    <a:pt x="14" y="145"/>
                    <a:pt x="40" y="119"/>
                  </a:cubicBezTo>
                  <a:cubicBezTo>
                    <a:pt x="67" y="94"/>
                    <a:pt x="101" y="79"/>
                    <a:pt x="144" y="74"/>
                  </a:cubicBezTo>
                  <a:cubicBezTo>
                    <a:pt x="144" y="0"/>
                    <a:pt x="144" y="0"/>
                    <a:pt x="144" y="0"/>
                  </a:cubicBezTo>
                  <a:cubicBezTo>
                    <a:pt x="195" y="0"/>
                    <a:pt x="195" y="0"/>
                    <a:pt x="195" y="0"/>
                  </a:cubicBezTo>
                  <a:cubicBezTo>
                    <a:pt x="195" y="73"/>
                    <a:pt x="195" y="73"/>
                    <a:pt x="195" y="73"/>
                  </a:cubicBezTo>
                  <a:cubicBezTo>
                    <a:pt x="245" y="75"/>
                    <a:pt x="282" y="83"/>
                    <a:pt x="306" y="97"/>
                  </a:cubicBezTo>
                  <a:cubicBezTo>
                    <a:pt x="306" y="192"/>
                    <a:pt x="306" y="192"/>
                    <a:pt x="306" y="192"/>
                  </a:cubicBezTo>
                  <a:cubicBezTo>
                    <a:pt x="274" y="172"/>
                    <a:pt x="236" y="160"/>
                    <a:pt x="195" y="155"/>
                  </a:cubicBezTo>
                  <a:cubicBezTo>
                    <a:pt x="195" y="289"/>
                    <a:pt x="195" y="289"/>
                    <a:pt x="195" y="289"/>
                  </a:cubicBezTo>
                  <a:cubicBezTo>
                    <a:pt x="247" y="308"/>
                    <a:pt x="284" y="329"/>
                    <a:pt x="306" y="353"/>
                  </a:cubicBezTo>
                  <a:cubicBezTo>
                    <a:pt x="328" y="376"/>
                    <a:pt x="339" y="405"/>
                    <a:pt x="339" y="440"/>
                  </a:cubicBezTo>
                  <a:close/>
                  <a:moveTo>
                    <a:pt x="144" y="269"/>
                  </a:moveTo>
                  <a:cubicBezTo>
                    <a:pt x="144" y="157"/>
                    <a:pt x="144" y="157"/>
                    <a:pt x="144" y="157"/>
                  </a:cubicBezTo>
                  <a:cubicBezTo>
                    <a:pt x="111" y="163"/>
                    <a:pt x="94" y="180"/>
                    <a:pt x="94" y="208"/>
                  </a:cubicBezTo>
                  <a:cubicBezTo>
                    <a:pt x="94" y="233"/>
                    <a:pt x="111" y="253"/>
                    <a:pt x="144" y="269"/>
                  </a:cubicBezTo>
                  <a:close/>
                  <a:moveTo>
                    <a:pt x="246" y="445"/>
                  </a:moveTo>
                  <a:cubicBezTo>
                    <a:pt x="246" y="422"/>
                    <a:pt x="229" y="403"/>
                    <a:pt x="195" y="388"/>
                  </a:cubicBezTo>
                  <a:cubicBezTo>
                    <a:pt x="195" y="495"/>
                    <a:pt x="195" y="495"/>
                    <a:pt x="195" y="495"/>
                  </a:cubicBezTo>
                  <a:cubicBezTo>
                    <a:pt x="229" y="490"/>
                    <a:pt x="246" y="473"/>
                    <a:pt x="246" y="44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68" name="Group 2061">
            <a:extLst>
              <a:ext uri="{FF2B5EF4-FFF2-40B4-BE49-F238E27FC236}">
                <a16:creationId xmlns:a16="http://schemas.microsoft.com/office/drawing/2014/main" id="{2F3669DC-894C-E161-B871-6F4069A2AB2E}"/>
              </a:ext>
            </a:extLst>
          </p:cNvPr>
          <p:cNvGrpSpPr/>
          <p:nvPr/>
        </p:nvGrpSpPr>
        <p:grpSpPr>
          <a:xfrm>
            <a:off x="8619439" y="3899815"/>
            <a:ext cx="294464" cy="294464"/>
            <a:chOff x="8619439" y="3899815"/>
            <a:chExt cx="294464" cy="294464"/>
          </a:xfrm>
        </p:grpSpPr>
        <p:grpSp>
          <p:nvGrpSpPr>
            <p:cNvPr id="69" name="Group 2063">
              <a:extLst>
                <a:ext uri="{FF2B5EF4-FFF2-40B4-BE49-F238E27FC236}">
                  <a16:creationId xmlns:a16="http://schemas.microsoft.com/office/drawing/2014/main" id="{4E5263C8-ECD8-4B11-A986-FDE80933F91D}"/>
                </a:ext>
              </a:extLst>
            </p:cNvPr>
            <p:cNvGrpSpPr/>
            <p:nvPr/>
          </p:nvGrpSpPr>
          <p:grpSpPr>
            <a:xfrm>
              <a:off x="8619439" y="4064979"/>
              <a:ext cx="129300" cy="129300"/>
              <a:chOff x="8619439" y="4064979"/>
              <a:chExt cx="129300" cy="129300"/>
            </a:xfrm>
            <a:solidFill>
              <a:schemeClr val="accent2"/>
            </a:solidFill>
          </p:grpSpPr>
          <p:sp>
            <p:nvSpPr>
              <p:cNvPr id="71" name="Freeform 21">
                <a:extLst>
                  <a:ext uri="{FF2B5EF4-FFF2-40B4-BE49-F238E27FC236}">
                    <a16:creationId xmlns:a16="http://schemas.microsoft.com/office/drawing/2014/main" id="{DBFFF5DA-7889-BE46-A29E-A7314CBAE76B}"/>
                  </a:ext>
                </a:extLst>
              </p:cNvPr>
              <p:cNvSpPr>
                <a:spLocks noEditPoints="1"/>
              </p:cNvSpPr>
              <p:nvPr/>
            </p:nvSpPr>
            <p:spPr bwMode="auto">
              <a:xfrm>
                <a:off x="8627933" y="4075361"/>
                <a:ext cx="111368" cy="110424"/>
              </a:xfrm>
              <a:custGeom>
                <a:avLst/>
                <a:gdLst>
                  <a:gd name="T0" fmla="*/ 258 w 516"/>
                  <a:gd name="T1" fmla="*/ 128 h 512"/>
                  <a:gd name="T2" fmla="*/ 348 w 516"/>
                  <a:gd name="T3" fmla="*/ 165 h 512"/>
                  <a:gd name="T4" fmla="*/ 386 w 516"/>
                  <a:gd name="T5" fmla="*/ 254 h 512"/>
                  <a:gd name="T6" fmla="*/ 349 w 516"/>
                  <a:gd name="T7" fmla="*/ 345 h 512"/>
                  <a:gd name="T8" fmla="*/ 259 w 516"/>
                  <a:gd name="T9" fmla="*/ 384 h 512"/>
                  <a:gd name="T10" fmla="*/ 258 w 516"/>
                  <a:gd name="T11" fmla="*/ 384 h 512"/>
                  <a:gd name="T12" fmla="*/ 168 w 516"/>
                  <a:gd name="T13" fmla="*/ 347 h 512"/>
                  <a:gd name="T14" fmla="*/ 130 w 516"/>
                  <a:gd name="T15" fmla="*/ 257 h 512"/>
                  <a:gd name="T16" fmla="*/ 166 w 516"/>
                  <a:gd name="T17" fmla="*/ 166 h 512"/>
                  <a:gd name="T18" fmla="*/ 256 w 516"/>
                  <a:gd name="T19" fmla="*/ 128 h 512"/>
                  <a:gd name="T20" fmla="*/ 258 w 516"/>
                  <a:gd name="T21" fmla="*/ 128 h 512"/>
                  <a:gd name="T22" fmla="*/ 258 w 516"/>
                  <a:gd name="T23" fmla="*/ 128 h 512"/>
                  <a:gd name="T24" fmla="*/ 258 w 516"/>
                  <a:gd name="T25" fmla="*/ 128 h 512"/>
                  <a:gd name="T26" fmla="*/ 258 w 516"/>
                  <a:gd name="T27" fmla="*/ 0 h 512"/>
                  <a:gd name="T28" fmla="*/ 254 w 516"/>
                  <a:gd name="T29" fmla="*/ 0 h 512"/>
                  <a:gd name="T30" fmla="*/ 2 w 516"/>
                  <a:gd name="T31" fmla="*/ 259 h 512"/>
                  <a:gd name="T32" fmla="*/ 258 w 516"/>
                  <a:gd name="T33" fmla="*/ 512 h 512"/>
                  <a:gd name="T34" fmla="*/ 261 w 516"/>
                  <a:gd name="T35" fmla="*/ 512 h 512"/>
                  <a:gd name="T36" fmla="*/ 514 w 516"/>
                  <a:gd name="T37" fmla="*/ 252 h 512"/>
                  <a:gd name="T38" fmla="*/ 258 w 516"/>
                  <a:gd name="T3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6" h="512">
                    <a:moveTo>
                      <a:pt x="258" y="128"/>
                    </a:moveTo>
                    <a:cubicBezTo>
                      <a:pt x="292" y="128"/>
                      <a:pt x="324" y="141"/>
                      <a:pt x="348" y="165"/>
                    </a:cubicBezTo>
                    <a:cubicBezTo>
                      <a:pt x="372" y="188"/>
                      <a:pt x="385" y="220"/>
                      <a:pt x="386" y="254"/>
                    </a:cubicBezTo>
                    <a:cubicBezTo>
                      <a:pt x="386" y="288"/>
                      <a:pt x="373" y="321"/>
                      <a:pt x="349" y="345"/>
                    </a:cubicBezTo>
                    <a:cubicBezTo>
                      <a:pt x="326" y="370"/>
                      <a:pt x="294" y="383"/>
                      <a:pt x="259" y="384"/>
                    </a:cubicBezTo>
                    <a:cubicBezTo>
                      <a:pt x="259" y="384"/>
                      <a:pt x="258" y="384"/>
                      <a:pt x="258" y="384"/>
                    </a:cubicBezTo>
                    <a:cubicBezTo>
                      <a:pt x="224" y="384"/>
                      <a:pt x="192" y="371"/>
                      <a:pt x="168" y="347"/>
                    </a:cubicBezTo>
                    <a:cubicBezTo>
                      <a:pt x="144" y="323"/>
                      <a:pt x="130" y="291"/>
                      <a:pt x="130" y="257"/>
                    </a:cubicBezTo>
                    <a:cubicBezTo>
                      <a:pt x="129" y="223"/>
                      <a:pt x="142" y="191"/>
                      <a:pt x="166" y="166"/>
                    </a:cubicBezTo>
                    <a:cubicBezTo>
                      <a:pt x="190" y="142"/>
                      <a:pt x="222" y="128"/>
                      <a:pt x="256" y="128"/>
                    </a:cubicBezTo>
                    <a:cubicBezTo>
                      <a:pt x="257" y="128"/>
                      <a:pt x="257" y="128"/>
                      <a:pt x="258" y="128"/>
                    </a:cubicBezTo>
                    <a:cubicBezTo>
                      <a:pt x="258" y="128"/>
                      <a:pt x="258" y="128"/>
                      <a:pt x="258" y="128"/>
                    </a:cubicBezTo>
                    <a:cubicBezTo>
                      <a:pt x="258" y="128"/>
                      <a:pt x="258" y="128"/>
                      <a:pt x="258" y="128"/>
                    </a:cubicBezTo>
                    <a:moveTo>
                      <a:pt x="258" y="0"/>
                    </a:moveTo>
                    <a:cubicBezTo>
                      <a:pt x="257" y="0"/>
                      <a:pt x="256" y="0"/>
                      <a:pt x="254" y="0"/>
                    </a:cubicBezTo>
                    <a:cubicBezTo>
                      <a:pt x="113" y="2"/>
                      <a:pt x="0" y="118"/>
                      <a:pt x="2" y="259"/>
                    </a:cubicBezTo>
                    <a:cubicBezTo>
                      <a:pt x="4" y="399"/>
                      <a:pt x="118" y="512"/>
                      <a:pt x="258" y="512"/>
                    </a:cubicBezTo>
                    <a:cubicBezTo>
                      <a:pt x="259" y="512"/>
                      <a:pt x="260" y="512"/>
                      <a:pt x="261" y="512"/>
                    </a:cubicBezTo>
                    <a:cubicBezTo>
                      <a:pt x="402" y="510"/>
                      <a:pt x="516" y="394"/>
                      <a:pt x="514" y="252"/>
                    </a:cubicBezTo>
                    <a:cubicBezTo>
                      <a:pt x="512" y="112"/>
                      <a:pt x="398" y="0"/>
                      <a:pt x="25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2" name="Freeform 22">
                <a:extLst>
                  <a:ext uri="{FF2B5EF4-FFF2-40B4-BE49-F238E27FC236}">
                    <a16:creationId xmlns:a16="http://schemas.microsoft.com/office/drawing/2014/main" id="{56EC29BA-D3AC-1BE1-4BC5-17B8DB26C068}"/>
                  </a:ext>
                </a:extLst>
              </p:cNvPr>
              <p:cNvSpPr>
                <a:spLocks/>
              </p:cNvSpPr>
              <p:nvPr/>
            </p:nvSpPr>
            <p:spPr bwMode="auto">
              <a:xfrm>
                <a:off x="8676067" y="4064979"/>
                <a:ext cx="14157" cy="12269"/>
              </a:xfrm>
              <a:custGeom>
                <a:avLst/>
                <a:gdLst>
                  <a:gd name="T0" fmla="*/ 14 w 15"/>
                  <a:gd name="T1" fmla="*/ 0 h 13"/>
                  <a:gd name="T2" fmla="*/ 0 w 15"/>
                  <a:gd name="T3" fmla="*/ 1 h 13"/>
                  <a:gd name="T4" fmla="*/ 0 w 15"/>
                  <a:gd name="T5" fmla="*/ 13 h 13"/>
                  <a:gd name="T6" fmla="*/ 15 w 15"/>
                  <a:gd name="T7" fmla="*/ 13 h 13"/>
                  <a:gd name="T8" fmla="*/ 14 w 15"/>
                  <a:gd name="T9" fmla="*/ 0 h 13"/>
                  <a:gd name="T10" fmla="*/ 14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4" y="0"/>
                    </a:moveTo>
                    <a:lnTo>
                      <a:pt x="0" y="1"/>
                    </a:lnTo>
                    <a:lnTo>
                      <a:pt x="0" y="13"/>
                    </a:lnTo>
                    <a:lnTo>
                      <a:pt x="15" y="13"/>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Freeform 23">
                <a:extLst>
                  <a:ext uri="{FF2B5EF4-FFF2-40B4-BE49-F238E27FC236}">
                    <a16:creationId xmlns:a16="http://schemas.microsoft.com/office/drawing/2014/main" id="{2DE80D76-EF91-55A0-D821-EAD96BFD0CFB}"/>
                  </a:ext>
                </a:extLst>
              </p:cNvPr>
              <p:cNvSpPr>
                <a:spLocks/>
              </p:cNvSpPr>
              <p:nvPr/>
            </p:nvSpPr>
            <p:spPr bwMode="auto">
              <a:xfrm>
                <a:off x="8677954" y="4182953"/>
                <a:ext cx="14157" cy="11326"/>
              </a:xfrm>
              <a:custGeom>
                <a:avLst/>
                <a:gdLst>
                  <a:gd name="T0" fmla="*/ 15 w 15"/>
                  <a:gd name="T1" fmla="*/ 0 h 12"/>
                  <a:gd name="T2" fmla="*/ 0 w 15"/>
                  <a:gd name="T3" fmla="*/ 0 h 12"/>
                  <a:gd name="T4" fmla="*/ 0 w 15"/>
                  <a:gd name="T5" fmla="*/ 12 h 12"/>
                  <a:gd name="T6" fmla="*/ 15 w 15"/>
                  <a:gd name="T7" fmla="*/ 12 h 12"/>
                  <a:gd name="T8" fmla="*/ 15 w 15"/>
                  <a:gd name="T9" fmla="*/ 0 h 12"/>
                  <a:gd name="T10" fmla="*/ 15 w 15"/>
                  <a:gd name="T11" fmla="*/ 0 h 12"/>
                </a:gdLst>
                <a:ahLst/>
                <a:cxnLst>
                  <a:cxn ang="0">
                    <a:pos x="T0" y="T1"/>
                  </a:cxn>
                  <a:cxn ang="0">
                    <a:pos x="T2" y="T3"/>
                  </a:cxn>
                  <a:cxn ang="0">
                    <a:pos x="T4" y="T5"/>
                  </a:cxn>
                  <a:cxn ang="0">
                    <a:pos x="T6" y="T7"/>
                  </a:cxn>
                  <a:cxn ang="0">
                    <a:pos x="T8" y="T9"/>
                  </a:cxn>
                  <a:cxn ang="0">
                    <a:pos x="T10" y="T11"/>
                  </a:cxn>
                </a:cxnLst>
                <a:rect l="0" t="0" r="r" b="b"/>
                <a:pathLst>
                  <a:path w="15" h="12">
                    <a:moveTo>
                      <a:pt x="15" y="0"/>
                    </a:moveTo>
                    <a:lnTo>
                      <a:pt x="0" y="0"/>
                    </a:lnTo>
                    <a:lnTo>
                      <a:pt x="0" y="12"/>
                    </a:lnTo>
                    <a:lnTo>
                      <a:pt x="15" y="12"/>
                    </a:lnTo>
                    <a:lnTo>
                      <a:pt x="15" y="0"/>
                    </a:lnTo>
                    <a:lnTo>
                      <a:pt x="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4" name="Freeform 24">
                <a:extLst>
                  <a:ext uri="{FF2B5EF4-FFF2-40B4-BE49-F238E27FC236}">
                    <a16:creationId xmlns:a16="http://schemas.microsoft.com/office/drawing/2014/main" id="{7EBD8533-3F0E-840A-8E7E-D024D23904CD}"/>
                  </a:ext>
                </a:extLst>
              </p:cNvPr>
              <p:cNvSpPr>
                <a:spLocks/>
              </p:cNvSpPr>
              <p:nvPr/>
            </p:nvSpPr>
            <p:spPr bwMode="auto">
              <a:xfrm>
                <a:off x="8736470" y="4123494"/>
                <a:ext cx="12269" cy="13213"/>
              </a:xfrm>
              <a:custGeom>
                <a:avLst/>
                <a:gdLst>
                  <a:gd name="T0" fmla="*/ 12 w 13"/>
                  <a:gd name="T1" fmla="*/ 0 h 14"/>
                  <a:gd name="T2" fmla="*/ 0 w 13"/>
                  <a:gd name="T3" fmla="*/ 0 h 14"/>
                  <a:gd name="T4" fmla="*/ 1 w 13"/>
                  <a:gd name="T5" fmla="*/ 14 h 14"/>
                  <a:gd name="T6" fmla="*/ 13 w 13"/>
                  <a:gd name="T7" fmla="*/ 14 h 14"/>
                  <a:gd name="T8" fmla="*/ 12 w 13"/>
                  <a:gd name="T9" fmla="*/ 0 h 14"/>
                  <a:gd name="T10" fmla="*/ 12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12" y="0"/>
                    </a:moveTo>
                    <a:lnTo>
                      <a:pt x="0" y="0"/>
                    </a:lnTo>
                    <a:lnTo>
                      <a:pt x="1" y="14"/>
                    </a:lnTo>
                    <a:lnTo>
                      <a:pt x="13" y="14"/>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5" name="Freeform 25">
                <a:extLst>
                  <a:ext uri="{FF2B5EF4-FFF2-40B4-BE49-F238E27FC236}">
                    <a16:creationId xmlns:a16="http://schemas.microsoft.com/office/drawing/2014/main" id="{43F862DC-6616-7D05-CE5D-1FDD652F27D5}"/>
                  </a:ext>
                </a:extLst>
              </p:cNvPr>
              <p:cNvSpPr>
                <a:spLocks/>
              </p:cNvSpPr>
              <p:nvPr/>
            </p:nvSpPr>
            <p:spPr bwMode="auto">
              <a:xfrm>
                <a:off x="8619439" y="4123494"/>
                <a:ext cx="11326" cy="13213"/>
              </a:xfrm>
              <a:custGeom>
                <a:avLst/>
                <a:gdLst>
                  <a:gd name="T0" fmla="*/ 12 w 12"/>
                  <a:gd name="T1" fmla="*/ 0 h 14"/>
                  <a:gd name="T2" fmla="*/ 0 w 12"/>
                  <a:gd name="T3" fmla="*/ 0 h 14"/>
                  <a:gd name="T4" fmla="*/ 0 w 12"/>
                  <a:gd name="T5" fmla="*/ 14 h 14"/>
                  <a:gd name="T6" fmla="*/ 12 w 12"/>
                  <a:gd name="T7" fmla="*/ 14 h 14"/>
                  <a:gd name="T8" fmla="*/ 12 w 12"/>
                  <a:gd name="T9" fmla="*/ 0 h 14"/>
                  <a:gd name="T10" fmla="*/ 12 w 12"/>
                  <a:gd name="T11" fmla="*/ 0 h 14"/>
                </a:gdLst>
                <a:ahLst/>
                <a:cxnLst>
                  <a:cxn ang="0">
                    <a:pos x="T0" y="T1"/>
                  </a:cxn>
                  <a:cxn ang="0">
                    <a:pos x="T2" y="T3"/>
                  </a:cxn>
                  <a:cxn ang="0">
                    <a:pos x="T4" y="T5"/>
                  </a:cxn>
                  <a:cxn ang="0">
                    <a:pos x="T6" y="T7"/>
                  </a:cxn>
                  <a:cxn ang="0">
                    <a:pos x="T8" y="T9"/>
                  </a:cxn>
                  <a:cxn ang="0">
                    <a:pos x="T10" y="T11"/>
                  </a:cxn>
                </a:cxnLst>
                <a:rect l="0" t="0" r="r" b="b"/>
                <a:pathLst>
                  <a:path w="12" h="14">
                    <a:moveTo>
                      <a:pt x="12" y="0"/>
                    </a:moveTo>
                    <a:lnTo>
                      <a:pt x="0" y="0"/>
                    </a:lnTo>
                    <a:lnTo>
                      <a:pt x="0" y="14"/>
                    </a:lnTo>
                    <a:lnTo>
                      <a:pt x="12" y="14"/>
                    </a:lnTo>
                    <a:lnTo>
                      <a:pt x="12"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Freeform 26">
                <a:extLst>
                  <a:ext uri="{FF2B5EF4-FFF2-40B4-BE49-F238E27FC236}">
                    <a16:creationId xmlns:a16="http://schemas.microsoft.com/office/drawing/2014/main" id="{4AA201AE-B419-7167-3084-01857969FD54}"/>
                  </a:ext>
                </a:extLst>
              </p:cNvPr>
              <p:cNvSpPr>
                <a:spLocks/>
              </p:cNvSpPr>
              <p:nvPr/>
            </p:nvSpPr>
            <p:spPr bwMode="auto">
              <a:xfrm>
                <a:off x="8634540" y="4163134"/>
                <a:ext cx="16988" cy="16988"/>
              </a:xfrm>
              <a:custGeom>
                <a:avLst/>
                <a:gdLst>
                  <a:gd name="T0" fmla="*/ 7 w 18"/>
                  <a:gd name="T1" fmla="*/ 0 h 18"/>
                  <a:gd name="T2" fmla="*/ 0 w 18"/>
                  <a:gd name="T3" fmla="*/ 8 h 18"/>
                  <a:gd name="T4" fmla="*/ 10 w 18"/>
                  <a:gd name="T5" fmla="*/ 18 h 18"/>
                  <a:gd name="T6" fmla="*/ 18 w 18"/>
                  <a:gd name="T7" fmla="*/ 10 h 18"/>
                  <a:gd name="T8" fmla="*/ 7 w 18"/>
                  <a:gd name="T9" fmla="*/ 0 h 18"/>
                  <a:gd name="T10" fmla="*/ 7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7" y="0"/>
                    </a:moveTo>
                    <a:lnTo>
                      <a:pt x="0" y="8"/>
                    </a:lnTo>
                    <a:lnTo>
                      <a:pt x="10" y="18"/>
                    </a:lnTo>
                    <a:lnTo>
                      <a:pt x="18" y="10"/>
                    </a:lnTo>
                    <a:lnTo>
                      <a:pt x="7" y="0"/>
                    </a:lnTo>
                    <a:lnTo>
                      <a:pt x="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Freeform 27">
                <a:extLst>
                  <a:ext uri="{FF2B5EF4-FFF2-40B4-BE49-F238E27FC236}">
                    <a16:creationId xmlns:a16="http://schemas.microsoft.com/office/drawing/2014/main" id="{F04AA287-16C4-7625-0047-74465E6202D2}"/>
                  </a:ext>
                </a:extLst>
              </p:cNvPr>
              <p:cNvSpPr>
                <a:spLocks/>
              </p:cNvSpPr>
              <p:nvPr/>
            </p:nvSpPr>
            <p:spPr bwMode="auto">
              <a:xfrm>
                <a:off x="8716650" y="4080080"/>
                <a:ext cx="17932" cy="16988"/>
              </a:xfrm>
              <a:custGeom>
                <a:avLst/>
                <a:gdLst>
                  <a:gd name="T0" fmla="*/ 8 w 19"/>
                  <a:gd name="T1" fmla="*/ 0 h 18"/>
                  <a:gd name="T2" fmla="*/ 0 w 19"/>
                  <a:gd name="T3" fmla="*/ 8 h 18"/>
                  <a:gd name="T4" fmla="*/ 11 w 19"/>
                  <a:gd name="T5" fmla="*/ 18 h 18"/>
                  <a:gd name="T6" fmla="*/ 19 w 19"/>
                  <a:gd name="T7" fmla="*/ 10 h 18"/>
                  <a:gd name="T8" fmla="*/ 8 w 19"/>
                  <a:gd name="T9" fmla="*/ 0 h 18"/>
                  <a:gd name="T10" fmla="*/ 8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8" y="0"/>
                    </a:moveTo>
                    <a:lnTo>
                      <a:pt x="0" y="8"/>
                    </a:lnTo>
                    <a:lnTo>
                      <a:pt x="11" y="18"/>
                    </a:lnTo>
                    <a:lnTo>
                      <a:pt x="19" y="10"/>
                    </a:lnTo>
                    <a:lnTo>
                      <a:pt x="8"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Freeform 28">
                <a:extLst>
                  <a:ext uri="{FF2B5EF4-FFF2-40B4-BE49-F238E27FC236}">
                    <a16:creationId xmlns:a16="http://schemas.microsoft.com/office/drawing/2014/main" id="{38184244-E418-DFB0-84AC-7D7179695631}"/>
                  </a:ext>
                </a:extLst>
              </p:cNvPr>
              <p:cNvSpPr>
                <a:spLocks/>
              </p:cNvSpPr>
              <p:nvPr/>
            </p:nvSpPr>
            <p:spPr bwMode="auto">
              <a:xfrm>
                <a:off x="8717594" y="4162190"/>
                <a:ext cx="17932" cy="16988"/>
              </a:xfrm>
              <a:custGeom>
                <a:avLst/>
                <a:gdLst>
                  <a:gd name="T0" fmla="*/ 10 w 19"/>
                  <a:gd name="T1" fmla="*/ 0 h 18"/>
                  <a:gd name="T2" fmla="*/ 0 w 19"/>
                  <a:gd name="T3" fmla="*/ 10 h 18"/>
                  <a:gd name="T4" fmla="*/ 8 w 19"/>
                  <a:gd name="T5" fmla="*/ 18 h 18"/>
                  <a:gd name="T6" fmla="*/ 19 w 19"/>
                  <a:gd name="T7" fmla="*/ 7 h 18"/>
                  <a:gd name="T8" fmla="*/ 10 w 19"/>
                  <a:gd name="T9" fmla="*/ 0 h 18"/>
                  <a:gd name="T10" fmla="*/ 10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0" y="0"/>
                    </a:moveTo>
                    <a:lnTo>
                      <a:pt x="0" y="10"/>
                    </a:lnTo>
                    <a:lnTo>
                      <a:pt x="8" y="18"/>
                    </a:lnTo>
                    <a:lnTo>
                      <a:pt x="19" y="7"/>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Freeform 29">
                <a:extLst>
                  <a:ext uri="{FF2B5EF4-FFF2-40B4-BE49-F238E27FC236}">
                    <a16:creationId xmlns:a16="http://schemas.microsoft.com/office/drawing/2014/main" id="{8A3D8B73-080C-5D14-D5CB-A4D7D4896804}"/>
                  </a:ext>
                </a:extLst>
              </p:cNvPr>
              <p:cNvSpPr>
                <a:spLocks/>
              </p:cNvSpPr>
              <p:nvPr/>
            </p:nvSpPr>
            <p:spPr bwMode="auto">
              <a:xfrm>
                <a:off x="8632652" y="4081024"/>
                <a:ext cx="17932" cy="16988"/>
              </a:xfrm>
              <a:custGeom>
                <a:avLst/>
                <a:gdLst>
                  <a:gd name="T0" fmla="*/ 11 w 19"/>
                  <a:gd name="T1" fmla="*/ 0 h 18"/>
                  <a:gd name="T2" fmla="*/ 0 w 19"/>
                  <a:gd name="T3" fmla="*/ 11 h 18"/>
                  <a:gd name="T4" fmla="*/ 8 w 19"/>
                  <a:gd name="T5" fmla="*/ 18 h 18"/>
                  <a:gd name="T6" fmla="*/ 19 w 19"/>
                  <a:gd name="T7" fmla="*/ 8 h 18"/>
                  <a:gd name="T8" fmla="*/ 11 w 19"/>
                  <a:gd name="T9" fmla="*/ 0 h 18"/>
                  <a:gd name="T10" fmla="*/ 11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1" y="0"/>
                    </a:moveTo>
                    <a:lnTo>
                      <a:pt x="0" y="11"/>
                    </a:lnTo>
                    <a:lnTo>
                      <a:pt x="8" y="18"/>
                    </a:lnTo>
                    <a:lnTo>
                      <a:pt x="19" y="8"/>
                    </a:lnTo>
                    <a:lnTo>
                      <a:pt x="11" y="0"/>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70" name="Freeform 30">
              <a:extLst>
                <a:ext uri="{FF2B5EF4-FFF2-40B4-BE49-F238E27FC236}">
                  <a16:creationId xmlns:a16="http://schemas.microsoft.com/office/drawing/2014/main" id="{A6E333B0-B708-1947-17EB-8F94AA41B991}"/>
                </a:ext>
              </a:extLst>
            </p:cNvPr>
            <p:cNvSpPr>
              <a:spLocks noEditPoints="1"/>
            </p:cNvSpPr>
            <p:nvPr/>
          </p:nvSpPr>
          <p:spPr bwMode="auto">
            <a:xfrm>
              <a:off x="8702493" y="3899815"/>
              <a:ext cx="211410" cy="211410"/>
            </a:xfrm>
            <a:custGeom>
              <a:avLst/>
              <a:gdLst>
                <a:gd name="T0" fmla="*/ 924 w 982"/>
                <a:gd name="T1" fmla="*/ 603 h 982"/>
                <a:gd name="T2" fmla="*/ 921 w 982"/>
                <a:gd name="T3" fmla="*/ 367 h 982"/>
                <a:gd name="T4" fmla="*/ 978 w 982"/>
                <a:gd name="T5" fmla="*/ 343 h 982"/>
                <a:gd name="T6" fmla="*/ 934 w 982"/>
                <a:gd name="T7" fmla="*/ 240 h 982"/>
                <a:gd name="T8" fmla="*/ 877 w 982"/>
                <a:gd name="T9" fmla="*/ 264 h 982"/>
                <a:gd name="T10" fmla="*/ 708 w 982"/>
                <a:gd name="T11" fmla="*/ 99 h 982"/>
                <a:gd name="T12" fmla="*/ 731 w 982"/>
                <a:gd name="T13" fmla="*/ 42 h 982"/>
                <a:gd name="T14" fmla="*/ 626 w 982"/>
                <a:gd name="T15" fmla="*/ 0 h 982"/>
                <a:gd name="T16" fmla="*/ 603 w 982"/>
                <a:gd name="T17" fmla="*/ 58 h 982"/>
                <a:gd name="T18" fmla="*/ 367 w 982"/>
                <a:gd name="T19" fmla="*/ 61 h 982"/>
                <a:gd name="T20" fmla="*/ 343 w 982"/>
                <a:gd name="T21" fmla="*/ 4 h 982"/>
                <a:gd name="T22" fmla="*/ 240 w 982"/>
                <a:gd name="T23" fmla="*/ 49 h 982"/>
                <a:gd name="T24" fmla="*/ 264 w 982"/>
                <a:gd name="T25" fmla="*/ 105 h 982"/>
                <a:gd name="T26" fmla="*/ 99 w 982"/>
                <a:gd name="T27" fmla="*/ 274 h 982"/>
                <a:gd name="T28" fmla="*/ 42 w 982"/>
                <a:gd name="T29" fmla="*/ 251 h 982"/>
                <a:gd name="T30" fmla="*/ 0 w 982"/>
                <a:gd name="T31" fmla="*/ 356 h 982"/>
                <a:gd name="T32" fmla="*/ 57 w 982"/>
                <a:gd name="T33" fmla="*/ 379 h 982"/>
                <a:gd name="T34" fmla="*/ 61 w 982"/>
                <a:gd name="T35" fmla="*/ 615 h 982"/>
                <a:gd name="T36" fmla="*/ 4 w 982"/>
                <a:gd name="T37" fmla="*/ 639 h 982"/>
                <a:gd name="T38" fmla="*/ 48 w 982"/>
                <a:gd name="T39" fmla="*/ 742 h 982"/>
                <a:gd name="T40" fmla="*/ 105 w 982"/>
                <a:gd name="T41" fmla="*/ 718 h 982"/>
                <a:gd name="T42" fmla="*/ 274 w 982"/>
                <a:gd name="T43" fmla="*/ 883 h 982"/>
                <a:gd name="T44" fmla="*/ 251 w 982"/>
                <a:gd name="T45" fmla="*/ 940 h 982"/>
                <a:gd name="T46" fmla="*/ 356 w 982"/>
                <a:gd name="T47" fmla="*/ 982 h 982"/>
                <a:gd name="T48" fmla="*/ 379 w 982"/>
                <a:gd name="T49" fmla="*/ 925 h 982"/>
                <a:gd name="T50" fmla="*/ 615 w 982"/>
                <a:gd name="T51" fmla="*/ 921 h 982"/>
                <a:gd name="T52" fmla="*/ 639 w 982"/>
                <a:gd name="T53" fmla="*/ 978 h 982"/>
                <a:gd name="T54" fmla="*/ 742 w 982"/>
                <a:gd name="T55" fmla="*/ 934 h 982"/>
                <a:gd name="T56" fmla="*/ 718 w 982"/>
                <a:gd name="T57" fmla="*/ 877 h 982"/>
                <a:gd name="T58" fmla="*/ 883 w 982"/>
                <a:gd name="T59" fmla="*/ 708 h 982"/>
                <a:gd name="T60" fmla="*/ 940 w 982"/>
                <a:gd name="T61" fmla="*/ 731 h 982"/>
                <a:gd name="T62" fmla="*/ 982 w 982"/>
                <a:gd name="T63" fmla="*/ 626 h 982"/>
                <a:gd name="T64" fmla="*/ 924 w 982"/>
                <a:gd name="T65" fmla="*/ 603 h 982"/>
                <a:gd name="T66" fmla="*/ 491 w 982"/>
                <a:gd name="T67" fmla="*/ 813 h 982"/>
                <a:gd name="T68" fmla="*/ 169 w 982"/>
                <a:gd name="T69" fmla="*/ 491 h 982"/>
                <a:gd name="T70" fmla="*/ 491 w 982"/>
                <a:gd name="T71" fmla="*/ 169 h 982"/>
                <a:gd name="T72" fmla="*/ 813 w 982"/>
                <a:gd name="T73" fmla="*/ 491 h 982"/>
                <a:gd name="T74" fmla="*/ 491 w 982"/>
                <a:gd name="T75" fmla="*/ 81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2" h="982">
                  <a:moveTo>
                    <a:pt x="924" y="603"/>
                  </a:moveTo>
                  <a:cubicBezTo>
                    <a:pt x="945" y="524"/>
                    <a:pt x="943" y="443"/>
                    <a:pt x="921" y="367"/>
                  </a:cubicBezTo>
                  <a:cubicBezTo>
                    <a:pt x="978" y="343"/>
                    <a:pt x="978" y="343"/>
                    <a:pt x="978" y="343"/>
                  </a:cubicBezTo>
                  <a:cubicBezTo>
                    <a:pt x="934" y="240"/>
                    <a:pt x="934" y="240"/>
                    <a:pt x="934" y="240"/>
                  </a:cubicBezTo>
                  <a:cubicBezTo>
                    <a:pt x="877" y="264"/>
                    <a:pt x="877" y="264"/>
                    <a:pt x="877" y="264"/>
                  </a:cubicBezTo>
                  <a:cubicBezTo>
                    <a:pt x="837" y="197"/>
                    <a:pt x="780" y="139"/>
                    <a:pt x="708" y="99"/>
                  </a:cubicBezTo>
                  <a:cubicBezTo>
                    <a:pt x="731" y="42"/>
                    <a:pt x="731" y="42"/>
                    <a:pt x="731" y="42"/>
                  </a:cubicBezTo>
                  <a:cubicBezTo>
                    <a:pt x="626" y="0"/>
                    <a:pt x="626" y="0"/>
                    <a:pt x="626" y="0"/>
                  </a:cubicBezTo>
                  <a:cubicBezTo>
                    <a:pt x="603" y="58"/>
                    <a:pt x="603" y="58"/>
                    <a:pt x="603" y="58"/>
                  </a:cubicBezTo>
                  <a:cubicBezTo>
                    <a:pt x="524" y="37"/>
                    <a:pt x="442" y="39"/>
                    <a:pt x="367" y="61"/>
                  </a:cubicBezTo>
                  <a:cubicBezTo>
                    <a:pt x="343" y="4"/>
                    <a:pt x="343" y="4"/>
                    <a:pt x="343" y="4"/>
                  </a:cubicBezTo>
                  <a:cubicBezTo>
                    <a:pt x="240" y="49"/>
                    <a:pt x="240" y="49"/>
                    <a:pt x="240" y="49"/>
                  </a:cubicBezTo>
                  <a:cubicBezTo>
                    <a:pt x="264" y="105"/>
                    <a:pt x="264" y="105"/>
                    <a:pt x="264" y="105"/>
                  </a:cubicBezTo>
                  <a:cubicBezTo>
                    <a:pt x="196" y="145"/>
                    <a:pt x="139" y="202"/>
                    <a:pt x="99" y="274"/>
                  </a:cubicBezTo>
                  <a:cubicBezTo>
                    <a:pt x="42" y="251"/>
                    <a:pt x="42" y="251"/>
                    <a:pt x="42" y="251"/>
                  </a:cubicBezTo>
                  <a:cubicBezTo>
                    <a:pt x="0" y="356"/>
                    <a:pt x="0" y="356"/>
                    <a:pt x="0" y="356"/>
                  </a:cubicBezTo>
                  <a:cubicBezTo>
                    <a:pt x="57" y="379"/>
                    <a:pt x="57" y="379"/>
                    <a:pt x="57" y="379"/>
                  </a:cubicBezTo>
                  <a:cubicBezTo>
                    <a:pt x="37" y="458"/>
                    <a:pt x="39" y="540"/>
                    <a:pt x="61" y="615"/>
                  </a:cubicBezTo>
                  <a:cubicBezTo>
                    <a:pt x="4" y="639"/>
                    <a:pt x="4" y="639"/>
                    <a:pt x="4" y="639"/>
                  </a:cubicBezTo>
                  <a:cubicBezTo>
                    <a:pt x="48" y="742"/>
                    <a:pt x="48" y="742"/>
                    <a:pt x="48" y="742"/>
                  </a:cubicBezTo>
                  <a:cubicBezTo>
                    <a:pt x="105" y="718"/>
                    <a:pt x="105" y="718"/>
                    <a:pt x="105" y="718"/>
                  </a:cubicBezTo>
                  <a:cubicBezTo>
                    <a:pt x="145" y="786"/>
                    <a:pt x="202" y="843"/>
                    <a:pt x="274" y="883"/>
                  </a:cubicBezTo>
                  <a:cubicBezTo>
                    <a:pt x="251" y="940"/>
                    <a:pt x="251" y="940"/>
                    <a:pt x="251" y="940"/>
                  </a:cubicBezTo>
                  <a:cubicBezTo>
                    <a:pt x="356" y="982"/>
                    <a:pt x="356" y="982"/>
                    <a:pt x="356" y="982"/>
                  </a:cubicBezTo>
                  <a:cubicBezTo>
                    <a:pt x="379" y="925"/>
                    <a:pt x="379" y="925"/>
                    <a:pt x="379" y="925"/>
                  </a:cubicBezTo>
                  <a:cubicBezTo>
                    <a:pt x="458" y="945"/>
                    <a:pt x="540" y="943"/>
                    <a:pt x="615" y="921"/>
                  </a:cubicBezTo>
                  <a:cubicBezTo>
                    <a:pt x="639" y="978"/>
                    <a:pt x="639" y="978"/>
                    <a:pt x="639" y="978"/>
                  </a:cubicBezTo>
                  <a:cubicBezTo>
                    <a:pt x="742" y="934"/>
                    <a:pt x="742" y="934"/>
                    <a:pt x="742" y="934"/>
                  </a:cubicBezTo>
                  <a:cubicBezTo>
                    <a:pt x="718" y="877"/>
                    <a:pt x="718" y="877"/>
                    <a:pt x="718" y="877"/>
                  </a:cubicBezTo>
                  <a:cubicBezTo>
                    <a:pt x="785" y="837"/>
                    <a:pt x="843" y="780"/>
                    <a:pt x="883" y="708"/>
                  </a:cubicBezTo>
                  <a:cubicBezTo>
                    <a:pt x="940" y="731"/>
                    <a:pt x="940" y="731"/>
                    <a:pt x="940" y="731"/>
                  </a:cubicBezTo>
                  <a:cubicBezTo>
                    <a:pt x="982" y="626"/>
                    <a:pt x="982" y="626"/>
                    <a:pt x="982" y="626"/>
                  </a:cubicBezTo>
                  <a:lnTo>
                    <a:pt x="924" y="603"/>
                  </a:lnTo>
                  <a:close/>
                  <a:moveTo>
                    <a:pt x="491" y="813"/>
                  </a:moveTo>
                  <a:cubicBezTo>
                    <a:pt x="313" y="813"/>
                    <a:pt x="169" y="669"/>
                    <a:pt x="169" y="491"/>
                  </a:cubicBezTo>
                  <a:cubicBezTo>
                    <a:pt x="169" y="313"/>
                    <a:pt x="313" y="169"/>
                    <a:pt x="491" y="169"/>
                  </a:cubicBezTo>
                  <a:cubicBezTo>
                    <a:pt x="669" y="169"/>
                    <a:pt x="813" y="313"/>
                    <a:pt x="813" y="491"/>
                  </a:cubicBezTo>
                  <a:cubicBezTo>
                    <a:pt x="813" y="669"/>
                    <a:pt x="669" y="813"/>
                    <a:pt x="491" y="8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a:p>
          </p:txBody>
        </p:sp>
      </p:grpSp>
      <p:grpSp>
        <p:nvGrpSpPr>
          <p:cNvPr id="80" name="Group 2082">
            <a:extLst>
              <a:ext uri="{FF2B5EF4-FFF2-40B4-BE49-F238E27FC236}">
                <a16:creationId xmlns:a16="http://schemas.microsoft.com/office/drawing/2014/main" id="{9C20C864-8746-FFBC-5760-BD74E8CAF9E6}"/>
              </a:ext>
            </a:extLst>
          </p:cNvPr>
          <p:cNvGrpSpPr/>
          <p:nvPr/>
        </p:nvGrpSpPr>
        <p:grpSpPr>
          <a:xfrm>
            <a:off x="8596856" y="4552757"/>
            <a:ext cx="317047" cy="391277"/>
            <a:chOff x="1980078" y="253998"/>
            <a:chExt cx="3830386" cy="4727197"/>
          </a:xfrm>
          <a:solidFill>
            <a:schemeClr val="accent1"/>
          </a:solidFill>
        </p:grpSpPr>
        <p:sp>
          <p:nvSpPr>
            <p:cNvPr id="81" name="Rectangle 27">
              <a:extLst>
                <a:ext uri="{FF2B5EF4-FFF2-40B4-BE49-F238E27FC236}">
                  <a16:creationId xmlns:a16="http://schemas.microsoft.com/office/drawing/2014/main" id="{570C5D8F-992D-4683-3C98-34F28897D38A}"/>
                </a:ext>
              </a:extLst>
            </p:cNvPr>
            <p:cNvSpPr>
              <a:spLocks noChangeArrowheads="1"/>
            </p:cNvSpPr>
            <p:nvPr/>
          </p:nvSpPr>
          <p:spPr bwMode="auto">
            <a:xfrm>
              <a:off x="1980078" y="2169196"/>
              <a:ext cx="3830386" cy="281199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Freeform 29">
              <a:extLst>
                <a:ext uri="{FF2B5EF4-FFF2-40B4-BE49-F238E27FC236}">
                  <a16:creationId xmlns:a16="http://schemas.microsoft.com/office/drawing/2014/main" id="{0AF71C65-8403-2C6C-CC37-E09A7D671664}"/>
                </a:ext>
              </a:extLst>
            </p:cNvPr>
            <p:cNvSpPr>
              <a:spLocks/>
            </p:cNvSpPr>
            <p:nvPr/>
          </p:nvSpPr>
          <p:spPr bwMode="auto">
            <a:xfrm>
              <a:off x="3454477" y="2913999"/>
              <a:ext cx="881597" cy="881598"/>
            </a:xfrm>
            <a:custGeom>
              <a:avLst/>
              <a:gdLst>
                <a:gd name="T0" fmla="*/ 256 w 256"/>
                <a:gd name="T1" fmla="*/ 127 h 256"/>
                <a:gd name="T2" fmla="*/ 256 w 256"/>
                <a:gd name="T3" fmla="*/ 129 h 256"/>
                <a:gd name="T4" fmla="*/ 129 w 256"/>
                <a:gd name="T5" fmla="*/ 256 h 256"/>
                <a:gd name="T6" fmla="*/ 127 w 256"/>
                <a:gd name="T7" fmla="*/ 256 h 256"/>
                <a:gd name="T8" fmla="*/ 0 w 256"/>
                <a:gd name="T9" fmla="*/ 129 h 256"/>
                <a:gd name="T10" fmla="*/ 0 w 256"/>
                <a:gd name="T11" fmla="*/ 127 h 256"/>
                <a:gd name="T12" fmla="*/ 127 w 256"/>
                <a:gd name="T13" fmla="*/ 0 h 256"/>
                <a:gd name="T14" fmla="*/ 129 w 256"/>
                <a:gd name="T15" fmla="*/ 0 h 256"/>
                <a:gd name="T16" fmla="*/ 256 w 256"/>
                <a:gd name="T17" fmla="*/ 1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127"/>
                  </a:moveTo>
                  <a:cubicBezTo>
                    <a:pt x="256" y="129"/>
                    <a:pt x="256" y="129"/>
                    <a:pt x="256" y="129"/>
                  </a:cubicBezTo>
                  <a:cubicBezTo>
                    <a:pt x="256" y="199"/>
                    <a:pt x="199" y="256"/>
                    <a:pt x="129" y="256"/>
                  </a:cubicBezTo>
                  <a:cubicBezTo>
                    <a:pt x="127" y="256"/>
                    <a:pt x="127" y="256"/>
                    <a:pt x="127" y="256"/>
                  </a:cubicBezTo>
                  <a:cubicBezTo>
                    <a:pt x="57" y="256"/>
                    <a:pt x="0" y="199"/>
                    <a:pt x="0" y="129"/>
                  </a:cubicBezTo>
                  <a:cubicBezTo>
                    <a:pt x="0" y="127"/>
                    <a:pt x="0" y="127"/>
                    <a:pt x="0" y="127"/>
                  </a:cubicBezTo>
                  <a:cubicBezTo>
                    <a:pt x="0" y="57"/>
                    <a:pt x="57" y="0"/>
                    <a:pt x="127" y="0"/>
                  </a:cubicBezTo>
                  <a:cubicBezTo>
                    <a:pt x="129" y="0"/>
                    <a:pt x="129" y="0"/>
                    <a:pt x="129" y="0"/>
                  </a:cubicBezTo>
                  <a:cubicBezTo>
                    <a:pt x="199" y="0"/>
                    <a:pt x="256" y="57"/>
                    <a:pt x="256" y="127"/>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Freeform 30">
              <a:extLst>
                <a:ext uri="{FF2B5EF4-FFF2-40B4-BE49-F238E27FC236}">
                  <a16:creationId xmlns:a16="http://schemas.microsoft.com/office/drawing/2014/main" id="{E71E8BB2-00C8-DD41-3324-3DAA020107E4}"/>
                </a:ext>
              </a:extLst>
            </p:cNvPr>
            <p:cNvSpPr>
              <a:spLocks/>
            </p:cNvSpPr>
            <p:nvPr/>
          </p:nvSpPr>
          <p:spPr bwMode="auto">
            <a:xfrm>
              <a:off x="3667277" y="3354793"/>
              <a:ext cx="455998" cy="1033598"/>
            </a:xfrm>
            <a:custGeom>
              <a:avLst/>
              <a:gdLst>
                <a:gd name="T0" fmla="*/ 64 w 128"/>
                <a:gd name="T1" fmla="*/ 299 h 299"/>
                <a:gd name="T2" fmla="*/ 63 w 128"/>
                <a:gd name="T3" fmla="*/ 299 h 299"/>
                <a:gd name="T4" fmla="*/ 0 w 128"/>
                <a:gd name="T5" fmla="*/ 236 h 299"/>
                <a:gd name="T6" fmla="*/ 0 w 128"/>
                <a:gd name="T7" fmla="*/ 64 h 299"/>
                <a:gd name="T8" fmla="*/ 63 w 128"/>
                <a:gd name="T9" fmla="*/ 0 h 299"/>
                <a:gd name="T10" fmla="*/ 64 w 128"/>
                <a:gd name="T11" fmla="*/ 0 h 299"/>
                <a:gd name="T12" fmla="*/ 128 w 128"/>
                <a:gd name="T13" fmla="*/ 64 h 299"/>
                <a:gd name="T14" fmla="*/ 128 w 128"/>
                <a:gd name="T15" fmla="*/ 236 h 299"/>
                <a:gd name="T16" fmla="*/ 64 w 128"/>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99">
                  <a:moveTo>
                    <a:pt x="64" y="299"/>
                  </a:moveTo>
                  <a:cubicBezTo>
                    <a:pt x="63" y="299"/>
                    <a:pt x="63" y="299"/>
                    <a:pt x="63" y="299"/>
                  </a:cubicBezTo>
                  <a:cubicBezTo>
                    <a:pt x="28" y="299"/>
                    <a:pt x="0" y="271"/>
                    <a:pt x="0" y="236"/>
                  </a:cubicBezTo>
                  <a:cubicBezTo>
                    <a:pt x="0" y="64"/>
                    <a:pt x="0" y="64"/>
                    <a:pt x="0" y="64"/>
                  </a:cubicBezTo>
                  <a:cubicBezTo>
                    <a:pt x="0" y="29"/>
                    <a:pt x="28" y="0"/>
                    <a:pt x="63" y="0"/>
                  </a:cubicBezTo>
                  <a:cubicBezTo>
                    <a:pt x="64" y="0"/>
                    <a:pt x="64" y="0"/>
                    <a:pt x="64" y="0"/>
                  </a:cubicBezTo>
                  <a:cubicBezTo>
                    <a:pt x="100" y="0"/>
                    <a:pt x="128" y="29"/>
                    <a:pt x="128" y="64"/>
                  </a:cubicBezTo>
                  <a:cubicBezTo>
                    <a:pt x="128" y="236"/>
                    <a:pt x="128" y="236"/>
                    <a:pt x="128" y="236"/>
                  </a:cubicBezTo>
                  <a:cubicBezTo>
                    <a:pt x="128" y="271"/>
                    <a:pt x="100" y="299"/>
                    <a:pt x="64" y="29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Freeform: Shape 2086">
              <a:extLst>
                <a:ext uri="{FF2B5EF4-FFF2-40B4-BE49-F238E27FC236}">
                  <a16:creationId xmlns:a16="http://schemas.microsoft.com/office/drawing/2014/main" id="{8ADA5229-FF66-CA3E-B8B4-A5B648EB665B}"/>
                </a:ext>
              </a:extLst>
            </p:cNvPr>
            <p:cNvSpPr/>
            <p:nvPr/>
          </p:nvSpPr>
          <p:spPr bwMode="auto">
            <a:xfrm>
              <a:off x="2420880" y="253998"/>
              <a:ext cx="2948790" cy="2423888"/>
            </a:xfrm>
            <a:custGeom>
              <a:avLst/>
              <a:gdLst>
                <a:gd name="connsiteX0" fmla="*/ 1474395 w 2948790"/>
                <a:gd name="connsiteY0" fmla="*/ 0 h 2423888"/>
                <a:gd name="connsiteX1" fmla="*/ 2948790 w 2948790"/>
                <a:gd name="connsiteY1" fmla="*/ 1474395 h 2423888"/>
                <a:gd name="connsiteX2" fmla="*/ 2948790 w 2948790"/>
                <a:gd name="connsiteY2" fmla="*/ 2423888 h 2423888"/>
                <a:gd name="connsiteX3" fmla="*/ 2505425 w 2948790"/>
                <a:gd name="connsiteY3" fmla="*/ 2423888 h 2423888"/>
                <a:gd name="connsiteX4" fmla="*/ 2506265 w 2948790"/>
                <a:gd name="connsiteY4" fmla="*/ 1475461 h 2423888"/>
                <a:gd name="connsiteX5" fmla="*/ 1474395 w 2948790"/>
                <a:gd name="connsiteY5" fmla="*/ 443591 h 2423888"/>
                <a:gd name="connsiteX6" fmla="*/ 442525 w 2948790"/>
                <a:gd name="connsiteY6" fmla="*/ 1475461 h 2423888"/>
                <a:gd name="connsiteX7" fmla="*/ 442525 w 2948790"/>
                <a:gd name="connsiteY7" fmla="*/ 2423888 h 2423888"/>
                <a:gd name="connsiteX8" fmla="*/ 0 w 2948790"/>
                <a:gd name="connsiteY8" fmla="*/ 2423888 h 2423888"/>
                <a:gd name="connsiteX9" fmla="*/ 0 w 2948790"/>
                <a:gd name="connsiteY9" fmla="*/ 1474395 h 2423888"/>
                <a:gd name="connsiteX10" fmla="*/ 1474395 w 2948790"/>
                <a:gd name="connsiteY10" fmla="*/ 0 h 24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90" h="2423888">
                  <a:moveTo>
                    <a:pt x="1474395" y="0"/>
                  </a:moveTo>
                  <a:cubicBezTo>
                    <a:pt x="2288681" y="0"/>
                    <a:pt x="2948790" y="660109"/>
                    <a:pt x="2948790" y="1474395"/>
                  </a:cubicBezTo>
                  <a:lnTo>
                    <a:pt x="2948790" y="2423888"/>
                  </a:lnTo>
                  <a:lnTo>
                    <a:pt x="2505425" y="2423888"/>
                  </a:lnTo>
                  <a:lnTo>
                    <a:pt x="2506265" y="1475461"/>
                  </a:lnTo>
                  <a:cubicBezTo>
                    <a:pt x="2506265" y="905575"/>
                    <a:pt x="2044281" y="443591"/>
                    <a:pt x="1474395" y="443591"/>
                  </a:cubicBezTo>
                  <a:cubicBezTo>
                    <a:pt x="904509" y="443591"/>
                    <a:pt x="442525" y="905575"/>
                    <a:pt x="442525" y="1475461"/>
                  </a:cubicBezTo>
                  <a:lnTo>
                    <a:pt x="442525" y="2423888"/>
                  </a:lnTo>
                  <a:lnTo>
                    <a:pt x="0" y="2423888"/>
                  </a:lnTo>
                  <a:lnTo>
                    <a:pt x="0" y="1474395"/>
                  </a:lnTo>
                  <a:cubicBezTo>
                    <a:pt x="0" y="660109"/>
                    <a:pt x="660109" y="0"/>
                    <a:pt x="1474395" y="0"/>
                  </a:cubicBezTo>
                  <a:close/>
                </a:path>
              </a:pathLst>
            </a:cu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85" name="Group 2087">
            <a:extLst>
              <a:ext uri="{FF2B5EF4-FFF2-40B4-BE49-F238E27FC236}">
                <a16:creationId xmlns:a16="http://schemas.microsoft.com/office/drawing/2014/main" id="{3C1B45A4-66E6-AFF4-97C5-AC2D16271C58}"/>
              </a:ext>
            </a:extLst>
          </p:cNvPr>
          <p:cNvGrpSpPr/>
          <p:nvPr/>
        </p:nvGrpSpPr>
        <p:grpSpPr>
          <a:xfrm>
            <a:off x="745922" y="3209973"/>
            <a:ext cx="336859" cy="335780"/>
            <a:chOff x="2562225" y="1587500"/>
            <a:chExt cx="495300" cy="493713"/>
          </a:xfrm>
        </p:grpSpPr>
        <p:sp>
          <p:nvSpPr>
            <p:cNvPr id="86" name="Rectangle 33">
              <a:extLst>
                <a:ext uri="{FF2B5EF4-FFF2-40B4-BE49-F238E27FC236}">
                  <a16:creationId xmlns:a16="http://schemas.microsoft.com/office/drawing/2014/main" id="{9C3E2D79-3D44-23FD-3843-82E08C77AA62}"/>
                </a:ext>
              </a:extLst>
            </p:cNvPr>
            <p:cNvSpPr>
              <a:spLocks noChangeArrowheads="1"/>
            </p:cNvSpPr>
            <p:nvPr/>
          </p:nvSpPr>
          <p:spPr bwMode="auto">
            <a:xfrm>
              <a:off x="2562225" y="1587500"/>
              <a:ext cx="495300" cy="49371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Rectangle 34">
              <a:extLst>
                <a:ext uri="{FF2B5EF4-FFF2-40B4-BE49-F238E27FC236}">
                  <a16:creationId xmlns:a16="http://schemas.microsoft.com/office/drawing/2014/main" id="{4202E650-D27B-5918-918B-2C45D74E5428}"/>
                </a:ext>
              </a:extLst>
            </p:cNvPr>
            <p:cNvSpPr>
              <a:spLocks noChangeArrowheads="1"/>
            </p:cNvSpPr>
            <p:nvPr/>
          </p:nvSpPr>
          <p:spPr bwMode="auto">
            <a:xfrm>
              <a:off x="2640013" y="1695450"/>
              <a:ext cx="339725" cy="339725"/>
            </a:xfrm>
            <a:prstGeom prst="rect">
              <a:avLst/>
            </a:prstGeom>
            <a:solidFill>
              <a:srgbClr val="0078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Rectangle 35">
              <a:extLst>
                <a:ext uri="{FF2B5EF4-FFF2-40B4-BE49-F238E27FC236}">
                  <a16:creationId xmlns:a16="http://schemas.microsoft.com/office/drawing/2014/main" id="{1818A45B-C136-BF82-CB67-0AF60FE0E9D0}"/>
                </a:ext>
              </a:extLst>
            </p:cNvPr>
            <p:cNvSpPr>
              <a:spLocks noChangeArrowheads="1"/>
            </p:cNvSpPr>
            <p:nvPr/>
          </p:nvSpPr>
          <p:spPr bwMode="auto">
            <a:xfrm>
              <a:off x="2763838" y="1895475"/>
              <a:ext cx="92075" cy="93663"/>
            </a:xfrm>
            <a:prstGeom prst="rect">
              <a:avLst/>
            </a:prstGeom>
            <a:solidFill>
              <a:srgbClr val="50E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89" name="Group 2091">
            <a:extLst>
              <a:ext uri="{FF2B5EF4-FFF2-40B4-BE49-F238E27FC236}">
                <a16:creationId xmlns:a16="http://schemas.microsoft.com/office/drawing/2014/main" id="{32A2992A-5232-0D72-AEB3-DE7639A6514B}"/>
              </a:ext>
            </a:extLst>
          </p:cNvPr>
          <p:cNvGrpSpPr/>
          <p:nvPr/>
        </p:nvGrpSpPr>
        <p:grpSpPr>
          <a:xfrm>
            <a:off x="4569893" y="4552757"/>
            <a:ext cx="360095" cy="360095"/>
            <a:chOff x="5418138" y="1585913"/>
            <a:chExt cx="495300" cy="495300"/>
          </a:xfrm>
          <a:solidFill>
            <a:schemeClr val="accent1"/>
          </a:solidFill>
        </p:grpSpPr>
        <p:grpSp>
          <p:nvGrpSpPr>
            <p:cNvPr id="90" name="Group 2092">
              <a:extLst>
                <a:ext uri="{FF2B5EF4-FFF2-40B4-BE49-F238E27FC236}">
                  <a16:creationId xmlns:a16="http://schemas.microsoft.com/office/drawing/2014/main" id="{F74EB4E7-E9EC-E1E3-6235-EC69F809490B}"/>
                </a:ext>
              </a:extLst>
            </p:cNvPr>
            <p:cNvGrpSpPr/>
            <p:nvPr/>
          </p:nvGrpSpPr>
          <p:grpSpPr>
            <a:xfrm>
              <a:off x="5565776" y="1755776"/>
              <a:ext cx="200025" cy="123825"/>
              <a:chOff x="5565776" y="1755776"/>
              <a:chExt cx="200025" cy="123825"/>
            </a:xfrm>
            <a:grpFill/>
          </p:grpSpPr>
          <p:sp>
            <p:nvSpPr>
              <p:cNvPr id="94" name="Oval 79">
                <a:extLst>
                  <a:ext uri="{FF2B5EF4-FFF2-40B4-BE49-F238E27FC236}">
                    <a16:creationId xmlns:a16="http://schemas.microsoft.com/office/drawing/2014/main" id="{64CD2846-1EA4-B2FA-648B-5903FBFBB579}"/>
                  </a:ext>
                </a:extLst>
              </p:cNvPr>
              <p:cNvSpPr>
                <a:spLocks noChangeArrowheads="1"/>
              </p:cNvSpPr>
              <p:nvPr/>
            </p:nvSpPr>
            <p:spPr bwMode="auto">
              <a:xfrm>
                <a:off x="5580063" y="1755776"/>
                <a:ext cx="123825" cy="1238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5" name="Freeform 80">
                <a:extLst>
                  <a:ext uri="{FF2B5EF4-FFF2-40B4-BE49-F238E27FC236}">
                    <a16:creationId xmlns:a16="http://schemas.microsoft.com/office/drawing/2014/main" id="{FFA8EDA8-9F94-89FF-C0A5-04C7523534E4}"/>
                  </a:ext>
                </a:extLst>
              </p:cNvPr>
              <p:cNvSpPr>
                <a:spLocks/>
              </p:cNvSpPr>
              <p:nvPr/>
            </p:nvSpPr>
            <p:spPr bwMode="auto">
              <a:xfrm>
                <a:off x="5565776" y="1833563"/>
                <a:ext cx="200025" cy="46038"/>
              </a:xfrm>
              <a:custGeom>
                <a:avLst/>
                <a:gdLst>
                  <a:gd name="T0" fmla="*/ 490 w 554"/>
                  <a:gd name="T1" fmla="*/ 128 h 128"/>
                  <a:gd name="T2" fmla="*/ 64 w 554"/>
                  <a:gd name="T3" fmla="*/ 128 h 128"/>
                  <a:gd name="T4" fmla="*/ 0 w 554"/>
                  <a:gd name="T5" fmla="*/ 64 h 128"/>
                  <a:gd name="T6" fmla="*/ 0 w 554"/>
                  <a:gd name="T7" fmla="*/ 64 h 128"/>
                  <a:gd name="T8" fmla="*/ 64 w 554"/>
                  <a:gd name="T9" fmla="*/ 0 h 128"/>
                  <a:gd name="T10" fmla="*/ 490 w 554"/>
                  <a:gd name="T11" fmla="*/ 0 h 128"/>
                  <a:gd name="T12" fmla="*/ 554 w 554"/>
                  <a:gd name="T13" fmla="*/ 64 h 128"/>
                  <a:gd name="T14" fmla="*/ 554 w 554"/>
                  <a:gd name="T15" fmla="*/ 64 h 128"/>
                  <a:gd name="T16" fmla="*/ 490 w 55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28">
                    <a:moveTo>
                      <a:pt x="490" y="128"/>
                    </a:moveTo>
                    <a:cubicBezTo>
                      <a:pt x="64" y="128"/>
                      <a:pt x="64" y="128"/>
                      <a:pt x="64" y="128"/>
                    </a:cubicBezTo>
                    <a:cubicBezTo>
                      <a:pt x="28" y="128"/>
                      <a:pt x="0" y="99"/>
                      <a:pt x="0" y="64"/>
                    </a:cubicBezTo>
                    <a:cubicBezTo>
                      <a:pt x="0" y="64"/>
                      <a:pt x="0" y="64"/>
                      <a:pt x="0" y="64"/>
                    </a:cubicBezTo>
                    <a:cubicBezTo>
                      <a:pt x="0" y="29"/>
                      <a:pt x="28" y="0"/>
                      <a:pt x="64" y="0"/>
                    </a:cubicBezTo>
                    <a:cubicBezTo>
                      <a:pt x="490" y="0"/>
                      <a:pt x="490" y="0"/>
                      <a:pt x="490" y="0"/>
                    </a:cubicBezTo>
                    <a:cubicBezTo>
                      <a:pt x="526" y="0"/>
                      <a:pt x="554" y="29"/>
                      <a:pt x="554" y="64"/>
                    </a:cubicBezTo>
                    <a:cubicBezTo>
                      <a:pt x="554" y="64"/>
                      <a:pt x="554" y="64"/>
                      <a:pt x="554" y="64"/>
                    </a:cubicBezTo>
                    <a:cubicBezTo>
                      <a:pt x="554" y="99"/>
                      <a:pt x="526" y="128"/>
                      <a:pt x="490" y="12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6" name="Oval 81">
                <a:extLst>
                  <a:ext uri="{FF2B5EF4-FFF2-40B4-BE49-F238E27FC236}">
                    <a16:creationId xmlns:a16="http://schemas.microsoft.com/office/drawing/2014/main" id="{B3B3A940-40B3-01B3-2426-4A6C89D7AE2D}"/>
                  </a:ext>
                </a:extLst>
              </p:cNvPr>
              <p:cNvSpPr>
                <a:spLocks noChangeArrowheads="1"/>
              </p:cNvSpPr>
              <p:nvPr/>
            </p:nvSpPr>
            <p:spPr bwMode="auto">
              <a:xfrm>
                <a:off x="5670551" y="1782763"/>
                <a:ext cx="80963" cy="80963"/>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nvGrpSpPr>
            <p:cNvPr id="91" name="Group 2093">
              <a:extLst>
                <a:ext uri="{FF2B5EF4-FFF2-40B4-BE49-F238E27FC236}">
                  <a16:creationId xmlns:a16="http://schemas.microsoft.com/office/drawing/2014/main" id="{109CD8F7-C194-63AF-66A4-5530B59D4AB4}"/>
                </a:ext>
              </a:extLst>
            </p:cNvPr>
            <p:cNvGrpSpPr/>
            <p:nvPr/>
          </p:nvGrpSpPr>
          <p:grpSpPr>
            <a:xfrm>
              <a:off x="5418138" y="1585913"/>
              <a:ext cx="495300" cy="495300"/>
              <a:chOff x="5418138" y="1585913"/>
              <a:chExt cx="495300" cy="495300"/>
            </a:xfrm>
            <a:grpFill/>
          </p:grpSpPr>
          <p:sp>
            <p:nvSpPr>
              <p:cNvPr id="92" name="Freeform 82">
                <a:extLst>
                  <a:ext uri="{FF2B5EF4-FFF2-40B4-BE49-F238E27FC236}">
                    <a16:creationId xmlns:a16="http://schemas.microsoft.com/office/drawing/2014/main" id="{0EC58B90-219D-FCDA-9467-F83ED083330B}"/>
                  </a:ext>
                </a:extLst>
              </p:cNvPr>
              <p:cNvSpPr>
                <a:spLocks/>
              </p:cNvSpPr>
              <p:nvPr/>
            </p:nvSpPr>
            <p:spPr bwMode="auto">
              <a:xfrm>
                <a:off x="5418138" y="1585913"/>
                <a:ext cx="495300" cy="495300"/>
              </a:xfrm>
              <a:custGeom>
                <a:avLst/>
                <a:gdLst>
                  <a:gd name="T0" fmla="*/ 682 w 1365"/>
                  <a:gd name="T1" fmla="*/ 1365 h 1365"/>
                  <a:gd name="T2" fmla="*/ 1365 w 1365"/>
                  <a:gd name="T3" fmla="*/ 682 h 1365"/>
                  <a:gd name="T4" fmla="*/ 682 w 1365"/>
                  <a:gd name="T5" fmla="*/ 0 h 1365"/>
                  <a:gd name="T6" fmla="*/ 84 w 1365"/>
                  <a:gd name="T7" fmla="*/ 353 h 1365"/>
                  <a:gd name="T8" fmla="*/ 53 w 1365"/>
                  <a:gd name="T9" fmla="*/ 409 h 1365"/>
                  <a:gd name="T10" fmla="*/ 166 w 1365"/>
                  <a:gd name="T11" fmla="*/ 471 h 1365"/>
                  <a:gd name="T12" fmla="*/ 196 w 1365"/>
                  <a:gd name="T13" fmla="*/ 415 h 1365"/>
                  <a:gd name="T14" fmla="*/ 682 w 1365"/>
                  <a:gd name="T15" fmla="*/ 128 h 1365"/>
                  <a:gd name="T16" fmla="*/ 1237 w 1365"/>
                  <a:gd name="T17" fmla="*/ 682 h 1365"/>
                  <a:gd name="T18" fmla="*/ 682 w 1365"/>
                  <a:gd name="T19" fmla="*/ 1237 h 1365"/>
                  <a:gd name="T20" fmla="*/ 128 w 1365"/>
                  <a:gd name="T21" fmla="*/ 682 h 1365"/>
                  <a:gd name="T22" fmla="*/ 128 w 1365"/>
                  <a:gd name="T23" fmla="*/ 682 h 1365"/>
                  <a:gd name="T24" fmla="*/ 0 w 1365"/>
                  <a:gd name="T25" fmla="*/ 682 h 1365"/>
                  <a:gd name="T26" fmla="*/ 0 w 1365"/>
                  <a:gd name="T27" fmla="*/ 682 h 1365"/>
                  <a:gd name="T28" fmla="*/ 682 w 1365"/>
                  <a:gd name="T29"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5" h="1365">
                    <a:moveTo>
                      <a:pt x="682" y="1365"/>
                    </a:moveTo>
                    <a:cubicBezTo>
                      <a:pt x="1058" y="1365"/>
                      <a:pt x="1365" y="1059"/>
                      <a:pt x="1365" y="682"/>
                    </a:cubicBezTo>
                    <a:cubicBezTo>
                      <a:pt x="1365" y="306"/>
                      <a:pt x="1058" y="0"/>
                      <a:pt x="682" y="0"/>
                    </a:cubicBezTo>
                    <a:cubicBezTo>
                      <a:pt x="434" y="0"/>
                      <a:pt x="205" y="135"/>
                      <a:pt x="84" y="353"/>
                    </a:cubicBezTo>
                    <a:cubicBezTo>
                      <a:pt x="53" y="409"/>
                      <a:pt x="53" y="409"/>
                      <a:pt x="53" y="409"/>
                    </a:cubicBezTo>
                    <a:cubicBezTo>
                      <a:pt x="166" y="471"/>
                      <a:pt x="166" y="471"/>
                      <a:pt x="166" y="471"/>
                    </a:cubicBezTo>
                    <a:cubicBezTo>
                      <a:pt x="196" y="415"/>
                      <a:pt x="196" y="415"/>
                      <a:pt x="196" y="415"/>
                    </a:cubicBezTo>
                    <a:cubicBezTo>
                      <a:pt x="294" y="238"/>
                      <a:pt x="480" y="128"/>
                      <a:pt x="682" y="128"/>
                    </a:cubicBezTo>
                    <a:cubicBezTo>
                      <a:pt x="988" y="128"/>
                      <a:pt x="1237" y="377"/>
                      <a:pt x="1237" y="682"/>
                    </a:cubicBezTo>
                    <a:cubicBezTo>
                      <a:pt x="1237" y="988"/>
                      <a:pt x="988" y="1237"/>
                      <a:pt x="682" y="1237"/>
                    </a:cubicBezTo>
                    <a:cubicBezTo>
                      <a:pt x="376" y="1237"/>
                      <a:pt x="128" y="988"/>
                      <a:pt x="128" y="682"/>
                    </a:cubicBezTo>
                    <a:cubicBezTo>
                      <a:pt x="128" y="682"/>
                      <a:pt x="128" y="682"/>
                      <a:pt x="128" y="682"/>
                    </a:cubicBezTo>
                    <a:cubicBezTo>
                      <a:pt x="0" y="682"/>
                      <a:pt x="0" y="682"/>
                      <a:pt x="0" y="682"/>
                    </a:cubicBezTo>
                    <a:cubicBezTo>
                      <a:pt x="0" y="682"/>
                      <a:pt x="0" y="682"/>
                      <a:pt x="0" y="682"/>
                    </a:cubicBezTo>
                    <a:cubicBezTo>
                      <a:pt x="0" y="1059"/>
                      <a:pt x="306" y="1365"/>
                      <a:pt x="682" y="1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3" name="Freeform 83">
                <a:extLst>
                  <a:ext uri="{FF2B5EF4-FFF2-40B4-BE49-F238E27FC236}">
                    <a16:creationId xmlns:a16="http://schemas.microsoft.com/office/drawing/2014/main" id="{BF595B2A-4527-3CC3-E118-A989B91E4196}"/>
                  </a:ext>
                </a:extLst>
              </p:cNvPr>
              <p:cNvSpPr>
                <a:spLocks/>
              </p:cNvSpPr>
              <p:nvPr/>
            </p:nvSpPr>
            <p:spPr bwMode="auto">
              <a:xfrm>
                <a:off x="5418138" y="1633538"/>
                <a:ext cx="139700" cy="138113"/>
              </a:xfrm>
              <a:custGeom>
                <a:avLst/>
                <a:gdLst>
                  <a:gd name="T0" fmla="*/ 88 w 88"/>
                  <a:gd name="T1" fmla="*/ 87 h 87"/>
                  <a:gd name="T2" fmla="*/ 88 w 88"/>
                  <a:gd name="T3" fmla="*/ 58 h 87"/>
                  <a:gd name="T4" fmla="*/ 29 w 88"/>
                  <a:gd name="T5" fmla="*/ 58 h 87"/>
                  <a:gd name="T6" fmla="*/ 30 w 88"/>
                  <a:gd name="T7" fmla="*/ 0 h 87"/>
                  <a:gd name="T8" fmla="*/ 0 w 88"/>
                  <a:gd name="T9" fmla="*/ 0 h 87"/>
                  <a:gd name="T10" fmla="*/ 0 w 88"/>
                  <a:gd name="T11" fmla="*/ 87 h 87"/>
                  <a:gd name="T12" fmla="*/ 88 w 8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8" h="87">
                    <a:moveTo>
                      <a:pt x="88" y="87"/>
                    </a:moveTo>
                    <a:lnTo>
                      <a:pt x="88" y="58"/>
                    </a:lnTo>
                    <a:lnTo>
                      <a:pt x="29" y="58"/>
                    </a:lnTo>
                    <a:lnTo>
                      <a:pt x="30" y="0"/>
                    </a:lnTo>
                    <a:lnTo>
                      <a:pt x="0" y="0"/>
                    </a:lnTo>
                    <a:lnTo>
                      <a:pt x="0" y="87"/>
                    </a:lnTo>
                    <a:lnTo>
                      <a:pt x="88"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grpSp>
        <p:nvGrpSpPr>
          <p:cNvPr id="97" name="Group 94">
            <a:extLst>
              <a:ext uri="{FF2B5EF4-FFF2-40B4-BE49-F238E27FC236}">
                <a16:creationId xmlns:a16="http://schemas.microsoft.com/office/drawing/2014/main" id="{B01AD0A7-5066-5CEB-02C6-A90B2A8361AF}"/>
              </a:ext>
            </a:extLst>
          </p:cNvPr>
          <p:cNvGrpSpPr>
            <a:grpSpLocks noChangeAspect="1"/>
          </p:cNvGrpSpPr>
          <p:nvPr/>
        </p:nvGrpSpPr>
        <p:grpSpPr bwMode="auto">
          <a:xfrm>
            <a:off x="756706" y="5225921"/>
            <a:ext cx="326075" cy="326075"/>
            <a:chOff x="4013" y="999"/>
            <a:chExt cx="312" cy="312"/>
          </a:xfrm>
          <a:solidFill>
            <a:schemeClr val="accent1"/>
          </a:solidFill>
        </p:grpSpPr>
        <p:sp>
          <p:nvSpPr>
            <p:cNvPr id="98" name="Rectangle 95">
              <a:extLst>
                <a:ext uri="{FF2B5EF4-FFF2-40B4-BE49-F238E27FC236}">
                  <a16:creationId xmlns:a16="http://schemas.microsoft.com/office/drawing/2014/main" id="{33991C8D-6957-97E6-B9B2-F5A54BF25916}"/>
                </a:ext>
              </a:extLst>
            </p:cNvPr>
            <p:cNvSpPr>
              <a:spLocks noChangeArrowheads="1"/>
            </p:cNvSpPr>
            <p:nvPr/>
          </p:nvSpPr>
          <p:spPr bwMode="auto">
            <a:xfrm>
              <a:off x="4013" y="999"/>
              <a:ext cx="146" cy="14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Rectangle 96">
              <a:extLst>
                <a:ext uri="{FF2B5EF4-FFF2-40B4-BE49-F238E27FC236}">
                  <a16:creationId xmlns:a16="http://schemas.microsoft.com/office/drawing/2014/main" id="{40A821F4-C293-0EDD-7BFE-01A2C3935CD8}"/>
                </a:ext>
              </a:extLst>
            </p:cNvPr>
            <p:cNvSpPr>
              <a:spLocks noChangeArrowheads="1"/>
            </p:cNvSpPr>
            <p:nvPr/>
          </p:nvSpPr>
          <p:spPr bwMode="auto">
            <a:xfrm>
              <a:off x="4179" y="999"/>
              <a:ext cx="146" cy="146"/>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Rectangle 97">
              <a:extLst>
                <a:ext uri="{FF2B5EF4-FFF2-40B4-BE49-F238E27FC236}">
                  <a16:creationId xmlns:a16="http://schemas.microsoft.com/office/drawing/2014/main" id="{B7EE7238-5C45-2659-2741-9272B896E1E0}"/>
                </a:ext>
              </a:extLst>
            </p:cNvPr>
            <p:cNvSpPr>
              <a:spLocks noChangeArrowheads="1"/>
            </p:cNvSpPr>
            <p:nvPr/>
          </p:nvSpPr>
          <p:spPr bwMode="auto">
            <a:xfrm>
              <a:off x="4013" y="1165"/>
              <a:ext cx="146" cy="14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Rectangle 98">
              <a:extLst>
                <a:ext uri="{FF2B5EF4-FFF2-40B4-BE49-F238E27FC236}">
                  <a16:creationId xmlns:a16="http://schemas.microsoft.com/office/drawing/2014/main" id="{4F3D6F89-556A-3448-D180-F34E05EC5E2E}"/>
                </a:ext>
              </a:extLst>
            </p:cNvPr>
            <p:cNvSpPr>
              <a:spLocks noChangeArrowheads="1"/>
            </p:cNvSpPr>
            <p:nvPr/>
          </p:nvSpPr>
          <p:spPr bwMode="auto">
            <a:xfrm>
              <a:off x="4179" y="1165"/>
              <a:ext cx="146" cy="14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cxnSp>
        <p:nvCxnSpPr>
          <p:cNvPr id="102" name="Straight Connector 2104">
            <a:extLst>
              <a:ext uri="{FF2B5EF4-FFF2-40B4-BE49-F238E27FC236}">
                <a16:creationId xmlns:a16="http://schemas.microsoft.com/office/drawing/2014/main" id="{80892CBA-5D86-D5F5-1DC1-BBC5201A14C0}"/>
              </a:ext>
            </a:extLst>
          </p:cNvPr>
          <p:cNvCxnSpPr>
            <a:cxnSpLocks/>
          </p:cNvCxnSpPr>
          <p:nvPr/>
        </p:nvCxnSpPr>
        <p:spPr>
          <a:xfrm>
            <a:off x="590478" y="2324139"/>
            <a:ext cx="3383280" cy="0"/>
          </a:xfrm>
          <a:prstGeom prst="line">
            <a:avLst/>
          </a:prstGeom>
          <a:ln w="63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3" name="Straight Connector 2105">
            <a:extLst>
              <a:ext uri="{FF2B5EF4-FFF2-40B4-BE49-F238E27FC236}">
                <a16:creationId xmlns:a16="http://schemas.microsoft.com/office/drawing/2014/main" id="{6974D7C5-FE4A-5F24-8EEF-360A213D0F72}"/>
              </a:ext>
            </a:extLst>
          </p:cNvPr>
          <p:cNvCxnSpPr>
            <a:cxnSpLocks/>
          </p:cNvCxnSpPr>
          <p:nvPr/>
        </p:nvCxnSpPr>
        <p:spPr>
          <a:xfrm>
            <a:off x="4526597" y="2324139"/>
            <a:ext cx="3383280" cy="0"/>
          </a:xfrm>
          <a:prstGeom prst="line">
            <a:avLst/>
          </a:prstGeom>
          <a:ln w="63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4" name="Straight Connector 2106">
            <a:extLst>
              <a:ext uri="{FF2B5EF4-FFF2-40B4-BE49-F238E27FC236}">
                <a16:creationId xmlns:a16="http://schemas.microsoft.com/office/drawing/2014/main" id="{DA302A85-61D2-FAE5-6425-028A065C0C8C}"/>
              </a:ext>
            </a:extLst>
          </p:cNvPr>
          <p:cNvCxnSpPr>
            <a:cxnSpLocks/>
          </p:cNvCxnSpPr>
          <p:nvPr/>
        </p:nvCxnSpPr>
        <p:spPr>
          <a:xfrm>
            <a:off x="8462717" y="2324139"/>
            <a:ext cx="3383280" cy="0"/>
          </a:xfrm>
          <a:prstGeom prst="line">
            <a:avLst/>
          </a:prstGeom>
          <a:ln w="63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05" name="Group 15">
            <a:extLst>
              <a:ext uri="{FF2B5EF4-FFF2-40B4-BE49-F238E27FC236}">
                <a16:creationId xmlns:a16="http://schemas.microsoft.com/office/drawing/2014/main" id="{D4F619C9-AC12-0BBB-B120-9229E17CE036}"/>
              </a:ext>
            </a:extLst>
          </p:cNvPr>
          <p:cNvGrpSpPr>
            <a:grpSpLocks noChangeAspect="1"/>
          </p:cNvGrpSpPr>
          <p:nvPr/>
        </p:nvGrpSpPr>
        <p:grpSpPr bwMode="auto">
          <a:xfrm>
            <a:off x="8533931" y="1540895"/>
            <a:ext cx="483216" cy="483216"/>
            <a:chOff x="410" y="1520"/>
            <a:chExt cx="359" cy="359"/>
          </a:xfrm>
        </p:grpSpPr>
        <p:sp>
          <p:nvSpPr>
            <p:cNvPr id="106" name="Freeform 16">
              <a:extLst>
                <a:ext uri="{FF2B5EF4-FFF2-40B4-BE49-F238E27FC236}">
                  <a16:creationId xmlns:a16="http://schemas.microsoft.com/office/drawing/2014/main" id="{886438EC-DDE5-718D-A3C9-F2B0828AC48B}"/>
                </a:ext>
              </a:extLst>
            </p:cNvPr>
            <p:cNvSpPr>
              <a:spLocks/>
            </p:cNvSpPr>
            <p:nvPr/>
          </p:nvSpPr>
          <p:spPr bwMode="auto">
            <a:xfrm>
              <a:off x="410" y="1520"/>
              <a:ext cx="107" cy="359"/>
            </a:xfrm>
            <a:custGeom>
              <a:avLst/>
              <a:gdLst>
                <a:gd name="T0" fmla="*/ 107 w 107"/>
                <a:gd name="T1" fmla="*/ 359 h 359"/>
                <a:gd name="T2" fmla="*/ 0 w 107"/>
                <a:gd name="T3" fmla="*/ 359 h 359"/>
                <a:gd name="T4" fmla="*/ 0 w 107"/>
                <a:gd name="T5" fmla="*/ 0 h 359"/>
                <a:gd name="T6" fmla="*/ 107 w 107"/>
                <a:gd name="T7" fmla="*/ 0 h 359"/>
                <a:gd name="T8" fmla="*/ 107 w 107"/>
                <a:gd name="T9" fmla="*/ 359 h 359"/>
                <a:gd name="T10" fmla="*/ 107 w 107"/>
                <a:gd name="T11" fmla="*/ 359 h 359"/>
              </a:gdLst>
              <a:ahLst/>
              <a:cxnLst>
                <a:cxn ang="0">
                  <a:pos x="T0" y="T1"/>
                </a:cxn>
                <a:cxn ang="0">
                  <a:pos x="T2" y="T3"/>
                </a:cxn>
                <a:cxn ang="0">
                  <a:pos x="T4" y="T5"/>
                </a:cxn>
                <a:cxn ang="0">
                  <a:pos x="T6" y="T7"/>
                </a:cxn>
                <a:cxn ang="0">
                  <a:pos x="T8" y="T9"/>
                </a:cxn>
                <a:cxn ang="0">
                  <a:pos x="T10" y="T11"/>
                </a:cxn>
              </a:cxnLst>
              <a:rect l="0" t="0" r="r" b="b"/>
              <a:pathLst>
                <a:path w="107" h="359">
                  <a:moveTo>
                    <a:pt x="107" y="359"/>
                  </a:moveTo>
                  <a:lnTo>
                    <a:pt x="0" y="359"/>
                  </a:lnTo>
                  <a:lnTo>
                    <a:pt x="0" y="0"/>
                  </a:lnTo>
                  <a:lnTo>
                    <a:pt x="107" y="0"/>
                  </a:lnTo>
                  <a:lnTo>
                    <a:pt x="107" y="359"/>
                  </a:lnTo>
                  <a:lnTo>
                    <a:pt x="107" y="359"/>
                  </a:lnTo>
                  <a:close/>
                </a:path>
              </a:pathLst>
            </a:cu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7">
              <a:extLst>
                <a:ext uri="{FF2B5EF4-FFF2-40B4-BE49-F238E27FC236}">
                  <a16:creationId xmlns:a16="http://schemas.microsoft.com/office/drawing/2014/main" id="{4F8A2120-EF8B-F147-1DF5-78202F99FEFF}"/>
                </a:ext>
              </a:extLst>
            </p:cNvPr>
            <p:cNvSpPr>
              <a:spLocks/>
            </p:cNvSpPr>
            <p:nvPr/>
          </p:nvSpPr>
          <p:spPr bwMode="auto">
            <a:xfrm>
              <a:off x="536" y="1652"/>
              <a:ext cx="107" cy="227"/>
            </a:xfrm>
            <a:custGeom>
              <a:avLst/>
              <a:gdLst>
                <a:gd name="T0" fmla="*/ 107 w 107"/>
                <a:gd name="T1" fmla="*/ 227 h 227"/>
                <a:gd name="T2" fmla="*/ 0 w 107"/>
                <a:gd name="T3" fmla="*/ 227 h 227"/>
                <a:gd name="T4" fmla="*/ 0 w 107"/>
                <a:gd name="T5" fmla="*/ 0 h 227"/>
                <a:gd name="T6" fmla="*/ 107 w 107"/>
                <a:gd name="T7" fmla="*/ 0 h 227"/>
                <a:gd name="T8" fmla="*/ 107 w 107"/>
                <a:gd name="T9" fmla="*/ 227 h 227"/>
                <a:gd name="T10" fmla="*/ 107 w 107"/>
                <a:gd name="T11" fmla="*/ 227 h 227"/>
              </a:gdLst>
              <a:ahLst/>
              <a:cxnLst>
                <a:cxn ang="0">
                  <a:pos x="T0" y="T1"/>
                </a:cxn>
                <a:cxn ang="0">
                  <a:pos x="T2" y="T3"/>
                </a:cxn>
                <a:cxn ang="0">
                  <a:pos x="T4" y="T5"/>
                </a:cxn>
                <a:cxn ang="0">
                  <a:pos x="T6" y="T7"/>
                </a:cxn>
                <a:cxn ang="0">
                  <a:pos x="T8" y="T9"/>
                </a:cxn>
                <a:cxn ang="0">
                  <a:pos x="T10" y="T11"/>
                </a:cxn>
              </a:cxnLst>
              <a:rect l="0" t="0" r="r" b="b"/>
              <a:pathLst>
                <a:path w="107" h="227">
                  <a:moveTo>
                    <a:pt x="107" y="227"/>
                  </a:moveTo>
                  <a:lnTo>
                    <a:pt x="0" y="227"/>
                  </a:lnTo>
                  <a:lnTo>
                    <a:pt x="0" y="0"/>
                  </a:lnTo>
                  <a:lnTo>
                    <a:pt x="107" y="0"/>
                  </a:lnTo>
                  <a:lnTo>
                    <a:pt x="107" y="227"/>
                  </a:lnTo>
                  <a:lnTo>
                    <a:pt x="107" y="227"/>
                  </a:lnTo>
                  <a:close/>
                </a:path>
              </a:pathLst>
            </a:cu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8">
              <a:extLst>
                <a:ext uri="{FF2B5EF4-FFF2-40B4-BE49-F238E27FC236}">
                  <a16:creationId xmlns:a16="http://schemas.microsoft.com/office/drawing/2014/main" id="{08D7ED44-70E9-1E29-BDF1-B0BFAE5D0AD3}"/>
                </a:ext>
              </a:extLst>
            </p:cNvPr>
            <p:cNvSpPr>
              <a:spLocks/>
            </p:cNvSpPr>
            <p:nvPr/>
          </p:nvSpPr>
          <p:spPr bwMode="auto">
            <a:xfrm>
              <a:off x="662" y="1747"/>
              <a:ext cx="107" cy="132"/>
            </a:xfrm>
            <a:custGeom>
              <a:avLst/>
              <a:gdLst>
                <a:gd name="T0" fmla="*/ 107 w 107"/>
                <a:gd name="T1" fmla="*/ 132 h 132"/>
                <a:gd name="T2" fmla="*/ 0 w 107"/>
                <a:gd name="T3" fmla="*/ 132 h 132"/>
                <a:gd name="T4" fmla="*/ 0 w 107"/>
                <a:gd name="T5" fmla="*/ 0 h 132"/>
                <a:gd name="T6" fmla="*/ 107 w 107"/>
                <a:gd name="T7" fmla="*/ 0 h 132"/>
                <a:gd name="T8" fmla="*/ 107 w 107"/>
                <a:gd name="T9" fmla="*/ 132 h 132"/>
                <a:gd name="T10" fmla="*/ 107 w 107"/>
                <a:gd name="T11" fmla="*/ 132 h 132"/>
              </a:gdLst>
              <a:ahLst/>
              <a:cxnLst>
                <a:cxn ang="0">
                  <a:pos x="T0" y="T1"/>
                </a:cxn>
                <a:cxn ang="0">
                  <a:pos x="T2" y="T3"/>
                </a:cxn>
                <a:cxn ang="0">
                  <a:pos x="T4" y="T5"/>
                </a:cxn>
                <a:cxn ang="0">
                  <a:pos x="T6" y="T7"/>
                </a:cxn>
                <a:cxn ang="0">
                  <a:pos x="T8" y="T9"/>
                </a:cxn>
                <a:cxn ang="0">
                  <a:pos x="T10" y="T11"/>
                </a:cxn>
              </a:cxnLst>
              <a:rect l="0" t="0" r="r" b="b"/>
              <a:pathLst>
                <a:path w="107" h="132">
                  <a:moveTo>
                    <a:pt x="107" y="132"/>
                  </a:moveTo>
                  <a:lnTo>
                    <a:pt x="0" y="132"/>
                  </a:lnTo>
                  <a:lnTo>
                    <a:pt x="0" y="0"/>
                  </a:lnTo>
                  <a:lnTo>
                    <a:pt x="107" y="0"/>
                  </a:lnTo>
                  <a:lnTo>
                    <a:pt x="107" y="132"/>
                  </a:lnTo>
                  <a:lnTo>
                    <a:pt x="107" y="132"/>
                  </a:lnTo>
                  <a:close/>
                </a:path>
              </a:pathLst>
            </a:custGeom>
            <a:solidFill>
              <a:srgbClr val="0078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9">
              <a:extLst>
                <a:ext uri="{FF2B5EF4-FFF2-40B4-BE49-F238E27FC236}">
                  <a16:creationId xmlns:a16="http://schemas.microsoft.com/office/drawing/2014/main" id="{0FADECE3-2F02-A33F-B983-3B4887E1FCD1}"/>
                </a:ext>
              </a:extLst>
            </p:cNvPr>
            <p:cNvSpPr>
              <a:spLocks/>
            </p:cNvSpPr>
            <p:nvPr/>
          </p:nvSpPr>
          <p:spPr bwMode="auto">
            <a:xfrm>
              <a:off x="454" y="1747"/>
              <a:ext cx="19" cy="132"/>
            </a:xfrm>
            <a:custGeom>
              <a:avLst/>
              <a:gdLst>
                <a:gd name="T0" fmla="*/ 19 w 19"/>
                <a:gd name="T1" fmla="*/ 132 h 132"/>
                <a:gd name="T2" fmla="*/ 0 w 19"/>
                <a:gd name="T3" fmla="*/ 132 h 132"/>
                <a:gd name="T4" fmla="*/ 0 w 19"/>
                <a:gd name="T5" fmla="*/ 0 h 132"/>
                <a:gd name="T6" fmla="*/ 19 w 19"/>
                <a:gd name="T7" fmla="*/ 0 h 132"/>
                <a:gd name="T8" fmla="*/ 19 w 19"/>
                <a:gd name="T9" fmla="*/ 132 h 132"/>
                <a:gd name="T10" fmla="*/ 19 w 19"/>
                <a:gd name="T11" fmla="*/ 132 h 132"/>
              </a:gdLst>
              <a:ahLst/>
              <a:cxnLst>
                <a:cxn ang="0">
                  <a:pos x="T0" y="T1"/>
                </a:cxn>
                <a:cxn ang="0">
                  <a:pos x="T2" y="T3"/>
                </a:cxn>
                <a:cxn ang="0">
                  <a:pos x="T4" y="T5"/>
                </a:cxn>
                <a:cxn ang="0">
                  <a:pos x="T6" y="T7"/>
                </a:cxn>
                <a:cxn ang="0">
                  <a:pos x="T8" y="T9"/>
                </a:cxn>
                <a:cxn ang="0">
                  <a:pos x="T10" y="T11"/>
                </a:cxn>
              </a:cxnLst>
              <a:rect l="0" t="0" r="r" b="b"/>
              <a:pathLst>
                <a:path w="19" h="132">
                  <a:moveTo>
                    <a:pt x="19" y="132"/>
                  </a:moveTo>
                  <a:lnTo>
                    <a:pt x="0" y="132"/>
                  </a:lnTo>
                  <a:lnTo>
                    <a:pt x="0" y="0"/>
                  </a:lnTo>
                  <a:lnTo>
                    <a:pt x="19" y="0"/>
                  </a:lnTo>
                  <a:lnTo>
                    <a:pt x="19" y="132"/>
                  </a:lnTo>
                  <a:lnTo>
                    <a:pt x="19" y="132"/>
                  </a:lnTo>
                  <a:close/>
                </a:path>
              </a:pathLst>
            </a:custGeom>
            <a:solidFill>
              <a:srgbClr val="58E1F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0">
              <a:extLst>
                <a:ext uri="{FF2B5EF4-FFF2-40B4-BE49-F238E27FC236}">
                  <a16:creationId xmlns:a16="http://schemas.microsoft.com/office/drawing/2014/main" id="{7437D4EB-651B-C76A-1B26-E86343AAD82E}"/>
                </a:ext>
              </a:extLst>
            </p:cNvPr>
            <p:cNvSpPr>
              <a:spLocks/>
            </p:cNvSpPr>
            <p:nvPr/>
          </p:nvSpPr>
          <p:spPr bwMode="auto">
            <a:xfrm>
              <a:off x="580" y="1785"/>
              <a:ext cx="19" cy="94"/>
            </a:xfrm>
            <a:custGeom>
              <a:avLst/>
              <a:gdLst>
                <a:gd name="T0" fmla="*/ 19 w 19"/>
                <a:gd name="T1" fmla="*/ 94 h 94"/>
                <a:gd name="T2" fmla="*/ 0 w 19"/>
                <a:gd name="T3" fmla="*/ 94 h 94"/>
                <a:gd name="T4" fmla="*/ 0 w 19"/>
                <a:gd name="T5" fmla="*/ 0 h 94"/>
                <a:gd name="T6" fmla="*/ 19 w 19"/>
                <a:gd name="T7" fmla="*/ 0 h 94"/>
                <a:gd name="T8" fmla="*/ 19 w 19"/>
                <a:gd name="T9" fmla="*/ 94 h 94"/>
                <a:gd name="T10" fmla="*/ 19 w 19"/>
                <a:gd name="T11" fmla="*/ 94 h 94"/>
              </a:gdLst>
              <a:ahLst/>
              <a:cxnLst>
                <a:cxn ang="0">
                  <a:pos x="T0" y="T1"/>
                </a:cxn>
                <a:cxn ang="0">
                  <a:pos x="T2" y="T3"/>
                </a:cxn>
                <a:cxn ang="0">
                  <a:pos x="T4" y="T5"/>
                </a:cxn>
                <a:cxn ang="0">
                  <a:pos x="T6" y="T7"/>
                </a:cxn>
                <a:cxn ang="0">
                  <a:pos x="T8" y="T9"/>
                </a:cxn>
                <a:cxn ang="0">
                  <a:pos x="T10" y="T11"/>
                </a:cxn>
              </a:cxnLst>
              <a:rect l="0" t="0" r="r" b="b"/>
              <a:pathLst>
                <a:path w="19" h="94">
                  <a:moveTo>
                    <a:pt x="19" y="94"/>
                  </a:moveTo>
                  <a:lnTo>
                    <a:pt x="0" y="94"/>
                  </a:lnTo>
                  <a:lnTo>
                    <a:pt x="0" y="0"/>
                  </a:lnTo>
                  <a:lnTo>
                    <a:pt x="19" y="0"/>
                  </a:lnTo>
                  <a:lnTo>
                    <a:pt x="19" y="94"/>
                  </a:lnTo>
                  <a:lnTo>
                    <a:pt x="19" y="94"/>
                  </a:lnTo>
                  <a:close/>
                </a:path>
              </a:pathLst>
            </a:custGeom>
            <a:solidFill>
              <a:srgbClr val="58E1F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1">
              <a:extLst>
                <a:ext uri="{FF2B5EF4-FFF2-40B4-BE49-F238E27FC236}">
                  <a16:creationId xmlns:a16="http://schemas.microsoft.com/office/drawing/2014/main" id="{89FB16AA-DB6D-3DF8-0D26-7B1254C80E9E}"/>
                </a:ext>
              </a:extLst>
            </p:cNvPr>
            <p:cNvSpPr>
              <a:spLocks/>
            </p:cNvSpPr>
            <p:nvPr/>
          </p:nvSpPr>
          <p:spPr bwMode="auto">
            <a:xfrm>
              <a:off x="706" y="1841"/>
              <a:ext cx="19" cy="38"/>
            </a:xfrm>
            <a:custGeom>
              <a:avLst/>
              <a:gdLst>
                <a:gd name="T0" fmla="*/ 19 w 19"/>
                <a:gd name="T1" fmla="*/ 38 h 38"/>
                <a:gd name="T2" fmla="*/ 0 w 19"/>
                <a:gd name="T3" fmla="*/ 38 h 38"/>
                <a:gd name="T4" fmla="*/ 0 w 19"/>
                <a:gd name="T5" fmla="*/ 0 h 38"/>
                <a:gd name="T6" fmla="*/ 19 w 19"/>
                <a:gd name="T7" fmla="*/ 0 h 38"/>
                <a:gd name="T8" fmla="*/ 19 w 19"/>
                <a:gd name="T9" fmla="*/ 38 h 38"/>
                <a:gd name="T10" fmla="*/ 19 w 19"/>
                <a:gd name="T11" fmla="*/ 38 h 38"/>
              </a:gdLst>
              <a:ahLst/>
              <a:cxnLst>
                <a:cxn ang="0">
                  <a:pos x="T0" y="T1"/>
                </a:cxn>
                <a:cxn ang="0">
                  <a:pos x="T2" y="T3"/>
                </a:cxn>
                <a:cxn ang="0">
                  <a:pos x="T4" y="T5"/>
                </a:cxn>
                <a:cxn ang="0">
                  <a:pos x="T6" y="T7"/>
                </a:cxn>
                <a:cxn ang="0">
                  <a:pos x="T8" y="T9"/>
                </a:cxn>
                <a:cxn ang="0">
                  <a:pos x="T10" y="T11"/>
                </a:cxn>
              </a:cxnLst>
              <a:rect l="0" t="0" r="r" b="b"/>
              <a:pathLst>
                <a:path w="19" h="38">
                  <a:moveTo>
                    <a:pt x="19" y="38"/>
                  </a:moveTo>
                  <a:lnTo>
                    <a:pt x="0" y="38"/>
                  </a:lnTo>
                  <a:lnTo>
                    <a:pt x="0" y="0"/>
                  </a:lnTo>
                  <a:lnTo>
                    <a:pt x="19" y="0"/>
                  </a:lnTo>
                  <a:lnTo>
                    <a:pt x="19" y="38"/>
                  </a:lnTo>
                  <a:lnTo>
                    <a:pt x="19" y="38"/>
                  </a:lnTo>
                  <a:close/>
                </a:path>
              </a:pathLst>
            </a:custGeom>
            <a:solidFill>
              <a:srgbClr val="58E1F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2" name="Group 11">
            <a:extLst>
              <a:ext uri="{FF2B5EF4-FFF2-40B4-BE49-F238E27FC236}">
                <a16:creationId xmlns:a16="http://schemas.microsoft.com/office/drawing/2014/main" id="{E26914A1-74F7-A003-86FB-E180617D63E1}"/>
              </a:ext>
            </a:extLst>
          </p:cNvPr>
          <p:cNvGrpSpPr>
            <a:grpSpLocks noChangeAspect="1"/>
          </p:cNvGrpSpPr>
          <p:nvPr/>
        </p:nvGrpSpPr>
        <p:grpSpPr bwMode="auto">
          <a:xfrm>
            <a:off x="4648074" y="1541654"/>
            <a:ext cx="485208" cy="485208"/>
            <a:chOff x="410" y="999"/>
            <a:chExt cx="312" cy="312"/>
          </a:xfrm>
          <a:noFill/>
        </p:grpSpPr>
        <p:sp>
          <p:nvSpPr>
            <p:cNvPr id="113" name="Freeform 12">
              <a:extLst>
                <a:ext uri="{FF2B5EF4-FFF2-40B4-BE49-F238E27FC236}">
                  <a16:creationId xmlns:a16="http://schemas.microsoft.com/office/drawing/2014/main" id="{F6810F39-A7FB-7BA4-CF7A-CDFCD45505CB}"/>
                </a:ext>
              </a:extLst>
            </p:cNvPr>
            <p:cNvSpPr>
              <a:spLocks/>
            </p:cNvSpPr>
            <p:nvPr/>
          </p:nvSpPr>
          <p:spPr bwMode="auto">
            <a:xfrm>
              <a:off x="439" y="1155"/>
              <a:ext cx="254" cy="127"/>
            </a:xfrm>
            <a:custGeom>
              <a:avLst/>
              <a:gdLst>
                <a:gd name="T0" fmla="*/ 0 w 254"/>
                <a:gd name="T1" fmla="*/ 127 h 127"/>
                <a:gd name="T2" fmla="*/ 0 w 254"/>
                <a:gd name="T3" fmla="*/ 0 h 127"/>
                <a:gd name="T4" fmla="*/ 254 w 254"/>
                <a:gd name="T5" fmla="*/ 0 h 127"/>
                <a:gd name="T6" fmla="*/ 254 w 254"/>
                <a:gd name="T7" fmla="*/ 127 h 127"/>
              </a:gdLst>
              <a:ahLst/>
              <a:cxnLst>
                <a:cxn ang="0">
                  <a:pos x="T0" y="T1"/>
                </a:cxn>
                <a:cxn ang="0">
                  <a:pos x="T2" y="T3"/>
                </a:cxn>
                <a:cxn ang="0">
                  <a:pos x="T4" y="T5"/>
                </a:cxn>
                <a:cxn ang="0">
                  <a:pos x="T6" y="T7"/>
                </a:cxn>
              </a:cxnLst>
              <a:rect l="0" t="0" r="r" b="b"/>
              <a:pathLst>
                <a:path w="254" h="127">
                  <a:moveTo>
                    <a:pt x="0" y="127"/>
                  </a:moveTo>
                  <a:lnTo>
                    <a:pt x="0" y="0"/>
                  </a:lnTo>
                  <a:lnTo>
                    <a:pt x="254" y="0"/>
                  </a:lnTo>
                  <a:lnTo>
                    <a:pt x="254" y="127"/>
                  </a:lnTo>
                </a:path>
              </a:pathLst>
            </a:custGeom>
            <a:grpFill/>
            <a:ln w="79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13">
              <a:extLst>
                <a:ext uri="{FF2B5EF4-FFF2-40B4-BE49-F238E27FC236}">
                  <a16:creationId xmlns:a16="http://schemas.microsoft.com/office/drawing/2014/main" id="{AAAFEB27-8060-708A-9156-770217A6E0E1}"/>
                </a:ext>
              </a:extLst>
            </p:cNvPr>
            <p:cNvSpPr>
              <a:spLocks noChangeShapeType="1"/>
            </p:cNvSpPr>
            <p:nvPr/>
          </p:nvSpPr>
          <p:spPr bwMode="auto">
            <a:xfrm>
              <a:off x="566" y="1040"/>
              <a:ext cx="0" cy="245"/>
            </a:xfrm>
            <a:prstGeom prst="line">
              <a:avLst/>
            </a:prstGeom>
            <a:grpFill/>
            <a:ln w="79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 name="Oval 14">
              <a:extLst>
                <a:ext uri="{FF2B5EF4-FFF2-40B4-BE49-F238E27FC236}">
                  <a16:creationId xmlns:a16="http://schemas.microsoft.com/office/drawing/2014/main" id="{0506E201-74C7-26E4-B804-43DA1CFEC5A8}"/>
                </a:ext>
              </a:extLst>
            </p:cNvPr>
            <p:cNvSpPr>
              <a:spLocks noChangeArrowheads="1"/>
            </p:cNvSpPr>
            <p:nvPr/>
          </p:nvSpPr>
          <p:spPr bwMode="auto">
            <a:xfrm>
              <a:off x="537" y="1253"/>
              <a:ext cx="58" cy="58"/>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15">
              <a:extLst>
                <a:ext uri="{FF2B5EF4-FFF2-40B4-BE49-F238E27FC236}">
                  <a16:creationId xmlns:a16="http://schemas.microsoft.com/office/drawing/2014/main" id="{6874CBBC-566A-9D1F-CA5F-759B81D7B2C0}"/>
                </a:ext>
              </a:extLst>
            </p:cNvPr>
            <p:cNvSpPr>
              <a:spLocks noChangeArrowheads="1"/>
            </p:cNvSpPr>
            <p:nvPr/>
          </p:nvSpPr>
          <p:spPr bwMode="auto">
            <a:xfrm>
              <a:off x="537" y="999"/>
              <a:ext cx="58" cy="59"/>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Oval 16">
              <a:extLst>
                <a:ext uri="{FF2B5EF4-FFF2-40B4-BE49-F238E27FC236}">
                  <a16:creationId xmlns:a16="http://schemas.microsoft.com/office/drawing/2014/main" id="{9A6DB81A-DFB1-FB9B-E33B-C84A799919D7}"/>
                </a:ext>
              </a:extLst>
            </p:cNvPr>
            <p:cNvSpPr>
              <a:spLocks noChangeArrowheads="1"/>
            </p:cNvSpPr>
            <p:nvPr/>
          </p:nvSpPr>
          <p:spPr bwMode="auto">
            <a:xfrm>
              <a:off x="664" y="1253"/>
              <a:ext cx="58" cy="58"/>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Oval 17">
              <a:extLst>
                <a:ext uri="{FF2B5EF4-FFF2-40B4-BE49-F238E27FC236}">
                  <a16:creationId xmlns:a16="http://schemas.microsoft.com/office/drawing/2014/main" id="{7F73BC1F-9FDA-4AD5-EFA4-A71070684156}"/>
                </a:ext>
              </a:extLst>
            </p:cNvPr>
            <p:cNvSpPr>
              <a:spLocks noChangeArrowheads="1"/>
            </p:cNvSpPr>
            <p:nvPr/>
          </p:nvSpPr>
          <p:spPr bwMode="auto">
            <a:xfrm>
              <a:off x="410" y="1253"/>
              <a:ext cx="59" cy="58"/>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 name="Group 135">
            <a:extLst>
              <a:ext uri="{FF2B5EF4-FFF2-40B4-BE49-F238E27FC236}">
                <a16:creationId xmlns:a16="http://schemas.microsoft.com/office/drawing/2014/main" id="{45F17E28-79B0-709C-7988-BF712CACC596}"/>
              </a:ext>
            </a:extLst>
          </p:cNvPr>
          <p:cNvGrpSpPr>
            <a:grpSpLocks noChangeAspect="1"/>
          </p:cNvGrpSpPr>
          <p:nvPr/>
        </p:nvGrpSpPr>
        <p:grpSpPr bwMode="auto">
          <a:xfrm>
            <a:off x="740720" y="1630197"/>
            <a:ext cx="489754" cy="406559"/>
            <a:chOff x="2204" y="1026"/>
            <a:chExt cx="312" cy="259"/>
          </a:xfrm>
          <a:solidFill>
            <a:schemeClr val="accent1"/>
          </a:solidFill>
        </p:grpSpPr>
        <p:sp>
          <p:nvSpPr>
            <p:cNvPr id="120" name="Freeform 136">
              <a:extLst>
                <a:ext uri="{FF2B5EF4-FFF2-40B4-BE49-F238E27FC236}">
                  <a16:creationId xmlns:a16="http://schemas.microsoft.com/office/drawing/2014/main" id="{D0957293-0638-6E19-3CCD-B9CC0D09C720}"/>
                </a:ext>
              </a:extLst>
            </p:cNvPr>
            <p:cNvSpPr>
              <a:spLocks/>
            </p:cNvSpPr>
            <p:nvPr/>
          </p:nvSpPr>
          <p:spPr bwMode="auto">
            <a:xfrm>
              <a:off x="2516" y="11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37">
              <a:extLst>
                <a:ext uri="{FF2B5EF4-FFF2-40B4-BE49-F238E27FC236}">
                  <a16:creationId xmlns:a16="http://schemas.microsoft.com/office/drawing/2014/main" id="{7022BC47-FBAE-0005-B287-77136B7BF544}"/>
                </a:ext>
              </a:extLst>
            </p:cNvPr>
            <p:cNvSpPr>
              <a:spLocks/>
            </p:cNvSpPr>
            <p:nvPr/>
          </p:nvSpPr>
          <p:spPr bwMode="auto">
            <a:xfrm>
              <a:off x="2457" y="1192"/>
              <a:ext cx="59" cy="93"/>
            </a:xfrm>
            <a:custGeom>
              <a:avLst/>
              <a:gdLst>
                <a:gd name="T0" fmla="*/ 132 w 260"/>
                <a:gd name="T1" fmla="*/ 0 h 409"/>
                <a:gd name="T2" fmla="*/ 0 w 260"/>
                <a:gd name="T3" fmla="*/ 318 h 409"/>
                <a:gd name="T4" fmla="*/ 91 w 260"/>
                <a:gd name="T5" fmla="*/ 409 h 409"/>
                <a:gd name="T6" fmla="*/ 260 w 260"/>
                <a:gd name="T7" fmla="*/ 0 h 409"/>
                <a:gd name="T8" fmla="*/ 132 w 260"/>
                <a:gd name="T9" fmla="*/ 0 h 409"/>
              </a:gdLst>
              <a:ahLst/>
              <a:cxnLst>
                <a:cxn ang="0">
                  <a:pos x="T0" y="T1"/>
                </a:cxn>
                <a:cxn ang="0">
                  <a:pos x="T2" y="T3"/>
                </a:cxn>
                <a:cxn ang="0">
                  <a:pos x="T4" y="T5"/>
                </a:cxn>
                <a:cxn ang="0">
                  <a:pos x="T6" y="T7"/>
                </a:cxn>
                <a:cxn ang="0">
                  <a:pos x="T8" y="T9"/>
                </a:cxn>
              </a:cxnLst>
              <a:rect l="0" t="0" r="r" b="b"/>
              <a:pathLst>
                <a:path w="260" h="409">
                  <a:moveTo>
                    <a:pt x="132" y="0"/>
                  </a:moveTo>
                  <a:cubicBezTo>
                    <a:pt x="123" y="121"/>
                    <a:pt x="74" y="231"/>
                    <a:pt x="0" y="318"/>
                  </a:cubicBezTo>
                  <a:cubicBezTo>
                    <a:pt x="91" y="409"/>
                    <a:pt x="91" y="409"/>
                    <a:pt x="91" y="409"/>
                  </a:cubicBezTo>
                  <a:cubicBezTo>
                    <a:pt x="188" y="298"/>
                    <a:pt x="250" y="156"/>
                    <a:pt x="260" y="0"/>
                  </a:cubicBezTo>
                  <a:lnTo>
                    <a:pt x="132"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38">
              <a:extLst>
                <a:ext uri="{FF2B5EF4-FFF2-40B4-BE49-F238E27FC236}">
                  <a16:creationId xmlns:a16="http://schemas.microsoft.com/office/drawing/2014/main" id="{8A00D002-1757-C77F-9DA9-53856B25DD19}"/>
                </a:ext>
              </a:extLst>
            </p:cNvPr>
            <p:cNvSpPr>
              <a:spLocks/>
            </p:cNvSpPr>
            <p:nvPr/>
          </p:nvSpPr>
          <p:spPr bwMode="auto">
            <a:xfrm>
              <a:off x="2457" y="1079"/>
              <a:ext cx="59" cy="93"/>
            </a:xfrm>
            <a:custGeom>
              <a:avLst/>
              <a:gdLst>
                <a:gd name="T0" fmla="*/ 0 w 260"/>
                <a:gd name="T1" fmla="*/ 90 h 409"/>
                <a:gd name="T2" fmla="*/ 132 w 260"/>
                <a:gd name="T3" fmla="*/ 409 h 409"/>
                <a:gd name="T4" fmla="*/ 260 w 260"/>
                <a:gd name="T5" fmla="*/ 409 h 409"/>
                <a:gd name="T6" fmla="*/ 91 w 260"/>
                <a:gd name="T7" fmla="*/ 0 h 409"/>
                <a:gd name="T8" fmla="*/ 0 w 260"/>
                <a:gd name="T9" fmla="*/ 90 h 409"/>
              </a:gdLst>
              <a:ahLst/>
              <a:cxnLst>
                <a:cxn ang="0">
                  <a:pos x="T0" y="T1"/>
                </a:cxn>
                <a:cxn ang="0">
                  <a:pos x="T2" y="T3"/>
                </a:cxn>
                <a:cxn ang="0">
                  <a:pos x="T4" y="T5"/>
                </a:cxn>
                <a:cxn ang="0">
                  <a:pos x="T6" y="T7"/>
                </a:cxn>
                <a:cxn ang="0">
                  <a:pos x="T8" y="T9"/>
                </a:cxn>
              </a:cxnLst>
              <a:rect l="0" t="0" r="r" b="b"/>
              <a:pathLst>
                <a:path w="260" h="409">
                  <a:moveTo>
                    <a:pt x="0" y="90"/>
                  </a:moveTo>
                  <a:cubicBezTo>
                    <a:pt x="79" y="182"/>
                    <a:pt x="123" y="294"/>
                    <a:pt x="132" y="409"/>
                  </a:cubicBezTo>
                  <a:cubicBezTo>
                    <a:pt x="260" y="409"/>
                    <a:pt x="260" y="409"/>
                    <a:pt x="260" y="409"/>
                  </a:cubicBezTo>
                  <a:cubicBezTo>
                    <a:pt x="251" y="262"/>
                    <a:pt x="195" y="117"/>
                    <a:pt x="91" y="0"/>
                  </a:cubicBezTo>
                  <a:lnTo>
                    <a:pt x="0" y="9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39">
              <a:extLst>
                <a:ext uri="{FF2B5EF4-FFF2-40B4-BE49-F238E27FC236}">
                  <a16:creationId xmlns:a16="http://schemas.microsoft.com/office/drawing/2014/main" id="{8CD27FC3-3222-97F0-F3BF-36893A657786}"/>
                </a:ext>
              </a:extLst>
            </p:cNvPr>
            <p:cNvSpPr>
              <a:spLocks/>
            </p:cNvSpPr>
            <p:nvPr/>
          </p:nvSpPr>
          <p:spPr bwMode="auto">
            <a:xfrm>
              <a:off x="2370" y="1026"/>
              <a:ext cx="93" cy="60"/>
            </a:xfrm>
            <a:custGeom>
              <a:avLst/>
              <a:gdLst>
                <a:gd name="T0" fmla="*/ 0 w 409"/>
                <a:gd name="T1" fmla="*/ 129 h 261"/>
                <a:gd name="T2" fmla="*/ 318 w 409"/>
                <a:gd name="T3" fmla="*/ 261 h 261"/>
                <a:gd name="T4" fmla="*/ 409 w 409"/>
                <a:gd name="T5" fmla="*/ 170 h 261"/>
                <a:gd name="T6" fmla="*/ 0 w 409"/>
                <a:gd name="T7" fmla="*/ 0 h 261"/>
                <a:gd name="T8" fmla="*/ 0 w 409"/>
                <a:gd name="T9" fmla="*/ 129 h 261"/>
              </a:gdLst>
              <a:ahLst/>
              <a:cxnLst>
                <a:cxn ang="0">
                  <a:pos x="T0" y="T1"/>
                </a:cxn>
                <a:cxn ang="0">
                  <a:pos x="T2" y="T3"/>
                </a:cxn>
                <a:cxn ang="0">
                  <a:pos x="T4" y="T5"/>
                </a:cxn>
                <a:cxn ang="0">
                  <a:pos x="T6" y="T7"/>
                </a:cxn>
                <a:cxn ang="0">
                  <a:pos x="T8" y="T9"/>
                </a:cxn>
              </a:cxnLst>
              <a:rect l="0" t="0" r="r" b="b"/>
              <a:pathLst>
                <a:path w="409" h="261">
                  <a:moveTo>
                    <a:pt x="0" y="129"/>
                  </a:moveTo>
                  <a:cubicBezTo>
                    <a:pt x="121" y="138"/>
                    <a:pt x="231" y="186"/>
                    <a:pt x="318" y="261"/>
                  </a:cubicBezTo>
                  <a:cubicBezTo>
                    <a:pt x="409" y="170"/>
                    <a:pt x="409" y="170"/>
                    <a:pt x="409" y="170"/>
                  </a:cubicBezTo>
                  <a:cubicBezTo>
                    <a:pt x="299" y="72"/>
                    <a:pt x="156" y="10"/>
                    <a:pt x="0" y="0"/>
                  </a:cubicBezTo>
                  <a:lnTo>
                    <a:pt x="0" y="1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40">
              <a:extLst>
                <a:ext uri="{FF2B5EF4-FFF2-40B4-BE49-F238E27FC236}">
                  <a16:creationId xmlns:a16="http://schemas.microsoft.com/office/drawing/2014/main" id="{0722FE0B-81B4-A5C6-B2A3-EAC8833E7705}"/>
                </a:ext>
              </a:extLst>
            </p:cNvPr>
            <p:cNvSpPr>
              <a:spLocks/>
            </p:cNvSpPr>
            <p:nvPr/>
          </p:nvSpPr>
          <p:spPr bwMode="auto">
            <a:xfrm>
              <a:off x="2257" y="1026"/>
              <a:ext cx="93" cy="60"/>
            </a:xfrm>
            <a:custGeom>
              <a:avLst/>
              <a:gdLst>
                <a:gd name="T0" fmla="*/ 91 w 409"/>
                <a:gd name="T1" fmla="*/ 261 h 261"/>
                <a:gd name="T2" fmla="*/ 409 w 409"/>
                <a:gd name="T3" fmla="*/ 129 h 261"/>
                <a:gd name="T4" fmla="*/ 409 w 409"/>
                <a:gd name="T5" fmla="*/ 0 h 261"/>
                <a:gd name="T6" fmla="*/ 0 w 409"/>
                <a:gd name="T7" fmla="*/ 170 h 261"/>
                <a:gd name="T8" fmla="*/ 91 w 409"/>
                <a:gd name="T9" fmla="*/ 261 h 261"/>
              </a:gdLst>
              <a:ahLst/>
              <a:cxnLst>
                <a:cxn ang="0">
                  <a:pos x="T0" y="T1"/>
                </a:cxn>
                <a:cxn ang="0">
                  <a:pos x="T2" y="T3"/>
                </a:cxn>
                <a:cxn ang="0">
                  <a:pos x="T4" y="T5"/>
                </a:cxn>
                <a:cxn ang="0">
                  <a:pos x="T6" y="T7"/>
                </a:cxn>
                <a:cxn ang="0">
                  <a:pos x="T8" y="T9"/>
                </a:cxn>
              </a:cxnLst>
              <a:rect l="0" t="0" r="r" b="b"/>
              <a:pathLst>
                <a:path w="409" h="261">
                  <a:moveTo>
                    <a:pt x="91" y="261"/>
                  </a:moveTo>
                  <a:cubicBezTo>
                    <a:pt x="183" y="182"/>
                    <a:pt x="295" y="138"/>
                    <a:pt x="409" y="129"/>
                  </a:cubicBezTo>
                  <a:cubicBezTo>
                    <a:pt x="409" y="0"/>
                    <a:pt x="409" y="0"/>
                    <a:pt x="409" y="0"/>
                  </a:cubicBezTo>
                  <a:cubicBezTo>
                    <a:pt x="262" y="10"/>
                    <a:pt x="117" y="66"/>
                    <a:pt x="0" y="170"/>
                  </a:cubicBezTo>
                  <a:lnTo>
                    <a:pt x="91" y="2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1">
              <a:extLst>
                <a:ext uri="{FF2B5EF4-FFF2-40B4-BE49-F238E27FC236}">
                  <a16:creationId xmlns:a16="http://schemas.microsoft.com/office/drawing/2014/main" id="{8525D6CD-2CFC-03F1-7DE2-E30D78B3C8B6}"/>
                </a:ext>
              </a:extLst>
            </p:cNvPr>
            <p:cNvSpPr>
              <a:spLocks/>
            </p:cNvSpPr>
            <p:nvPr/>
          </p:nvSpPr>
          <p:spPr bwMode="auto">
            <a:xfrm>
              <a:off x="2204" y="1079"/>
              <a:ext cx="59" cy="93"/>
            </a:xfrm>
            <a:custGeom>
              <a:avLst/>
              <a:gdLst>
                <a:gd name="T0" fmla="*/ 128 w 260"/>
                <a:gd name="T1" fmla="*/ 409 h 409"/>
                <a:gd name="T2" fmla="*/ 260 w 260"/>
                <a:gd name="T3" fmla="*/ 91 h 409"/>
                <a:gd name="T4" fmla="*/ 169 w 260"/>
                <a:gd name="T5" fmla="*/ 0 h 409"/>
                <a:gd name="T6" fmla="*/ 0 w 260"/>
                <a:gd name="T7" fmla="*/ 409 h 409"/>
                <a:gd name="T8" fmla="*/ 128 w 260"/>
                <a:gd name="T9" fmla="*/ 409 h 409"/>
              </a:gdLst>
              <a:ahLst/>
              <a:cxnLst>
                <a:cxn ang="0">
                  <a:pos x="T0" y="T1"/>
                </a:cxn>
                <a:cxn ang="0">
                  <a:pos x="T2" y="T3"/>
                </a:cxn>
                <a:cxn ang="0">
                  <a:pos x="T4" y="T5"/>
                </a:cxn>
                <a:cxn ang="0">
                  <a:pos x="T6" y="T7"/>
                </a:cxn>
                <a:cxn ang="0">
                  <a:pos x="T8" y="T9"/>
                </a:cxn>
              </a:cxnLst>
              <a:rect l="0" t="0" r="r" b="b"/>
              <a:pathLst>
                <a:path w="260" h="409">
                  <a:moveTo>
                    <a:pt x="128" y="409"/>
                  </a:moveTo>
                  <a:cubicBezTo>
                    <a:pt x="137" y="288"/>
                    <a:pt x="185" y="178"/>
                    <a:pt x="260" y="91"/>
                  </a:cubicBezTo>
                  <a:cubicBezTo>
                    <a:pt x="169" y="0"/>
                    <a:pt x="169" y="0"/>
                    <a:pt x="169" y="0"/>
                  </a:cubicBezTo>
                  <a:cubicBezTo>
                    <a:pt x="72" y="110"/>
                    <a:pt x="9" y="252"/>
                    <a:pt x="0" y="409"/>
                  </a:cubicBezTo>
                  <a:lnTo>
                    <a:pt x="128" y="4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Oval 142">
              <a:extLst>
                <a:ext uri="{FF2B5EF4-FFF2-40B4-BE49-F238E27FC236}">
                  <a16:creationId xmlns:a16="http://schemas.microsoft.com/office/drawing/2014/main" id="{A4747476-2EB4-54EA-6CA6-0FECE53850CC}"/>
                </a:ext>
              </a:extLst>
            </p:cNvPr>
            <p:cNvSpPr>
              <a:spLocks noChangeArrowheads="1"/>
            </p:cNvSpPr>
            <p:nvPr/>
          </p:nvSpPr>
          <p:spPr bwMode="auto">
            <a:xfrm>
              <a:off x="2331" y="1153"/>
              <a:ext cx="58" cy="58"/>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43">
              <a:extLst>
                <a:ext uri="{FF2B5EF4-FFF2-40B4-BE49-F238E27FC236}">
                  <a16:creationId xmlns:a16="http://schemas.microsoft.com/office/drawing/2014/main" id="{D78CA390-1B7F-BE67-4CD4-07593E30408E}"/>
                </a:ext>
              </a:extLst>
            </p:cNvPr>
            <p:cNvSpPr>
              <a:spLocks/>
            </p:cNvSpPr>
            <p:nvPr/>
          </p:nvSpPr>
          <p:spPr bwMode="auto">
            <a:xfrm>
              <a:off x="2345" y="1108"/>
              <a:ext cx="89" cy="88"/>
            </a:xfrm>
            <a:custGeom>
              <a:avLst/>
              <a:gdLst>
                <a:gd name="T0" fmla="*/ 21 w 89"/>
                <a:gd name="T1" fmla="*/ 88 h 88"/>
                <a:gd name="T2" fmla="*/ 0 w 89"/>
                <a:gd name="T3" fmla="*/ 68 h 88"/>
                <a:gd name="T4" fmla="*/ 68 w 89"/>
                <a:gd name="T5" fmla="*/ 0 h 88"/>
                <a:gd name="T6" fmla="*/ 89 w 89"/>
                <a:gd name="T7" fmla="*/ 21 h 88"/>
                <a:gd name="T8" fmla="*/ 21 w 89"/>
                <a:gd name="T9" fmla="*/ 88 h 88"/>
              </a:gdLst>
              <a:ahLst/>
              <a:cxnLst>
                <a:cxn ang="0">
                  <a:pos x="T0" y="T1"/>
                </a:cxn>
                <a:cxn ang="0">
                  <a:pos x="T2" y="T3"/>
                </a:cxn>
                <a:cxn ang="0">
                  <a:pos x="T4" y="T5"/>
                </a:cxn>
                <a:cxn ang="0">
                  <a:pos x="T6" y="T7"/>
                </a:cxn>
                <a:cxn ang="0">
                  <a:pos x="T8" y="T9"/>
                </a:cxn>
              </a:cxnLst>
              <a:rect l="0" t="0" r="r" b="b"/>
              <a:pathLst>
                <a:path w="89" h="88">
                  <a:moveTo>
                    <a:pt x="21" y="88"/>
                  </a:moveTo>
                  <a:lnTo>
                    <a:pt x="0" y="68"/>
                  </a:lnTo>
                  <a:lnTo>
                    <a:pt x="68" y="0"/>
                  </a:lnTo>
                  <a:lnTo>
                    <a:pt x="89" y="21"/>
                  </a:lnTo>
                  <a:lnTo>
                    <a:pt x="21" y="8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 name="Group 48">
            <a:extLst>
              <a:ext uri="{FF2B5EF4-FFF2-40B4-BE49-F238E27FC236}">
                <a16:creationId xmlns:a16="http://schemas.microsoft.com/office/drawing/2014/main" id="{DBF94EDA-E75D-0C82-F750-2B249A81A426}"/>
              </a:ext>
            </a:extLst>
          </p:cNvPr>
          <p:cNvGrpSpPr>
            <a:grpSpLocks noChangeAspect="1"/>
          </p:cNvGrpSpPr>
          <p:nvPr/>
        </p:nvGrpSpPr>
        <p:grpSpPr bwMode="auto">
          <a:xfrm>
            <a:off x="751100" y="4552757"/>
            <a:ext cx="331681" cy="311482"/>
            <a:chOff x="2208" y="1009"/>
            <a:chExt cx="312" cy="293"/>
          </a:xfrm>
          <a:solidFill>
            <a:schemeClr val="accent2"/>
          </a:solidFill>
        </p:grpSpPr>
        <p:sp>
          <p:nvSpPr>
            <p:cNvPr id="129" name="Rectangle 49">
              <a:extLst>
                <a:ext uri="{FF2B5EF4-FFF2-40B4-BE49-F238E27FC236}">
                  <a16:creationId xmlns:a16="http://schemas.microsoft.com/office/drawing/2014/main" id="{9082849F-9DDA-D05A-6B8E-921FDB7FB5B2}"/>
                </a:ext>
              </a:extLst>
            </p:cNvPr>
            <p:cNvSpPr>
              <a:spLocks noChangeArrowheads="1"/>
            </p:cNvSpPr>
            <p:nvPr/>
          </p:nvSpPr>
          <p:spPr bwMode="auto">
            <a:xfrm>
              <a:off x="2208" y="1009"/>
              <a:ext cx="312" cy="59"/>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Rectangle 50">
              <a:extLst>
                <a:ext uri="{FF2B5EF4-FFF2-40B4-BE49-F238E27FC236}">
                  <a16:creationId xmlns:a16="http://schemas.microsoft.com/office/drawing/2014/main" id="{3837CDDD-F8B8-3DC7-1153-0D93EC32300B}"/>
                </a:ext>
              </a:extLst>
            </p:cNvPr>
            <p:cNvSpPr>
              <a:spLocks noChangeArrowheads="1"/>
            </p:cNvSpPr>
            <p:nvPr/>
          </p:nvSpPr>
          <p:spPr bwMode="auto">
            <a:xfrm>
              <a:off x="2208" y="1087"/>
              <a:ext cx="312" cy="59"/>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Rectangle 51">
              <a:extLst>
                <a:ext uri="{FF2B5EF4-FFF2-40B4-BE49-F238E27FC236}">
                  <a16:creationId xmlns:a16="http://schemas.microsoft.com/office/drawing/2014/main" id="{639DB1EC-6452-9088-B595-07BE4A22529C}"/>
                </a:ext>
              </a:extLst>
            </p:cNvPr>
            <p:cNvSpPr>
              <a:spLocks noChangeArrowheads="1"/>
            </p:cNvSpPr>
            <p:nvPr/>
          </p:nvSpPr>
          <p:spPr bwMode="auto">
            <a:xfrm>
              <a:off x="2208" y="1165"/>
              <a:ext cx="312" cy="59"/>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2" name="Rectangle 52">
              <a:extLst>
                <a:ext uri="{FF2B5EF4-FFF2-40B4-BE49-F238E27FC236}">
                  <a16:creationId xmlns:a16="http://schemas.microsoft.com/office/drawing/2014/main" id="{F09DC2B0-EEF1-9D18-9E0F-9FBEF0A82CD4}"/>
                </a:ext>
              </a:extLst>
            </p:cNvPr>
            <p:cNvSpPr>
              <a:spLocks noChangeArrowheads="1"/>
            </p:cNvSpPr>
            <p:nvPr/>
          </p:nvSpPr>
          <p:spPr bwMode="auto">
            <a:xfrm>
              <a:off x="2208" y="1243"/>
              <a:ext cx="312" cy="59"/>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Oval 53">
              <a:extLst>
                <a:ext uri="{FF2B5EF4-FFF2-40B4-BE49-F238E27FC236}">
                  <a16:creationId xmlns:a16="http://schemas.microsoft.com/office/drawing/2014/main" id="{D43C198D-2836-955A-F57A-592E1369769D}"/>
                </a:ext>
              </a:extLst>
            </p:cNvPr>
            <p:cNvSpPr>
              <a:spLocks noChangeArrowheads="1"/>
            </p:cNvSpPr>
            <p:nvPr/>
          </p:nvSpPr>
          <p:spPr bwMode="auto">
            <a:xfrm>
              <a:off x="2227" y="1258"/>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Oval 54">
              <a:extLst>
                <a:ext uri="{FF2B5EF4-FFF2-40B4-BE49-F238E27FC236}">
                  <a16:creationId xmlns:a16="http://schemas.microsoft.com/office/drawing/2014/main" id="{92AA94E5-ACF7-9A36-0C21-4142F85C4A27}"/>
                </a:ext>
              </a:extLst>
            </p:cNvPr>
            <p:cNvSpPr>
              <a:spLocks noChangeArrowheads="1"/>
            </p:cNvSpPr>
            <p:nvPr/>
          </p:nvSpPr>
          <p:spPr bwMode="auto">
            <a:xfrm>
              <a:off x="2271" y="1258"/>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5" name="Oval 55">
              <a:extLst>
                <a:ext uri="{FF2B5EF4-FFF2-40B4-BE49-F238E27FC236}">
                  <a16:creationId xmlns:a16="http://schemas.microsoft.com/office/drawing/2014/main" id="{799E9ACB-1559-DD86-E0DD-35546119638C}"/>
                </a:ext>
              </a:extLst>
            </p:cNvPr>
            <p:cNvSpPr>
              <a:spLocks noChangeArrowheads="1"/>
            </p:cNvSpPr>
            <p:nvPr/>
          </p:nvSpPr>
          <p:spPr bwMode="auto">
            <a:xfrm>
              <a:off x="2315" y="1258"/>
              <a:ext cx="29"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6" name="Oval 56">
              <a:extLst>
                <a:ext uri="{FF2B5EF4-FFF2-40B4-BE49-F238E27FC236}">
                  <a16:creationId xmlns:a16="http://schemas.microsoft.com/office/drawing/2014/main" id="{7B701198-0CB2-C901-29AB-9CE6DBE03CF3}"/>
                </a:ext>
              </a:extLst>
            </p:cNvPr>
            <p:cNvSpPr>
              <a:spLocks noChangeArrowheads="1"/>
            </p:cNvSpPr>
            <p:nvPr/>
          </p:nvSpPr>
          <p:spPr bwMode="auto">
            <a:xfrm>
              <a:off x="2227" y="1180"/>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7" name="Oval 57">
              <a:extLst>
                <a:ext uri="{FF2B5EF4-FFF2-40B4-BE49-F238E27FC236}">
                  <a16:creationId xmlns:a16="http://schemas.microsoft.com/office/drawing/2014/main" id="{6D00896B-8825-F65E-569B-4DF2B1ABF33E}"/>
                </a:ext>
              </a:extLst>
            </p:cNvPr>
            <p:cNvSpPr>
              <a:spLocks noChangeArrowheads="1"/>
            </p:cNvSpPr>
            <p:nvPr/>
          </p:nvSpPr>
          <p:spPr bwMode="auto">
            <a:xfrm>
              <a:off x="2271" y="1180"/>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Oval 58">
              <a:extLst>
                <a:ext uri="{FF2B5EF4-FFF2-40B4-BE49-F238E27FC236}">
                  <a16:creationId xmlns:a16="http://schemas.microsoft.com/office/drawing/2014/main" id="{174CB5C1-1873-6382-2E64-87ECE386106F}"/>
                </a:ext>
              </a:extLst>
            </p:cNvPr>
            <p:cNvSpPr>
              <a:spLocks noChangeArrowheads="1"/>
            </p:cNvSpPr>
            <p:nvPr/>
          </p:nvSpPr>
          <p:spPr bwMode="auto">
            <a:xfrm>
              <a:off x="2315" y="1180"/>
              <a:ext cx="29"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Oval 59">
              <a:extLst>
                <a:ext uri="{FF2B5EF4-FFF2-40B4-BE49-F238E27FC236}">
                  <a16:creationId xmlns:a16="http://schemas.microsoft.com/office/drawing/2014/main" id="{B7003513-9C0E-4F24-8B29-0EA5E4D07B15}"/>
                </a:ext>
              </a:extLst>
            </p:cNvPr>
            <p:cNvSpPr>
              <a:spLocks noChangeArrowheads="1"/>
            </p:cNvSpPr>
            <p:nvPr/>
          </p:nvSpPr>
          <p:spPr bwMode="auto">
            <a:xfrm>
              <a:off x="2227" y="1102"/>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Oval 60">
              <a:extLst>
                <a:ext uri="{FF2B5EF4-FFF2-40B4-BE49-F238E27FC236}">
                  <a16:creationId xmlns:a16="http://schemas.microsoft.com/office/drawing/2014/main" id="{37E59DBC-D27E-2ECE-B436-0BCFA0306F5A}"/>
                </a:ext>
              </a:extLst>
            </p:cNvPr>
            <p:cNvSpPr>
              <a:spLocks noChangeArrowheads="1"/>
            </p:cNvSpPr>
            <p:nvPr/>
          </p:nvSpPr>
          <p:spPr bwMode="auto">
            <a:xfrm>
              <a:off x="2271" y="1102"/>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1" name="Oval 61">
              <a:extLst>
                <a:ext uri="{FF2B5EF4-FFF2-40B4-BE49-F238E27FC236}">
                  <a16:creationId xmlns:a16="http://schemas.microsoft.com/office/drawing/2014/main" id="{B07BC7A7-B24C-93C0-93AB-1470766E935B}"/>
                </a:ext>
              </a:extLst>
            </p:cNvPr>
            <p:cNvSpPr>
              <a:spLocks noChangeArrowheads="1"/>
            </p:cNvSpPr>
            <p:nvPr/>
          </p:nvSpPr>
          <p:spPr bwMode="auto">
            <a:xfrm>
              <a:off x="2315" y="1102"/>
              <a:ext cx="29"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Oval 62">
              <a:extLst>
                <a:ext uri="{FF2B5EF4-FFF2-40B4-BE49-F238E27FC236}">
                  <a16:creationId xmlns:a16="http://schemas.microsoft.com/office/drawing/2014/main" id="{34831800-7197-AFFE-1115-AF6208054E9C}"/>
                </a:ext>
              </a:extLst>
            </p:cNvPr>
            <p:cNvSpPr>
              <a:spLocks noChangeArrowheads="1"/>
            </p:cNvSpPr>
            <p:nvPr/>
          </p:nvSpPr>
          <p:spPr bwMode="auto">
            <a:xfrm>
              <a:off x="2227" y="1024"/>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Oval 63">
              <a:extLst>
                <a:ext uri="{FF2B5EF4-FFF2-40B4-BE49-F238E27FC236}">
                  <a16:creationId xmlns:a16="http://schemas.microsoft.com/office/drawing/2014/main" id="{0FEDE040-0AB9-17D9-77FA-6F867AA3DC29}"/>
                </a:ext>
              </a:extLst>
            </p:cNvPr>
            <p:cNvSpPr>
              <a:spLocks noChangeArrowheads="1"/>
            </p:cNvSpPr>
            <p:nvPr/>
          </p:nvSpPr>
          <p:spPr bwMode="auto">
            <a:xfrm>
              <a:off x="2271" y="1024"/>
              <a:ext cx="30"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Oval 64">
              <a:extLst>
                <a:ext uri="{FF2B5EF4-FFF2-40B4-BE49-F238E27FC236}">
                  <a16:creationId xmlns:a16="http://schemas.microsoft.com/office/drawing/2014/main" id="{133AE4E4-D347-F582-759F-69A3F4309855}"/>
                </a:ext>
              </a:extLst>
            </p:cNvPr>
            <p:cNvSpPr>
              <a:spLocks noChangeArrowheads="1"/>
            </p:cNvSpPr>
            <p:nvPr/>
          </p:nvSpPr>
          <p:spPr bwMode="auto">
            <a:xfrm>
              <a:off x="2315" y="1024"/>
              <a:ext cx="29" cy="2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spTree>
    <p:extLst>
      <p:ext uri="{BB962C8B-B14F-4D97-AF65-F5344CB8AC3E}">
        <p14:creationId xmlns:p14="http://schemas.microsoft.com/office/powerpoint/2010/main" val="737232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uild 2019 Black">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9_Breakout_Template_FINAL.potx" id="{F8CBCD3C-F346-4704-9E55-7681191E3DC9}" vid="{9B198E64-13BA-4121-B286-122848D264C2}"/>
    </a:ext>
  </a:extLst>
</a:theme>
</file>

<file path=ppt/theme/theme3.xml><?xml version="1.0" encoding="utf-8"?>
<a:theme xmlns:a="http://schemas.openxmlformats.org/drawingml/2006/main" name="3_Azure black">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black" id="{53C0B6A1-716C-454D-B8B3-AA783C9C341C}" vid="{1DFA1A8E-225C-4902-9EB0-6F9712DD9E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A99D8EEA23AE409E784A8EB43299B0" ma:contentTypeVersion="6" ma:contentTypeDescription="Create a new document." ma:contentTypeScope="" ma:versionID="ffed8abd647298d681ab5d72895f637f">
  <xsd:schema xmlns:xsd="http://www.w3.org/2001/XMLSchema" xmlns:xs="http://www.w3.org/2001/XMLSchema" xmlns:p="http://schemas.microsoft.com/office/2006/metadata/properties" xmlns:ns1="http://schemas.microsoft.com/sharepoint/v3" xmlns:ns2="e8dcb077-7038-474e-9d1b-5bb4a7679772" xmlns:ns3="ce2f321a-b403-4b15-8dd8-91f805aadf23" targetNamespace="http://schemas.microsoft.com/office/2006/metadata/properties" ma:root="true" ma:fieldsID="4f9e93f1ccaa06d0060394a606c2488c" ns1:_="" ns2:_="" ns3:_="">
    <xsd:import namespace="http://schemas.microsoft.com/sharepoint/v3"/>
    <xsd:import namespace="e8dcb077-7038-474e-9d1b-5bb4a7679772"/>
    <xsd:import namespace="ce2f321a-b403-4b15-8dd8-91f805aadf23"/>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dcb077-7038-474e-9d1b-5bb4a7679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2f321a-b403-4b15-8dd8-91f805aadf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F1A5C7-6A94-4C9A-81A6-878EAC7B3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dcb077-7038-474e-9d1b-5bb4a7679772"/>
    <ds:schemaRef ds:uri="ce2f321a-b403-4b15-8dd8-91f805aad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DBC2CE-E7A3-467D-BA01-B6C9793CB3FD}">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5A2CC6F-8119-4AE6-90CF-673DBC4590F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40</TotalTime>
  <Words>1606</Words>
  <Application>Microsoft Macintosh PowerPoint</Application>
  <PresentationFormat>宽屏</PresentationFormat>
  <Paragraphs>226</Paragraphs>
  <Slides>16</Slides>
  <Notes>11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16</vt:i4>
      </vt:variant>
    </vt:vector>
  </HeadingPairs>
  <TitlesOfParts>
    <vt:vector size="29" baseType="lpstr">
      <vt:lpstr>等线</vt:lpstr>
      <vt:lpstr>等线 Light</vt:lpstr>
      <vt:lpstr>Times</vt:lpstr>
      <vt:lpstr>Arial</vt:lpstr>
      <vt:lpstr>Calibri</vt:lpstr>
      <vt:lpstr>Segoe UI</vt:lpstr>
      <vt:lpstr>Segoe UI Light</vt:lpstr>
      <vt:lpstr>Segoe UI Semibold</vt:lpstr>
      <vt:lpstr>Segoe UI Semilight</vt:lpstr>
      <vt:lpstr>Wingdings</vt:lpstr>
      <vt:lpstr>Office Theme</vt:lpstr>
      <vt:lpstr>1_Build 2019 Black</vt:lpstr>
      <vt:lpstr>3_Azure black</vt:lpstr>
      <vt:lpstr>构建云上ChatGPT智能应用</vt:lpstr>
      <vt:lpstr>企业级 GPT-X Intelligent App 生产落地架构</vt:lpstr>
      <vt:lpstr>PowerPoint 演示文稿</vt:lpstr>
      <vt:lpstr>Azure Cognitive Search</vt:lpstr>
      <vt:lpstr>Cognitive Search 架构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API Management使用模式</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构建云上ChatGPT智能应用</dc:title>
  <dc:creator>Hao Xu</dc:creator>
  <cp:lastModifiedBy>Teo Ma</cp:lastModifiedBy>
  <cp:revision>4</cp:revision>
  <dcterms:created xsi:type="dcterms:W3CDTF">2023-03-14T02:52:34Z</dcterms:created>
  <dcterms:modified xsi:type="dcterms:W3CDTF">2023-03-20T01:45:33Z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0x0101002BA99D8EEA23AE409E784A8EB43299B0</vt:lpwstr>
  </property>
</Properties>
</file>