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7" r:id="rId3"/>
  </p:sldMasterIdLst>
  <p:notesMasterIdLst>
    <p:notesMasterId r:id="rId14"/>
  </p:notesMasterIdLst>
  <p:sldIdLst>
    <p:sldId id="2147480007" r:id="rId4"/>
    <p:sldId id="10535" r:id="rId5"/>
    <p:sldId id="2076138115" r:id="rId6"/>
    <p:sldId id="2147479977" r:id="rId7"/>
    <p:sldId id="2147479966" r:id="rId8"/>
    <p:sldId id="2147479967" r:id="rId9"/>
    <p:sldId id="2147479986" r:id="rId10"/>
    <p:sldId id="2147479984" r:id="rId11"/>
    <p:sldId id="2147479972" r:id="rId12"/>
    <p:sldId id="214747999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158" d="100"/>
          <a:sy n="158" d="100"/>
        </p:scale>
        <p:origin x="120"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BF853-3D60-4B20-BF28-FACFDC849382}" type="datetimeFigureOut">
              <a:rPr lang="en-US" smtClean="0"/>
              <a:t>4/10/2023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CDA06C-BADE-44DA-A487-97A1AB96D9F5}" type="slidenum">
              <a:rPr lang="en-US" smtClean="0"/>
              <a:t>‹#›</a:t>
            </a:fld>
            <a:endParaRPr lang="en-US"/>
          </a:p>
        </p:txBody>
      </p:sp>
    </p:spTree>
    <p:extLst>
      <p:ext uri="{BB962C8B-B14F-4D97-AF65-F5344CB8AC3E}">
        <p14:creationId xmlns:p14="http://schemas.microsoft.com/office/powerpoint/2010/main" val="845508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r>
              <a:rPr lang="en-US" dirty="0"/>
              <a:t>Narrative/talk track:</a:t>
            </a:r>
          </a:p>
          <a:p>
            <a:pPr algn="l"/>
            <a:r>
              <a:rPr lang="en-US" b="0" i="0" dirty="0">
                <a:solidFill>
                  <a:srgbClr val="D1D5DB"/>
                </a:solidFill>
                <a:effectLst/>
                <a:latin typeface="Söhne"/>
              </a:rPr>
              <a:t>But based on our work with customers on </a:t>
            </a:r>
            <a:r>
              <a:rPr lang="en-US" b="0" i="0" dirty="0" err="1">
                <a:solidFill>
                  <a:srgbClr val="D1D5DB"/>
                </a:solidFill>
                <a:effectLst/>
                <a:latin typeface="Söhne"/>
              </a:rPr>
              <a:t>OpenAI</a:t>
            </a:r>
            <a:r>
              <a:rPr lang="en-US" b="0" i="0" dirty="0">
                <a:solidFill>
                  <a:srgbClr val="D1D5DB"/>
                </a:solidFill>
                <a:effectLst/>
                <a:latin typeface="Söhne"/>
              </a:rPr>
              <a:t>, we find 4 capabilities that seem to stand out: Content generation, Summarization, Code Generation and Semantic Search. </a:t>
            </a:r>
          </a:p>
          <a:p>
            <a:pPr algn="l"/>
            <a:r>
              <a:rPr lang="en-US" b="1" i="0" dirty="0">
                <a:solidFill>
                  <a:srgbClr val="D1D5DB"/>
                </a:solidFill>
                <a:effectLst/>
                <a:latin typeface="Söhne"/>
              </a:rPr>
              <a:t>Content generation</a:t>
            </a:r>
            <a:r>
              <a:rPr lang="en-US" b="0" i="0" dirty="0">
                <a:solidFill>
                  <a:srgbClr val="D1D5DB"/>
                </a:solidFill>
                <a:effectLst/>
                <a:latin typeface="Söhne"/>
              </a:rPr>
              <a:t> has sparked a lot of interest among those who want to be able to automate responses to customers, or generate personalized UI for their company’s website or with recruitment firms who want to be able to generate content for bringing in their ideals applicants. </a:t>
            </a:r>
          </a:p>
          <a:p>
            <a:pPr algn="l"/>
            <a:r>
              <a:rPr lang="en-US" b="0" i="0" dirty="0">
                <a:solidFill>
                  <a:srgbClr val="D1D5DB"/>
                </a:solidFill>
                <a:effectLst/>
                <a:latin typeface="Söhne"/>
              </a:rPr>
              <a:t>The second popular capability of </a:t>
            </a:r>
            <a:r>
              <a:rPr lang="en-US" b="0" i="0" dirty="0" err="1">
                <a:solidFill>
                  <a:srgbClr val="D1D5DB"/>
                </a:solidFill>
                <a:effectLst/>
                <a:latin typeface="Söhne"/>
              </a:rPr>
              <a:t>OpenAI</a:t>
            </a:r>
            <a:r>
              <a:rPr lang="en-US" b="0" i="0" dirty="0">
                <a:solidFill>
                  <a:srgbClr val="D1D5DB"/>
                </a:solidFill>
                <a:effectLst/>
                <a:latin typeface="Söhne"/>
              </a:rPr>
              <a:t> has been </a:t>
            </a:r>
            <a:r>
              <a:rPr lang="en-US" b="1" i="0" dirty="0">
                <a:solidFill>
                  <a:srgbClr val="D1D5DB"/>
                </a:solidFill>
                <a:effectLst/>
                <a:latin typeface="Söhne"/>
              </a:rPr>
              <a:t>summarization</a:t>
            </a:r>
            <a:r>
              <a:rPr lang="en-US" b="0" i="0" dirty="0">
                <a:solidFill>
                  <a:srgbClr val="D1D5DB"/>
                </a:solidFill>
                <a:effectLst/>
                <a:latin typeface="Söhne"/>
              </a:rPr>
              <a:t>. There’s so much goodness here for call center analytics scenarios where companies would want to summarize conversation logs, or to be able to </a:t>
            </a:r>
            <a:r>
              <a:rPr lang="en-US" b="0" i="0" dirty="0" err="1">
                <a:solidFill>
                  <a:srgbClr val="D1D5DB"/>
                </a:solidFill>
                <a:effectLst/>
                <a:latin typeface="Söhne"/>
              </a:rPr>
              <a:t>summarise</a:t>
            </a:r>
            <a:r>
              <a:rPr lang="en-US" b="0" i="0" dirty="0">
                <a:solidFill>
                  <a:srgbClr val="D1D5DB"/>
                </a:solidFill>
                <a:effectLst/>
                <a:latin typeface="Söhne"/>
              </a:rPr>
              <a:t> long and tedious reports or </a:t>
            </a:r>
            <a:r>
              <a:rPr lang="en-US" b="0" i="0" dirty="0" err="1">
                <a:solidFill>
                  <a:srgbClr val="D1D5DB"/>
                </a:solidFill>
                <a:effectLst/>
                <a:latin typeface="Söhne"/>
              </a:rPr>
              <a:t>tonnes</a:t>
            </a:r>
            <a:r>
              <a:rPr lang="en-US" b="0" i="0" dirty="0">
                <a:solidFill>
                  <a:srgbClr val="D1D5DB"/>
                </a:solidFill>
                <a:effectLst/>
                <a:latin typeface="Söhne"/>
              </a:rPr>
              <a:t> of analyst articles. Social media trend summarization is another use that is important for companies to know what their customers are heading towards and what their industry is trending towards.</a:t>
            </a:r>
          </a:p>
          <a:p>
            <a:pPr algn="l"/>
            <a:r>
              <a:rPr lang="en-US" b="1" i="0" dirty="0">
                <a:solidFill>
                  <a:srgbClr val="D1D5DB"/>
                </a:solidFill>
                <a:effectLst/>
                <a:latin typeface="Söhne"/>
              </a:rPr>
              <a:t>Code generation </a:t>
            </a:r>
            <a:r>
              <a:rPr lang="en-US" b="0" i="0" dirty="0">
                <a:solidFill>
                  <a:srgbClr val="D1D5DB"/>
                </a:solidFill>
                <a:effectLst/>
                <a:latin typeface="Söhne"/>
              </a:rPr>
              <a:t>– the third popular capability…. Think of wanting to convert your SQL to NL or vice versa. Code generation is powerful capability that can help to convert code, as well as generate text and source code directly into your application.</a:t>
            </a:r>
          </a:p>
          <a:p>
            <a:pPr algn="l"/>
            <a:r>
              <a:rPr lang="en-US" b="0" i="0" dirty="0">
                <a:solidFill>
                  <a:srgbClr val="D1D5DB"/>
                </a:solidFill>
                <a:effectLst/>
                <a:latin typeface="Söhne"/>
              </a:rPr>
              <a:t>Last but not the least, </a:t>
            </a:r>
            <a:r>
              <a:rPr lang="en-US" b="1" i="0" dirty="0">
                <a:solidFill>
                  <a:srgbClr val="D1D5DB"/>
                </a:solidFill>
                <a:effectLst/>
                <a:latin typeface="Söhne"/>
              </a:rPr>
              <a:t>Semantic Search</a:t>
            </a:r>
            <a:r>
              <a:rPr lang="en-US" b="0" i="0" dirty="0">
                <a:solidFill>
                  <a:srgbClr val="D1D5DB"/>
                </a:solidFill>
                <a:effectLst/>
                <a:latin typeface="Söhne"/>
              </a:rPr>
              <a:t> with </a:t>
            </a:r>
            <a:r>
              <a:rPr lang="en-US" b="0" i="0" dirty="0" err="1">
                <a:solidFill>
                  <a:srgbClr val="D1D5DB"/>
                </a:solidFill>
                <a:effectLst/>
                <a:latin typeface="Söhne"/>
              </a:rPr>
              <a:t>OpenAI</a:t>
            </a:r>
            <a:r>
              <a:rPr lang="en-US" b="0" i="0" dirty="0">
                <a:solidFill>
                  <a:srgbClr val="D1D5DB"/>
                </a:solidFill>
                <a:effectLst/>
                <a:latin typeface="Söhne"/>
              </a:rPr>
              <a:t> will help quicken the time to search through documents.</a:t>
            </a:r>
          </a:p>
          <a:p>
            <a:pPr algn="l"/>
            <a:endParaRPr lang="en-US" b="0" i="0" dirty="0">
              <a:solidFill>
                <a:srgbClr val="D1D5DB"/>
              </a:solidFill>
              <a:effectLst/>
              <a:latin typeface="Söhne"/>
            </a:endParaRPr>
          </a:p>
          <a:p>
            <a:pPr algn="l"/>
            <a:r>
              <a:rPr lang="en-US" b="0" i="0" dirty="0">
                <a:solidFill>
                  <a:srgbClr val="D1D5DB"/>
                </a:solidFill>
                <a:effectLst/>
                <a:latin typeface="Söhne"/>
              </a:rPr>
              <a:t>These use cases are particular to these 4 categories or capabilities of </a:t>
            </a:r>
            <a:r>
              <a:rPr lang="en-US" b="0" i="0" dirty="0" err="1">
                <a:solidFill>
                  <a:srgbClr val="D1D5DB"/>
                </a:solidFill>
                <a:effectLst/>
                <a:latin typeface="Söhne"/>
              </a:rPr>
              <a:t>OpenAI</a:t>
            </a:r>
            <a:r>
              <a:rPr lang="en-US" b="0" i="0" dirty="0">
                <a:solidFill>
                  <a:srgbClr val="D1D5DB"/>
                </a:solidFill>
                <a:effectLst/>
                <a:latin typeface="Söhne"/>
              </a:rPr>
              <a:t> that we are discussing here. IN addition to these, we also have some examples of multiple model use cases that are very popular among our customers:</a:t>
            </a:r>
          </a:p>
          <a:p>
            <a:pPr marL="171450" indent="-171450" algn="l">
              <a:buFontTx/>
              <a:buChar char="-"/>
            </a:pPr>
            <a:r>
              <a:rPr lang="en-US" b="1" i="0" dirty="0">
                <a:solidFill>
                  <a:srgbClr val="D1D5DB"/>
                </a:solidFill>
                <a:effectLst/>
                <a:latin typeface="Söhne"/>
              </a:rPr>
              <a:t>End to end call center analytics</a:t>
            </a:r>
            <a:r>
              <a:rPr lang="en-US" b="0" i="0" dirty="0">
                <a:solidFill>
                  <a:srgbClr val="D1D5DB"/>
                </a:solidFill>
                <a:effectLst/>
                <a:latin typeface="Söhne"/>
              </a:rPr>
              <a:t> that takes your process all the way from classification through to email generation to increase productivity and save time and effort during call center operations.</a:t>
            </a:r>
          </a:p>
          <a:p>
            <a:pPr marL="171450" indent="-171450" algn="l">
              <a:buFontTx/>
              <a:buChar char="-"/>
            </a:pPr>
            <a:r>
              <a:rPr lang="en-US" b="1" i="0" dirty="0">
                <a:solidFill>
                  <a:srgbClr val="D1D5DB"/>
                </a:solidFill>
                <a:effectLst/>
                <a:latin typeface="Söhne"/>
              </a:rPr>
              <a:t>Customer 360</a:t>
            </a:r>
            <a:r>
              <a:rPr lang="en-US" b="0" i="0" dirty="0">
                <a:solidFill>
                  <a:srgbClr val="D1D5DB"/>
                </a:solidFill>
                <a:effectLst/>
                <a:latin typeface="Söhne"/>
              </a:rPr>
              <a:t> where hyper-personalization will use more than one of the above capabilities to ensure you have a complete and holistic view of your customers and are increasing your customer satisfaction, whilst using feedback and trends to serve them better in the future.</a:t>
            </a:r>
          </a:p>
          <a:p>
            <a:pPr marL="171450" indent="-171450" algn="l">
              <a:buFontTx/>
              <a:buChar char="-"/>
            </a:pPr>
            <a:r>
              <a:rPr lang="en-US" b="1" i="0" dirty="0">
                <a:solidFill>
                  <a:srgbClr val="D1D5DB"/>
                </a:solidFill>
                <a:effectLst/>
                <a:latin typeface="Söhne"/>
              </a:rPr>
              <a:t>Business Process Automation</a:t>
            </a:r>
            <a:r>
              <a:rPr lang="en-US" b="0" i="0" dirty="0">
                <a:solidFill>
                  <a:srgbClr val="D1D5DB"/>
                </a:solidFill>
                <a:effectLst/>
                <a:latin typeface="Söhne"/>
              </a:rPr>
              <a:t> like document automation where we use capabilities across search, code generation and content generation to do things faster and more efficiently.</a:t>
            </a:r>
          </a:p>
        </p:txBody>
      </p:sp>
      <p:sp>
        <p:nvSpPr>
          <p:cNvPr id="394" name="Google Shape;39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extLst>
      <p:ext uri="{BB962C8B-B14F-4D97-AF65-F5344CB8AC3E}">
        <p14:creationId xmlns:p14="http://schemas.microsoft.com/office/powerpoint/2010/main" val="948896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ED2AD7-DE88-4E89-970D-27753E6CF46C}"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407675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ED2AD7-DE88-4E89-970D-27753E6CF46C}"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等线" panose="02010600030101010101" pitchFamily="2" charset="-122"/>
              <a:cs typeface="+mn-cs"/>
            </a:endParaRPr>
          </a:p>
        </p:txBody>
      </p:sp>
    </p:spTree>
    <p:extLst>
      <p:ext uri="{BB962C8B-B14F-4D97-AF65-F5344CB8AC3E}">
        <p14:creationId xmlns:p14="http://schemas.microsoft.com/office/powerpoint/2010/main" val="433488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7891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3749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11" eaLnBrk="1" fontAlgn="auto" latinLnBrk="0" hangingPunct="1">
              <a:lnSpc>
                <a:spcPct val="100000"/>
              </a:lnSpc>
              <a:spcBef>
                <a:spcPts val="0"/>
              </a:spcBef>
              <a:spcAft>
                <a:spcPts val="300"/>
              </a:spcAft>
              <a:buClrTx/>
              <a:buSzTx/>
              <a:buFontTx/>
              <a:buNone/>
              <a:tabLst/>
              <a:defRPr/>
            </a:pPr>
            <a:r>
              <a:rPr kumimoji="0" lang="zh-CN" altLang="en-US" sz="800" b="1" i="0" u="none" strike="noStrike" kern="0" cap="none" spc="0" normalizeH="0" baseline="0" noProof="0">
                <a:ln>
                  <a:noFill/>
                </a:ln>
                <a:solidFill>
                  <a:prstClr val="white"/>
                </a:solidFill>
                <a:effectLst/>
                <a:uLnTx/>
                <a:uFillTx/>
                <a:ea typeface="等线" panose="02010600030101010101" pitchFamily="2" charset="-122"/>
                <a:cs typeface="Segoe UI"/>
              </a:rPr>
              <a:t>客户沟通常见话术：</a:t>
            </a:r>
            <a:endParaRPr kumimoji="0" lang="en-US" altLang="zh-CN" sz="800" b="1" i="0" u="none" strike="noStrike" kern="0" cap="none" spc="0" normalizeH="0" baseline="0" noProof="0">
              <a:ln>
                <a:noFill/>
              </a:ln>
              <a:solidFill>
                <a:prstClr val="white"/>
              </a:solidFill>
              <a:effectLst/>
              <a:uLnTx/>
              <a:uFillTx/>
              <a:ea typeface="等线" panose="02010600030101010101" pitchFamily="2" charset="-122"/>
              <a:cs typeface="Segoe UI"/>
            </a:endParaRPr>
          </a:p>
          <a:p>
            <a:pPr marL="342900" indent="-342900" defTabSz="914411">
              <a:spcAft>
                <a:spcPts val="300"/>
              </a:spcAft>
              <a:buAutoNum type="arabicParenR"/>
              <a:defRPr/>
            </a:pPr>
            <a:r>
              <a:rPr lang="zh-CN" altLang="en-US" sz="800" b="1" kern="0">
                <a:solidFill>
                  <a:schemeClr val="bg1"/>
                </a:solidFill>
                <a:latin typeface="Segoe UI"/>
                <a:ea typeface="等线"/>
                <a:cs typeface="Segoe UI"/>
              </a:rPr>
              <a:t>是否对目前的搜索结果满意？</a:t>
            </a:r>
            <a:endParaRPr lang="en-US" altLang="zh-CN" sz="800" b="1" kern="0">
              <a:solidFill>
                <a:schemeClr val="bg1"/>
              </a:solidFill>
              <a:latin typeface="Segoe UI"/>
              <a:ea typeface="等线"/>
              <a:cs typeface="Segoe UI"/>
            </a:endParaRPr>
          </a:p>
          <a:p>
            <a:pPr marL="342900" indent="-342900" defTabSz="914411">
              <a:spcAft>
                <a:spcPts val="300"/>
              </a:spcAft>
              <a:buAutoNum type="arabicParenR"/>
              <a:defRPr/>
            </a:pPr>
            <a:r>
              <a:rPr lang="zh-CN" altLang="en-US" sz="800" b="1" kern="0">
                <a:solidFill>
                  <a:schemeClr val="bg1"/>
                </a:solidFill>
                <a:latin typeface="Segoe UI"/>
                <a:ea typeface="等线"/>
                <a:cs typeface="Segoe UI"/>
              </a:rPr>
              <a:t>是否有接到过用户对搜索结果不满意的反馈</a:t>
            </a:r>
          </a:p>
          <a:p>
            <a:pPr marL="342900" indent="-342900" defTabSz="914411">
              <a:spcAft>
                <a:spcPts val="300"/>
              </a:spcAft>
              <a:buAutoNum type="arabicParenR"/>
              <a:defRPr/>
            </a:pPr>
            <a:r>
              <a:rPr lang="zh-CN" altLang="en-US" sz="800" b="1" kern="0">
                <a:solidFill>
                  <a:schemeClr val="bg1"/>
                </a:solidFill>
                <a:latin typeface="Segoe UI"/>
                <a:ea typeface="等线"/>
                <a:cs typeface="Segoe UI"/>
              </a:rPr>
              <a:t>目前有没有将任何自然语言处理技术用在搜索引擎中？</a:t>
            </a:r>
            <a:endParaRPr kumimoji="0" lang="en-US" altLang="zh-CN" sz="800" b="1" i="0" u="none" strike="noStrike" kern="0" cap="none" spc="0" normalizeH="0" baseline="0" noProof="0">
              <a:ln>
                <a:noFill/>
              </a:ln>
              <a:solidFill>
                <a:prstClr val="white"/>
              </a:solidFill>
              <a:effectLst/>
              <a:uLnTx/>
              <a:uFillTx/>
              <a:ea typeface="等线" panose="02010600030101010101" pitchFamily="2" charset="-122"/>
              <a:cs typeface="Segoe UI"/>
            </a:endParaRPr>
          </a:p>
          <a:p>
            <a:pPr marL="0" indent="0" algn="l" rtl="0">
              <a:buNone/>
            </a:pPr>
            <a:endParaRPr lang="zh-CN" sz="8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sz="1200" b="0" i="0" u="none" strike="noStrike" kern="1200" cap="none" spc="0" normalizeH="0" baseline="0" noProof="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srgbClr val="505050"/>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31317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endParaRPr lang="zh-CN" sz="800"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B258F2-B2E5-4175-B339-81AEE5988F5F}" type="slidenum">
              <a:rPr kumimoji="0" sz="1200" b="0" i="0" u="none" strike="noStrike" kern="1200" cap="none" spc="0" normalizeH="0" baseline="0" noProof="0">
                <a:ln>
                  <a:noFill/>
                </a:ln>
                <a:solidFill>
                  <a:srgbClr val="50505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srgbClr val="505050"/>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21478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19447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0665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64641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Master" Target="../slideMasters/slideMaster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2443-E11C-E947-05A1-6AE0D980F7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602C56-E60D-6796-9B87-19F2B4E0D7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F05D00-DF8B-07C1-0DD2-D86E3A28208F}"/>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5" name="Footer Placeholder 4">
            <a:extLst>
              <a:ext uri="{FF2B5EF4-FFF2-40B4-BE49-F238E27FC236}">
                <a16:creationId xmlns:a16="http://schemas.microsoft.com/office/drawing/2014/main" id="{80D0F16B-599C-1A4D-FCB8-42454E609A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928AA8-B02B-891A-7175-E2F64BDC3BB8}"/>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1085407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D954-0A63-3FC9-03CF-B90007DF77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7072F3-262C-A961-3848-D82FC15EA6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D64168-2E14-36FC-56F3-DA258403AE28}"/>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5" name="Footer Placeholder 4">
            <a:extLst>
              <a:ext uri="{FF2B5EF4-FFF2-40B4-BE49-F238E27FC236}">
                <a16:creationId xmlns:a16="http://schemas.microsoft.com/office/drawing/2014/main" id="{435E3C57-F118-ACDD-E97E-FA34F16304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471A3-0D56-540F-6249-A4F920926EE6}"/>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1280640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5113DB-5FF1-391C-7BFF-06553633A5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6347F1-66C8-96DA-904A-D67EFF5263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373EA4-08F7-6A8B-532F-DF4C852787CB}"/>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5" name="Footer Placeholder 4">
            <a:extLst>
              <a:ext uri="{FF2B5EF4-FFF2-40B4-BE49-F238E27FC236}">
                <a16:creationId xmlns:a16="http://schemas.microsoft.com/office/drawing/2014/main" id="{9D9E7779-F6D5-2352-9015-55DD7AC579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30E6B5-6F5C-6763-701A-284990E5D88A}"/>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1999408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Azure Data All Hands">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FEE0C23-C0DD-6E4A-9E72-11CB6C3AA833}"/>
              </a:ext>
            </a:extLst>
          </p:cNvPr>
          <p:cNvSpPr/>
          <p:nvPr userDrawn="1"/>
        </p:nvSpPr>
        <p:spPr bwMode="auto">
          <a:xfrm>
            <a:off x="5326063" y="0"/>
            <a:ext cx="6865937" cy="6858000"/>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pic>
        <p:nvPicPr>
          <p:cNvPr id="4" name="Graphic 3">
            <a:extLst>
              <a:ext uri="{FF2B5EF4-FFF2-40B4-BE49-F238E27FC236}">
                <a16:creationId xmlns:a16="http://schemas.microsoft.com/office/drawing/2014/main" id="{A57CF859-E00A-8047-B30C-E47B6D4BB41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11371" y="377371"/>
            <a:ext cx="6103257" cy="6103257"/>
          </a:xfrm>
          <a:prstGeom prst="rect">
            <a:avLst/>
          </a:prstGeom>
        </p:spPr>
      </p:pic>
      <p:sp>
        <p:nvSpPr>
          <p:cNvPr id="3" name="Rectangle 2">
            <a:extLst>
              <a:ext uri="{FF2B5EF4-FFF2-40B4-BE49-F238E27FC236}">
                <a16:creationId xmlns:a16="http://schemas.microsoft.com/office/drawing/2014/main" id="{4696F784-A615-2F41-93AA-8064D970D771}"/>
              </a:ext>
            </a:extLst>
          </p:cNvPr>
          <p:cNvSpPr/>
          <p:nvPr userDrawn="1"/>
        </p:nvSpPr>
        <p:spPr bwMode="auto">
          <a:xfrm>
            <a:off x="1" y="1"/>
            <a:ext cx="12192000" cy="6858000"/>
          </a:xfrm>
          <a:prstGeom prst="rect">
            <a:avLst/>
          </a:prstGeom>
          <a:gradFill>
            <a:gsLst>
              <a:gs pos="100000">
                <a:schemeClr val="accent1">
                  <a:alpha val="25000"/>
                </a:schemeClr>
              </a:gs>
              <a:gs pos="0">
                <a:schemeClr val="accent1">
                  <a:alpha val="0"/>
                </a:scheme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10" name="Text Placeholder 4">
            <a:extLst>
              <a:ext uri="{FF2B5EF4-FFF2-40B4-BE49-F238E27FC236}">
                <a16:creationId xmlns:a16="http://schemas.microsoft.com/office/drawing/2014/main" id="{9971DF7F-2C6F-C047-87E6-01BCE692B33C}"/>
              </a:ext>
            </a:extLst>
          </p:cNvPr>
          <p:cNvSpPr>
            <a:spLocks noGrp="1"/>
          </p:cNvSpPr>
          <p:nvPr>
            <p:ph type="body" sz="quarter" idx="13" hasCustomPrompt="1"/>
          </p:nvPr>
        </p:nvSpPr>
        <p:spPr>
          <a:xfrm>
            <a:off x="582042" y="6088741"/>
            <a:ext cx="4164583" cy="215444"/>
          </a:xfrm>
          <a:noFill/>
        </p:spPr>
        <p:txBody>
          <a:bodyPr wrap="square" lIns="0" tIns="0" rIns="0" bIns="0">
            <a:spAutoFit/>
          </a:bodyPr>
          <a:lstStyle>
            <a:lvl1pPr marL="0" indent="0">
              <a:spcBef>
                <a:spcPts val="0"/>
              </a:spcBef>
              <a:buNone/>
              <a:defRPr sz="1400" b="0" i="0" spc="0" baseline="0">
                <a:solidFill>
                  <a:schemeClr val="tx1"/>
                </a:solidFill>
                <a:latin typeface="Segoe UI" panose="020B0502040204020203" pitchFamily="34" charset="0"/>
                <a:cs typeface="Segoe UI" panose="020B0502040204020203" pitchFamily="34" charset="0"/>
              </a:defRPr>
            </a:lvl1pPr>
          </a:lstStyle>
          <a:p>
            <a:pPr lvl="0"/>
            <a:r>
              <a:rPr lang="en-US"/>
              <a:t>Date</a:t>
            </a:r>
          </a:p>
        </p:txBody>
      </p:sp>
      <p:sp>
        <p:nvSpPr>
          <p:cNvPr id="11" name="Text Placeholder 4">
            <a:extLst>
              <a:ext uri="{FF2B5EF4-FFF2-40B4-BE49-F238E27FC236}">
                <a16:creationId xmlns:a16="http://schemas.microsoft.com/office/drawing/2014/main" id="{F5A9D17E-0B71-3F4E-966C-B9B2C5D11AAB}"/>
              </a:ext>
            </a:extLst>
          </p:cNvPr>
          <p:cNvSpPr>
            <a:spLocks noGrp="1"/>
          </p:cNvSpPr>
          <p:nvPr>
            <p:ph type="body" sz="quarter" idx="14" hasCustomPrompt="1"/>
          </p:nvPr>
        </p:nvSpPr>
        <p:spPr>
          <a:xfrm>
            <a:off x="582042" y="4400889"/>
            <a:ext cx="4164583" cy="215444"/>
          </a:xfrm>
          <a:noFill/>
        </p:spPr>
        <p:txBody>
          <a:bodyPr wrap="square" lIns="0" tIns="0" rIns="0" bIns="0">
            <a:spAutoFit/>
          </a:bodyPr>
          <a:lstStyle>
            <a:lvl1pPr marL="0" indent="0">
              <a:spcBef>
                <a:spcPts val="0"/>
              </a:spcBef>
              <a:buNone/>
              <a:defRPr sz="1400" b="0" i="0" spc="0" baseline="0">
                <a:solidFill>
                  <a:schemeClr val="tx1"/>
                </a:solidFill>
                <a:latin typeface="Segoe UI" panose="020B0502040204020203" pitchFamily="34" charset="0"/>
                <a:cs typeface="Segoe UI" panose="020B0502040204020203" pitchFamily="34" charset="0"/>
              </a:defRPr>
            </a:lvl1pPr>
          </a:lstStyle>
          <a:p>
            <a:pPr lvl="0"/>
            <a:r>
              <a:rPr lang="en-US"/>
              <a:t>Speaker title</a:t>
            </a:r>
          </a:p>
        </p:txBody>
      </p:sp>
      <p:pic>
        <p:nvPicPr>
          <p:cNvPr id="9" name="MS logo white - EMF" descr="Microsoft logo white text version">
            <a:extLst>
              <a:ext uri="{FF2B5EF4-FFF2-40B4-BE49-F238E27FC236}">
                <a16:creationId xmlns:a16="http://schemas.microsoft.com/office/drawing/2014/main" id="{34ABE124-0544-0C4D-9FCE-68AA16069F0C}"/>
              </a:ext>
            </a:extLst>
          </p:cNvPr>
          <p:cNvPicPr>
            <a:picLocks noChangeAspect="1"/>
          </p:cNvPicPr>
          <p:nvPr userDrawn="1"/>
        </p:nvPicPr>
        <p:blipFill>
          <a:blip r:embed="rId4"/>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4699501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gradFill>
                  <a:gsLst>
                    <a:gs pos="53846">
                      <a:schemeClr val="tx1"/>
                    </a:gs>
                    <a:gs pos="36000">
                      <a:schemeClr val="tx1"/>
                    </a:gs>
                  </a:gsLst>
                  <a:lin ang="5400000" scaled="0"/>
                </a:gradFill>
                <a:effectLst/>
                <a:latin typeface="+mj-lt"/>
                <a:ea typeface="+mn-ea"/>
                <a:cs typeface="Segoe UI" pitchFamily="34" charset="0"/>
              </a:defRPr>
            </a:lvl1pPr>
          </a:lstStyle>
          <a:p>
            <a:r>
              <a:rPr lang="en-US"/>
              <a:t>Section title</a:t>
            </a:r>
          </a:p>
        </p:txBody>
      </p:sp>
      <p:sp>
        <p:nvSpPr>
          <p:cNvPr id="4" name="Text Placeholder 3">
            <a:extLst>
              <a:ext uri="{FF2B5EF4-FFF2-40B4-BE49-F238E27FC236}">
                <a16:creationId xmlns:a16="http://schemas.microsoft.com/office/drawing/2014/main" id="{075102F9-2CFB-46BF-BC3C-A96703DD75C1}"/>
              </a:ext>
            </a:extLst>
          </p:cNvPr>
          <p:cNvSpPr>
            <a:spLocks noGrp="1"/>
          </p:cNvSpPr>
          <p:nvPr>
            <p:ph type="body" sz="quarter" idx="10"/>
          </p:nvPr>
        </p:nvSpPr>
        <p:spPr>
          <a:xfrm>
            <a:off x="585216" y="2481810"/>
            <a:ext cx="4200525" cy="369332"/>
          </a:xfrm>
        </p:spPr>
        <p:txBody>
          <a:bodyPr/>
          <a:lstStyle>
            <a:lvl1pPr>
              <a:defRPr b="1"/>
            </a:lvl1pPr>
          </a:lstStyle>
          <a:p>
            <a:pPr lvl="0"/>
            <a:r>
              <a:rPr lang="en-US"/>
              <a:t>Click to edit</a:t>
            </a:r>
          </a:p>
        </p:txBody>
      </p:sp>
    </p:spTree>
    <p:extLst>
      <p:ext uri="{BB962C8B-B14F-4D97-AF65-F5344CB8AC3E}">
        <p14:creationId xmlns:p14="http://schemas.microsoft.com/office/powerpoint/2010/main" val="411591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457200"/>
            <a:ext cx="11018520" cy="492443"/>
          </a:xfrm>
        </p:spPr>
        <p:txBody>
          <a:bodyPr/>
          <a:lstStyle>
            <a:lvl1pPr algn="ctr">
              <a:defRPr sz="3200">
                <a:gradFill>
                  <a:gsLst>
                    <a:gs pos="1250">
                      <a:schemeClr val="tx1"/>
                    </a:gs>
                    <a:gs pos="100000">
                      <a:schemeClr val="tx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47905002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422C2B03-43CA-4BF4-BC32-6E07148FA02C}"/>
              </a:ext>
            </a:extLst>
          </p:cNvPr>
          <p:cNvSpPr>
            <a:spLocks noGrp="1"/>
          </p:cNvSpPr>
          <p:nvPr>
            <p:ph type="body" sz="quarter" idx="12"/>
          </p:nvPr>
        </p:nvSpPr>
        <p:spPr>
          <a:xfrm>
            <a:off x="584200" y="2474892"/>
            <a:ext cx="3397188" cy="1631216"/>
          </a:xfrm>
        </p:spPr>
        <p:txBody>
          <a:bodyPr/>
          <a:lstStyle>
            <a:lvl1pPr>
              <a:defRPr sz="2000">
                <a:solidFill>
                  <a:schemeClr val="accent2"/>
                </a:solidFill>
              </a:defRPr>
            </a:lvl1pPr>
            <a:lvl2pPr>
              <a:spcBef>
                <a:spcPts val="600"/>
              </a:spcBef>
              <a:spcAft>
                <a:spcPts val="600"/>
              </a:spcAft>
              <a:defRPr sz="1600"/>
            </a:lvl2pPr>
            <a:lvl3pPr>
              <a:spcBef>
                <a:spcPts val="600"/>
              </a:spcBef>
              <a:spcAft>
                <a:spcPts val="600"/>
              </a:spcAft>
              <a:defRPr sz="1400"/>
            </a:lvl3pPr>
            <a:lvl4pPr>
              <a:spcAft>
                <a:spcPts val="600"/>
              </a:spcAft>
              <a:defRPr/>
            </a:lvl4pPr>
            <a:lvl5pPr marL="285750" indent="-166688">
              <a:spcAft>
                <a:spcPts val="600"/>
              </a:spcAft>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1">
            <a:extLst>
              <a:ext uri="{FF2B5EF4-FFF2-40B4-BE49-F238E27FC236}">
                <a16:creationId xmlns:a16="http://schemas.microsoft.com/office/drawing/2014/main" id="{E709800F-452D-44A9-8F7F-451378BB6A6E}"/>
              </a:ext>
            </a:extLst>
          </p:cNvPr>
          <p:cNvSpPr>
            <a:spLocks noGrp="1"/>
          </p:cNvSpPr>
          <p:nvPr>
            <p:ph type="body" sz="quarter" idx="13"/>
          </p:nvPr>
        </p:nvSpPr>
        <p:spPr>
          <a:xfrm>
            <a:off x="4451381" y="2474892"/>
            <a:ext cx="3397188" cy="1631216"/>
          </a:xfrm>
        </p:spPr>
        <p:txBody>
          <a:bodyPr/>
          <a:lstStyle>
            <a:lvl1pPr>
              <a:defRPr sz="2000">
                <a:solidFill>
                  <a:schemeClr val="accent2"/>
                </a:solidFill>
              </a:defRPr>
            </a:lvl1pPr>
            <a:lvl2pPr>
              <a:spcBef>
                <a:spcPts val="600"/>
              </a:spcBef>
              <a:spcAft>
                <a:spcPts val="600"/>
              </a:spcAft>
              <a:defRPr sz="1600"/>
            </a:lvl2pPr>
            <a:lvl3pPr>
              <a:spcBef>
                <a:spcPts val="600"/>
              </a:spcBef>
              <a:spcAft>
                <a:spcPts val="600"/>
              </a:spcAft>
              <a:defRPr sz="1400"/>
            </a:lvl3pPr>
            <a:lvl4pPr>
              <a:spcAft>
                <a:spcPts val="600"/>
              </a:spcAft>
              <a:defRPr/>
            </a:lvl4pPr>
            <a:lvl5pPr marL="285750" indent="-166688">
              <a:spcAft>
                <a:spcPts val="600"/>
              </a:spcAft>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a:extLst>
              <a:ext uri="{FF2B5EF4-FFF2-40B4-BE49-F238E27FC236}">
                <a16:creationId xmlns:a16="http://schemas.microsoft.com/office/drawing/2014/main" id="{D042B71B-5A92-420B-875F-26A43F5DC128}"/>
              </a:ext>
            </a:extLst>
          </p:cNvPr>
          <p:cNvSpPr>
            <a:spLocks noGrp="1"/>
          </p:cNvSpPr>
          <p:nvPr>
            <p:ph type="body" sz="quarter" idx="14"/>
          </p:nvPr>
        </p:nvSpPr>
        <p:spPr>
          <a:xfrm>
            <a:off x="8318562" y="2474892"/>
            <a:ext cx="3397188" cy="1631216"/>
          </a:xfrm>
        </p:spPr>
        <p:txBody>
          <a:bodyPr/>
          <a:lstStyle>
            <a:lvl1pPr>
              <a:defRPr sz="2000">
                <a:solidFill>
                  <a:schemeClr val="accent2"/>
                </a:solidFill>
              </a:defRPr>
            </a:lvl1pPr>
            <a:lvl2pPr>
              <a:spcBef>
                <a:spcPts val="600"/>
              </a:spcBef>
              <a:spcAft>
                <a:spcPts val="600"/>
              </a:spcAft>
              <a:defRPr sz="1600"/>
            </a:lvl2pPr>
            <a:lvl3pPr>
              <a:spcBef>
                <a:spcPts val="600"/>
              </a:spcBef>
              <a:spcAft>
                <a:spcPts val="600"/>
              </a:spcAft>
              <a:defRPr sz="1400"/>
            </a:lvl3pPr>
            <a:lvl4pPr>
              <a:spcAft>
                <a:spcPts val="600"/>
              </a:spcAft>
              <a:defRPr/>
            </a:lvl4pPr>
            <a:lvl5pPr marL="285750" indent="-166688">
              <a:spcAft>
                <a:spcPts val="600"/>
              </a:spcAft>
              <a:buClr>
                <a:schemeClr val="accent2"/>
              </a:buClr>
              <a:buFont typeface="Arial" panose="020B0604020202020204" pitchFamily="34" charset="0"/>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A1836BB9-5CD8-4C82-B170-72C69426F0D3}"/>
              </a:ext>
            </a:extLst>
          </p:cNvPr>
          <p:cNvSpPr>
            <a:spLocks noGrp="1"/>
          </p:cNvSpPr>
          <p:nvPr>
            <p:ph type="title"/>
          </p:nvPr>
        </p:nvSpPr>
        <p:spPr>
          <a:xfrm>
            <a:off x="588263" y="457200"/>
            <a:ext cx="11018520" cy="430887"/>
          </a:xfrm>
        </p:spPr>
        <p:txBody>
          <a:bodyPr/>
          <a:lstStyle>
            <a:lvl1pPr algn="ctr">
              <a:defRPr sz="2800">
                <a:gradFill>
                  <a:gsLst>
                    <a:gs pos="1250">
                      <a:schemeClr val="tx1"/>
                    </a:gs>
                    <a:gs pos="100000">
                      <a:schemeClr val="tx1"/>
                    </a:gs>
                  </a:gsLst>
                  <a:lin ang="5400000" scaled="0"/>
                </a:gradFill>
              </a:defRPr>
            </a:lvl1pPr>
          </a:lstStyle>
          <a:p>
            <a:r>
              <a:rPr lang="en-US"/>
              <a:t>Click to edit Master title style</a:t>
            </a:r>
          </a:p>
        </p:txBody>
      </p:sp>
      <p:sp>
        <p:nvSpPr>
          <p:cNvPr id="9" name="Text Placeholder 6">
            <a:extLst>
              <a:ext uri="{FF2B5EF4-FFF2-40B4-BE49-F238E27FC236}">
                <a16:creationId xmlns:a16="http://schemas.microsoft.com/office/drawing/2014/main" id="{A3CE8927-E3C1-420C-AB86-B08B02BA791B}"/>
              </a:ext>
            </a:extLst>
          </p:cNvPr>
          <p:cNvSpPr>
            <a:spLocks noGrp="1"/>
          </p:cNvSpPr>
          <p:nvPr>
            <p:ph type="body" sz="quarter" idx="11"/>
          </p:nvPr>
        </p:nvSpPr>
        <p:spPr>
          <a:xfrm>
            <a:off x="581595" y="1399095"/>
            <a:ext cx="11025188" cy="369332"/>
          </a:xfrm>
        </p:spPr>
        <p:txBody>
          <a:bodyPr/>
          <a:lstStyle>
            <a:lvl1pPr marL="0" indent="0" algn="ctr">
              <a:buNone/>
              <a:defRPr sz="2400">
                <a:solidFill>
                  <a:schemeClr val="accent2"/>
                </a:solidFill>
                <a:latin typeface="+mn-lt"/>
              </a:defRPr>
            </a:lvl1pPr>
          </a:lstStyle>
          <a:p>
            <a:pPr lvl="0"/>
            <a:r>
              <a:rPr lang="en-US"/>
              <a:t>Edit Master text styles</a:t>
            </a:r>
          </a:p>
        </p:txBody>
      </p:sp>
    </p:spTree>
    <p:extLst>
      <p:ext uri="{BB962C8B-B14F-4D97-AF65-F5344CB8AC3E}">
        <p14:creationId xmlns:p14="http://schemas.microsoft.com/office/powerpoint/2010/main" val="271603942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hree column photo">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A184DE-3669-45F4-ADE1-876E1808E989}"/>
              </a:ext>
            </a:extLst>
          </p:cNvPr>
          <p:cNvSpPr>
            <a:spLocks noGrp="1"/>
          </p:cNvSpPr>
          <p:nvPr>
            <p:ph type="title"/>
          </p:nvPr>
        </p:nvSpPr>
        <p:spPr/>
        <p:txBody>
          <a:bodyPr/>
          <a:lstStyle>
            <a:lvl1pPr algn="ctr">
              <a:defRPr/>
            </a:lvl1pPr>
          </a:lstStyle>
          <a:p>
            <a:r>
              <a:rPr lang="en-US"/>
              <a:t>Click to edit Master title style</a:t>
            </a:r>
          </a:p>
        </p:txBody>
      </p:sp>
      <p:grpSp>
        <p:nvGrpSpPr>
          <p:cNvPr id="12" name="Group 11">
            <a:extLst>
              <a:ext uri="{FF2B5EF4-FFF2-40B4-BE49-F238E27FC236}">
                <a16:creationId xmlns:a16="http://schemas.microsoft.com/office/drawing/2014/main" id="{BD514A6F-329C-4332-A8F8-B4D4E7BE3A41}"/>
              </a:ext>
            </a:extLst>
          </p:cNvPr>
          <p:cNvGrpSpPr/>
          <p:nvPr userDrawn="1"/>
        </p:nvGrpSpPr>
        <p:grpSpPr>
          <a:xfrm>
            <a:off x="-134613" y="395644"/>
            <a:ext cx="11884375" cy="1247884"/>
            <a:chOff x="-134613" y="395644"/>
            <a:chExt cx="11884375" cy="1247884"/>
          </a:xfrm>
        </p:grpSpPr>
        <p:sp>
          <p:nvSpPr>
            <p:cNvPr id="19" name="Rectangle 18">
              <a:extLst>
                <a:ext uri="{FF2B5EF4-FFF2-40B4-BE49-F238E27FC236}">
                  <a16:creationId xmlns:a16="http://schemas.microsoft.com/office/drawing/2014/main" id="{09DBA5A6-A76E-42CF-9B9E-6E444992D386}"/>
                </a:ext>
              </a:extLst>
            </p:cNvPr>
            <p:cNvSpPr/>
            <p:nvPr/>
          </p:nvSpPr>
          <p:spPr bwMode="auto">
            <a:xfrm flipV="1">
              <a:off x="-134613" y="996044"/>
              <a:ext cx="10789920" cy="9144"/>
            </a:xfrm>
            <a:prstGeom prst="rect">
              <a:avLst/>
            </a:prstGeom>
            <a:solidFill>
              <a:schemeClr val="bg1"/>
            </a:solidFill>
            <a:ln w="3175">
              <a:solidFill>
                <a:schemeClr val="accent1">
                  <a:lumMod val="60000"/>
                  <a:lumOff val="40000"/>
                  <a:alpha val="67000"/>
                </a:schemeClr>
              </a:solidFill>
              <a:headEnd type="none" w="med" len="med"/>
              <a:tailEnd type="none" w="med" len="med"/>
            </a:ln>
            <a:effectLst>
              <a:outerShdw blurRad="304800" sx="102000" sy="102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000" err="1">
                <a:solidFill>
                  <a:schemeClr val="accent1">
                    <a:lumMod val="60000"/>
                    <a:lumOff val="40000"/>
                  </a:schemeClr>
                </a:solidFill>
                <a:cs typeface="Segoe UI" pitchFamily="34" charset="0"/>
              </a:endParaRPr>
            </a:p>
          </p:txBody>
        </p:sp>
        <p:sp>
          <p:nvSpPr>
            <p:cNvPr id="20" name="Oval 19">
              <a:extLst>
                <a:ext uri="{FF2B5EF4-FFF2-40B4-BE49-F238E27FC236}">
                  <a16:creationId xmlns:a16="http://schemas.microsoft.com/office/drawing/2014/main" id="{F5D9A33A-CB7A-42F7-A9D9-363D43DB09E2}"/>
                </a:ext>
              </a:extLst>
            </p:cNvPr>
            <p:cNvSpPr/>
            <p:nvPr/>
          </p:nvSpPr>
          <p:spPr bwMode="auto">
            <a:xfrm>
              <a:off x="10501878" y="395644"/>
              <a:ext cx="1247884" cy="1247884"/>
            </a:xfrm>
            <a:prstGeom prst="ellipse">
              <a:avLst/>
            </a:prstGeom>
            <a:solidFill>
              <a:schemeClr val="bg1"/>
            </a:solidFill>
            <a:ln w="3175">
              <a:solidFill>
                <a:schemeClr val="accent1">
                  <a:lumMod val="60000"/>
                  <a:lumOff val="40000"/>
                  <a:alpha val="67000"/>
                </a:schemeClr>
              </a:solidFill>
              <a:headEnd type="none" w="med" len="med"/>
              <a:tailEnd type="none" w="med" len="med"/>
            </a:ln>
            <a:effectLst>
              <a:outerShdw blurRad="304800" sx="102000" sy="102000" algn="ctr" rotWithShape="0">
                <a:schemeClr val="accent1"/>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b" anchorCtr="0" forceAA="0" compatLnSpc="1">
              <a:prstTxWarp prst="textNoShape">
                <a:avLst/>
              </a:prstTxWarp>
              <a:noAutofit/>
            </a:bodyPr>
            <a:lstStyle/>
            <a:p>
              <a:pPr algn="ctr" defTabSz="932472" fontAlgn="base">
                <a:spcBef>
                  <a:spcPct val="0"/>
                </a:spcBef>
                <a:spcAft>
                  <a:spcPct val="0"/>
                </a:spcAft>
              </a:pPr>
              <a:endParaRPr lang="en-US" sz="2000" err="1">
                <a:solidFill>
                  <a:schemeClr val="accent1">
                    <a:lumMod val="60000"/>
                    <a:lumOff val="40000"/>
                  </a:schemeClr>
                </a:solidFill>
                <a:cs typeface="Segoe UI" pitchFamily="34" charset="0"/>
              </a:endParaRPr>
            </a:p>
          </p:txBody>
        </p:sp>
      </p:grpSp>
    </p:spTree>
    <p:extLst>
      <p:ext uri="{BB962C8B-B14F-4D97-AF65-F5344CB8AC3E}">
        <p14:creationId xmlns:p14="http://schemas.microsoft.com/office/powerpoint/2010/main" val="1914075830"/>
      </p:ext>
    </p:extLst>
  </p:cSld>
  <p:clrMapOvr>
    <a:masterClrMapping/>
  </p:clrMapOvr>
  <p:transition>
    <p:fade/>
  </p:transition>
  <p:extLst>
    <p:ext uri="{DCECCB84-F9BA-43D5-87BE-67443E8EF086}">
      <p15:sldGuideLst xmlns:p15="http://schemas.microsoft.com/office/powerpoint/2012/main">
        <p15:guide id="1" orient="horz" pos="2352">
          <p15:clr>
            <a:srgbClr val="FBAE40"/>
          </p15:clr>
        </p15:guide>
        <p15:guide id="2" orient="horz" pos="189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91FF8-5184-4CE6-8C5A-AA84E78A1D9F}"/>
              </a:ext>
            </a:extLst>
          </p:cNvPr>
          <p:cNvSpPr>
            <a:spLocks noGrp="1"/>
          </p:cNvSpPr>
          <p:nvPr>
            <p:ph type="dt" sz="half" idx="10"/>
          </p:nvPr>
        </p:nvSpPr>
        <p:spPr/>
        <p:txBody>
          <a:bodyPr/>
          <a:lstStyle/>
          <a:p>
            <a:fld id="{FC53AE83-1A98-4CC4-BF26-625578F3DAA2}" type="datetimeFigureOut">
              <a:rPr lang="en-US" smtClean="0"/>
              <a:t>4/10/2023</a:t>
            </a:fld>
            <a:endParaRPr lang="en-US"/>
          </a:p>
        </p:txBody>
      </p:sp>
      <p:sp>
        <p:nvSpPr>
          <p:cNvPr id="3" name="Footer Placeholder 2">
            <a:extLst>
              <a:ext uri="{FF2B5EF4-FFF2-40B4-BE49-F238E27FC236}">
                <a16:creationId xmlns:a16="http://schemas.microsoft.com/office/drawing/2014/main" id="{AE39073B-4403-4A4F-8A05-B65CDFDD8E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723714B-65BB-4052-9246-78FD6C9C8129}"/>
              </a:ext>
            </a:extLst>
          </p:cNvPr>
          <p:cNvSpPr>
            <a:spLocks noGrp="1"/>
          </p:cNvSpPr>
          <p:nvPr>
            <p:ph type="sldNum" sz="quarter" idx="12"/>
          </p:nvPr>
        </p:nvSpPr>
        <p:spPr/>
        <p:txBody>
          <a:bodyPr/>
          <a:lstStyle/>
          <a:p>
            <a:fld id="{4F19162B-2123-4C1D-9E70-45E49DC298C6}" type="slidenum">
              <a:rPr lang="en-US" smtClean="0"/>
              <a:t>‹#›</a:t>
            </a:fld>
            <a:endParaRPr lang="en-US"/>
          </a:p>
        </p:txBody>
      </p:sp>
    </p:spTree>
    <p:extLst>
      <p:ext uri="{BB962C8B-B14F-4D97-AF65-F5344CB8AC3E}">
        <p14:creationId xmlns:p14="http://schemas.microsoft.com/office/powerpoint/2010/main" val="2797395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hoto_O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9F3D12A-2C44-4163-990F-35B8D1449B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4"/>
            <a:ext cx="12192000" cy="6858000"/>
          </a:xfrm>
          <a:prstGeom prst="rect">
            <a:avLst/>
          </a:prstGeom>
        </p:spPr>
      </p:pic>
      <p:sp>
        <p:nvSpPr>
          <p:cNvPr id="5" name="Rectangle 4">
            <a:extLst>
              <a:ext uri="{FF2B5EF4-FFF2-40B4-BE49-F238E27FC236}">
                <a16:creationId xmlns:a16="http://schemas.microsoft.com/office/drawing/2014/main" id="{9DFDF17C-B6AC-46F4-809D-6AC5591454CF}"/>
              </a:ext>
            </a:extLst>
          </p:cNvPr>
          <p:cNvSpPr/>
          <p:nvPr userDrawn="1"/>
        </p:nvSpPr>
        <p:spPr bwMode="auto">
          <a:xfrm>
            <a:off x="3" y="1949450"/>
            <a:ext cx="6662056" cy="3079751"/>
          </a:xfrm>
          <a:prstGeom prst="rect">
            <a:avLst/>
          </a:prstGeom>
          <a:solidFill>
            <a:schemeClr val="accent1">
              <a:alpha val="5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ctr" defTabSz="932336"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itle 1"/>
          <p:cNvSpPr>
            <a:spLocks noGrp="1"/>
          </p:cNvSpPr>
          <p:nvPr>
            <p:ph type="title" hasCustomPrompt="1"/>
          </p:nvPr>
        </p:nvSpPr>
        <p:spPr bwMode="auto">
          <a:xfrm>
            <a:off x="269305" y="2077814"/>
            <a:ext cx="6276530" cy="1793104"/>
          </a:xfrm>
          <a:noFill/>
        </p:spPr>
        <p:txBody>
          <a:bodyPr lIns="146304" tIns="91440" rIns="146304" bIns="91440" anchor="t" anchorCtr="0"/>
          <a:lstStyle>
            <a:lvl1pPr>
              <a:defRPr sz="5294" spc="-98" baseline="0">
                <a:solidFill>
                  <a:schemeClr val="bg1"/>
                </a:solidFill>
              </a:defRPr>
            </a:lvl1pPr>
          </a:lstStyle>
          <a:p>
            <a:r>
              <a:rPr lang="en-US"/>
              <a:t>Presentation title</a:t>
            </a:r>
          </a:p>
        </p:txBody>
      </p:sp>
      <p:sp>
        <p:nvSpPr>
          <p:cNvPr id="3" name="Text Placeholder 2"/>
          <p:cNvSpPr>
            <a:spLocks noGrp="1"/>
          </p:cNvSpPr>
          <p:nvPr>
            <p:ph type="body" sz="quarter" idx="14" hasCustomPrompt="1"/>
          </p:nvPr>
        </p:nvSpPr>
        <p:spPr bwMode="auto">
          <a:xfrm>
            <a:off x="267685" y="3877280"/>
            <a:ext cx="6276530" cy="1031275"/>
          </a:xfrm>
        </p:spPr>
        <p:txBody>
          <a:bodyPr tIns="109728" bIns="109728">
            <a:noAutofit/>
          </a:bodyPr>
          <a:lstStyle>
            <a:lvl1pPr marL="0" marR="0" indent="0" algn="l" defTabSz="914233" rtl="0" eaLnBrk="1" fontAlgn="auto" latinLnBrk="0" hangingPunct="1">
              <a:lnSpc>
                <a:spcPct val="90000"/>
              </a:lnSpc>
              <a:spcBef>
                <a:spcPct val="0"/>
              </a:spcBef>
              <a:spcAft>
                <a:spcPts val="0"/>
              </a:spcAft>
              <a:buClrTx/>
              <a:buSzPct val="90000"/>
              <a:buFont typeface="Arial" pitchFamily="34" charset="0"/>
              <a:buNone/>
              <a:tabLst/>
              <a:defRPr lang="en-US" sz="2745" b="0" kern="1200" cap="none" spc="-98" baseline="0" noProof="0" dirty="0">
                <a:ln w="3175">
                  <a:noFill/>
                </a:ln>
                <a:solidFill>
                  <a:schemeClr val="bg1"/>
                </a:solidFill>
                <a:effectLst/>
                <a:latin typeface="+mj-lt"/>
                <a:ea typeface="+mn-ea"/>
                <a:cs typeface="Segoe UI" pitchFamily="34" charset="0"/>
              </a:defRPr>
            </a:lvl1pPr>
          </a:lstStyle>
          <a:p>
            <a:pPr marL="0" marR="0" lvl="0" indent="0" algn="l" defTabSz="914233" rtl="0" eaLnBrk="1" fontAlgn="auto" latinLnBrk="0" hangingPunct="1">
              <a:lnSpc>
                <a:spcPct val="90000"/>
              </a:lnSpc>
              <a:spcBef>
                <a:spcPts val="0"/>
              </a:spcBef>
              <a:spcAft>
                <a:spcPts val="0"/>
              </a:spcAft>
              <a:buClrTx/>
              <a:buSzPct val="90000"/>
              <a:buFont typeface="Arial" pitchFamily="34" charset="0"/>
              <a:buNone/>
              <a:tabLst/>
              <a:defRPr/>
            </a:pPr>
            <a:r>
              <a:rPr kumimoji="0" lang="en-US" sz="2400" b="0" i="0" u="none" strike="noStrike" kern="1200" cap="none" spc="0" normalizeH="0" baseline="0" noProof="0">
                <a:ln>
                  <a:noFill/>
                </a:ln>
                <a:solidFill>
                  <a:srgbClr val="FFFFFF"/>
                </a:solidFill>
                <a:effectLst/>
                <a:uLnTx/>
                <a:uFillTx/>
                <a:latin typeface="+mj-lt"/>
                <a:ea typeface="+mn-ea"/>
                <a:cs typeface="+mn-cs"/>
              </a:rPr>
              <a:t>Name of person or group</a:t>
            </a:r>
          </a:p>
          <a:p>
            <a:pPr marL="0" marR="0" lvl="0" indent="0" algn="l" defTabSz="914233" rtl="0" eaLnBrk="1" fontAlgn="auto" latinLnBrk="0" hangingPunct="1">
              <a:lnSpc>
                <a:spcPct val="90000"/>
              </a:lnSpc>
              <a:spcBef>
                <a:spcPts val="0"/>
              </a:spcBef>
              <a:spcAft>
                <a:spcPts val="0"/>
              </a:spcAft>
              <a:buClrTx/>
              <a:buSzPct val="90000"/>
              <a:buFont typeface="Arial" pitchFamily="34" charset="0"/>
              <a:buNone/>
              <a:tabLst/>
              <a:defRPr/>
            </a:pPr>
            <a:r>
              <a:rPr lang="en-US" sz="2400">
                <a:solidFill>
                  <a:srgbClr val="FFFFFF"/>
                </a:solidFill>
                <a:latin typeface="+mj-lt"/>
              </a:rPr>
              <a:t>Date</a:t>
            </a:r>
            <a:endParaRPr kumimoji="0" lang="en-US" sz="2400" b="0" i="0" u="none" strike="noStrike" kern="1200" cap="none" spc="0" normalizeH="0" baseline="0" noProof="0">
              <a:ln>
                <a:noFill/>
              </a:ln>
              <a:solidFill>
                <a:srgbClr val="FFFFFF"/>
              </a:solidFill>
              <a:effectLst/>
              <a:uLnTx/>
              <a:uFillTx/>
              <a:latin typeface="+mj-lt"/>
              <a:ea typeface="+mn-ea"/>
              <a:cs typeface="+mn-cs"/>
            </a:endParaRPr>
          </a:p>
        </p:txBody>
      </p:sp>
      <p:pic>
        <p:nvPicPr>
          <p:cNvPr id="7" name="Picture 6">
            <a:extLst>
              <a:ext uri="{FF2B5EF4-FFF2-40B4-BE49-F238E27FC236}">
                <a16:creationId xmlns:a16="http://schemas.microsoft.com/office/drawing/2014/main" id="{D31F1AC7-6FA4-4C37-A4D9-D4D389C9D56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9560" y="475590"/>
            <a:ext cx="1551289" cy="332402"/>
          </a:xfrm>
          <a:prstGeom prst="rect">
            <a:avLst/>
          </a:prstGeom>
        </p:spPr>
      </p:pic>
    </p:spTree>
    <p:extLst>
      <p:ext uri="{BB962C8B-B14F-4D97-AF65-F5344CB8AC3E}">
        <p14:creationId xmlns:p14="http://schemas.microsoft.com/office/powerpoint/2010/main" val="377652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accent1"/>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DECF64A-E325-4B63-A098-9DC58CE72B1C}"/>
              </a:ext>
            </a:extLst>
          </p:cNvPr>
          <p:cNvSpPr>
            <a:spLocks noGrp="1"/>
          </p:cNvSpPr>
          <p:nvPr>
            <p:ph type="body" sz="quarter" idx="10" hasCustomPrompt="1"/>
          </p:nvPr>
        </p:nvSpPr>
        <p:spPr>
          <a:xfrm>
            <a:off x="457202" y="3490022"/>
            <a:ext cx="6371862" cy="928883"/>
          </a:xfrm>
        </p:spPr>
        <p:txBody>
          <a:bodyPr wrap="square" lIns="0" anchor="ctr">
            <a:spAutoFit/>
          </a:bodyPr>
          <a:lstStyle>
            <a:lvl1pPr marL="0" indent="0" algn="l" defTabSz="914233" rtl="0" eaLnBrk="1" latinLnBrk="0" hangingPunct="1">
              <a:lnSpc>
                <a:spcPct val="90000"/>
              </a:lnSpc>
              <a:spcBef>
                <a:spcPct val="0"/>
              </a:spcBef>
              <a:buNone/>
              <a:defRPr lang="en-US" sz="5400" b="0" kern="1200" cap="none" spc="-99" baseline="0" dirty="0" smtClean="0">
                <a:ln w="3175">
                  <a:noFill/>
                </a:ln>
                <a:solidFill>
                  <a:schemeClr val="tx1"/>
                </a:solidFill>
                <a:effectLst/>
                <a:latin typeface="Segoe UI Semibold" panose="020B0702040204020203" pitchFamily="34" charset="0"/>
                <a:ea typeface="+mn-ea"/>
                <a:cs typeface="Segoe UI Semibold" panose="020B0702040204020203" pitchFamily="34" charset="0"/>
              </a:defRPr>
            </a:lvl1pPr>
            <a:lvl2pPr marL="0" indent="0" algn="l" defTabSz="914233" rtl="0" eaLnBrk="1" latinLnBrk="0" hangingPunct="1">
              <a:lnSpc>
                <a:spcPct val="90000"/>
              </a:lnSpc>
              <a:spcBef>
                <a:spcPct val="0"/>
              </a:spcBef>
              <a:buNone/>
              <a:defRPr lang="en-US" sz="6000" b="0" kern="1200" cap="none" spc="-99" baseline="0" dirty="0" smtClean="0">
                <a:ln w="3175">
                  <a:noFill/>
                </a:ln>
                <a:solidFill>
                  <a:schemeClr val="tx1"/>
                </a:solidFill>
                <a:effectLst/>
                <a:latin typeface="Segoe UI Semibold" panose="020B0702040204020203" pitchFamily="34" charset="0"/>
                <a:ea typeface="+mn-ea"/>
                <a:cs typeface="Segoe UI Semibold" panose="020B0702040204020203" pitchFamily="34" charset="0"/>
              </a:defRPr>
            </a:lvl2pPr>
            <a:lvl3pPr marL="0" indent="0" algn="l" defTabSz="914233" rtl="0" eaLnBrk="1" latinLnBrk="0" hangingPunct="1">
              <a:lnSpc>
                <a:spcPct val="90000"/>
              </a:lnSpc>
              <a:spcBef>
                <a:spcPct val="0"/>
              </a:spcBef>
              <a:buNone/>
              <a:defRPr lang="en-US" sz="6000" b="0" kern="1200" cap="none" spc="-99" baseline="0" dirty="0" smtClean="0">
                <a:ln w="3175">
                  <a:noFill/>
                </a:ln>
                <a:solidFill>
                  <a:schemeClr val="tx1"/>
                </a:solidFill>
                <a:effectLst/>
                <a:latin typeface="Segoe UI Semibold" panose="020B0702040204020203" pitchFamily="34" charset="0"/>
                <a:ea typeface="+mn-ea"/>
                <a:cs typeface="Segoe UI Semibold" panose="020B0702040204020203" pitchFamily="34" charset="0"/>
              </a:defRPr>
            </a:lvl3pPr>
            <a:lvl4pPr marL="0" indent="0" algn="l" defTabSz="914233" rtl="0" eaLnBrk="1" latinLnBrk="0" hangingPunct="1">
              <a:lnSpc>
                <a:spcPct val="90000"/>
              </a:lnSpc>
              <a:spcBef>
                <a:spcPct val="0"/>
              </a:spcBef>
              <a:buNone/>
              <a:defRPr lang="en-US" sz="6000" b="0" kern="1200" cap="none" spc="-99" baseline="0" dirty="0" smtClean="0">
                <a:ln w="3175">
                  <a:noFill/>
                </a:ln>
                <a:solidFill>
                  <a:schemeClr val="tx1"/>
                </a:solidFill>
                <a:effectLst/>
                <a:latin typeface="Segoe UI Semibold" panose="020B0702040204020203" pitchFamily="34" charset="0"/>
                <a:ea typeface="+mn-ea"/>
                <a:cs typeface="Segoe UI Semibold" panose="020B0702040204020203" pitchFamily="34" charset="0"/>
              </a:defRPr>
            </a:lvl4pPr>
            <a:lvl5pPr marL="0" indent="0" algn="l" defTabSz="914233" rtl="0" eaLnBrk="1" latinLnBrk="0" hangingPunct="1">
              <a:lnSpc>
                <a:spcPct val="90000"/>
              </a:lnSpc>
              <a:spcBef>
                <a:spcPct val="0"/>
              </a:spcBef>
              <a:buNone/>
              <a:defRPr lang="en-IN" sz="6000" b="0" kern="1200" cap="none" spc="-99" baseline="0" dirty="0" smtClean="0">
                <a:ln w="3175">
                  <a:noFill/>
                </a:ln>
                <a:solidFill>
                  <a:schemeClr val="tx1"/>
                </a:solidFill>
                <a:effectLst/>
                <a:latin typeface="Segoe UI Semibold" panose="020B0702040204020203" pitchFamily="34" charset="0"/>
                <a:ea typeface="+mn-ea"/>
                <a:cs typeface="Segoe UI Semibold" panose="020B0702040204020203" pitchFamily="34" charset="0"/>
              </a:defRPr>
            </a:lvl5pPr>
          </a:lstStyle>
          <a:p>
            <a:pPr lvl="0"/>
            <a:r>
              <a:rPr lang="en-US"/>
              <a:t>Add Section Title</a:t>
            </a:r>
            <a:endParaRPr lang="en-IN"/>
          </a:p>
        </p:txBody>
      </p:sp>
      <p:sp>
        <p:nvSpPr>
          <p:cNvPr id="32" name="Oval 31">
            <a:extLst>
              <a:ext uri="{FF2B5EF4-FFF2-40B4-BE49-F238E27FC236}">
                <a16:creationId xmlns:a16="http://schemas.microsoft.com/office/drawing/2014/main" id="{D0CCB4CB-71E1-4262-B87E-76D2F8DE7813}"/>
              </a:ext>
            </a:extLst>
          </p:cNvPr>
          <p:cNvSpPr/>
          <p:nvPr userDrawn="1"/>
        </p:nvSpPr>
        <p:spPr bwMode="auto">
          <a:xfrm>
            <a:off x="457200" y="1766100"/>
            <a:ext cx="1285047" cy="1285048"/>
          </a:xfrm>
          <a:prstGeom prst="ellipse">
            <a:avLst/>
          </a:prstGeom>
          <a:solidFill>
            <a:srgbClr val="001C44">
              <a:alpha val="71000"/>
            </a:srgbClr>
          </a:solidFill>
          <a:ln w="9525" cap="flat" cmpd="sng" algn="ctr">
            <a:solidFill>
              <a:srgbClr val="FFFFFF"/>
            </a:solid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IN" sz="2000" b="0" i="0" u="none" strike="noStrike" kern="0" cap="none" spc="0" normalizeH="0" baseline="0" noProof="0">
              <a:ln>
                <a:noFill/>
              </a:ln>
              <a:solidFill>
                <a:srgbClr val="505050"/>
              </a:solidFill>
              <a:effectLst/>
              <a:uLnTx/>
              <a:uFillTx/>
              <a:latin typeface="Segoe UI"/>
              <a:ea typeface="Segoe UI" pitchFamily="34" charset="0"/>
              <a:cs typeface="Segoe UI" pitchFamily="34" charset="0"/>
            </a:endParaRPr>
          </a:p>
        </p:txBody>
      </p:sp>
      <p:cxnSp>
        <p:nvCxnSpPr>
          <p:cNvPr id="82" name="Straight Connector 81">
            <a:extLst>
              <a:ext uri="{FF2B5EF4-FFF2-40B4-BE49-F238E27FC236}">
                <a16:creationId xmlns:a16="http://schemas.microsoft.com/office/drawing/2014/main" id="{E86EBEF9-AF1D-417C-BDDF-743FFCA5E352}"/>
              </a:ext>
            </a:extLst>
          </p:cNvPr>
          <p:cNvCxnSpPr>
            <a:cxnSpLocks/>
            <a:stCxn id="32" idx="2"/>
          </p:cNvCxnSpPr>
          <p:nvPr userDrawn="1"/>
        </p:nvCxnSpPr>
        <p:spPr>
          <a:xfrm flipH="1">
            <a:off x="0" y="2408624"/>
            <a:ext cx="457200"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2" name="Picture 41" descr="A person standing in front of a store&#10;&#10;Description automatically generated">
            <a:extLst>
              <a:ext uri="{FF2B5EF4-FFF2-40B4-BE49-F238E27FC236}">
                <a16:creationId xmlns:a16="http://schemas.microsoft.com/office/drawing/2014/main" id="{9F09B4A3-DD6A-4FB5-83AD-EE7F8ED081BC}"/>
              </a:ext>
            </a:extLst>
          </p:cNvPr>
          <p:cNvPicPr>
            <a:picLocks noChangeAspect="1"/>
          </p:cNvPicPr>
          <p:nvPr userDrawn="1"/>
        </p:nvPicPr>
        <p:blipFill rotWithShape="1">
          <a:blip r:embed="rId2"/>
          <a:srcRect l="11888" t="1605" r="23098" b="850"/>
          <a:stretch/>
        </p:blipFill>
        <p:spPr>
          <a:xfrm>
            <a:off x="8431181" y="519875"/>
            <a:ext cx="1956901" cy="1956899"/>
          </a:xfrm>
          <a:custGeom>
            <a:avLst/>
            <a:gdLst>
              <a:gd name="connsiteX0" fmla="*/ 978451 w 1956901"/>
              <a:gd name="connsiteY0" fmla="*/ 0 h 1956899"/>
              <a:gd name="connsiteX1" fmla="*/ 1956901 w 1956901"/>
              <a:gd name="connsiteY1" fmla="*/ 978450 h 1956899"/>
              <a:gd name="connsiteX2" fmla="*/ 978451 w 1956901"/>
              <a:gd name="connsiteY2" fmla="*/ 1956899 h 1956899"/>
              <a:gd name="connsiteX3" fmla="*/ 0 w 1956901"/>
              <a:gd name="connsiteY3" fmla="*/ 978450 h 1956899"/>
            </a:gdLst>
            <a:ahLst/>
            <a:cxnLst>
              <a:cxn ang="0">
                <a:pos x="connsiteX0" y="connsiteY0"/>
              </a:cxn>
              <a:cxn ang="0">
                <a:pos x="connsiteX1" y="connsiteY1"/>
              </a:cxn>
              <a:cxn ang="0">
                <a:pos x="connsiteX2" y="connsiteY2"/>
              </a:cxn>
              <a:cxn ang="0">
                <a:pos x="connsiteX3" y="connsiteY3"/>
              </a:cxn>
            </a:cxnLst>
            <a:rect l="l" t="t" r="r" b="b"/>
            <a:pathLst>
              <a:path w="1956901" h="1956899">
                <a:moveTo>
                  <a:pt x="978451" y="0"/>
                </a:moveTo>
                <a:lnTo>
                  <a:pt x="1956901" y="978450"/>
                </a:lnTo>
                <a:lnTo>
                  <a:pt x="978451" y="1956899"/>
                </a:lnTo>
                <a:lnTo>
                  <a:pt x="0" y="978450"/>
                </a:lnTo>
                <a:close/>
              </a:path>
            </a:pathLst>
          </a:custGeom>
        </p:spPr>
      </p:pic>
      <p:pic>
        <p:nvPicPr>
          <p:cNvPr id="43" name="Picture 42">
            <a:extLst>
              <a:ext uri="{FF2B5EF4-FFF2-40B4-BE49-F238E27FC236}">
                <a16:creationId xmlns:a16="http://schemas.microsoft.com/office/drawing/2014/main" id="{83AC9AAF-2950-4A16-BA3E-CAFAA7EC8E1C}"/>
              </a:ext>
            </a:extLst>
          </p:cNvPr>
          <p:cNvPicPr>
            <a:picLocks noChangeAspect="1"/>
          </p:cNvPicPr>
          <p:nvPr userDrawn="1"/>
        </p:nvPicPr>
        <p:blipFill rotWithShape="1">
          <a:blip r:embed="rId3"/>
          <a:srcRect l="42668" t="655" r="5444" b="1105"/>
          <a:stretch/>
        </p:blipFill>
        <p:spPr>
          <a:xfrm>
            <a:off x="10618689" y="2707382"/>
            <a:ext cx="1573313" cy="1956899"/>
          </a:xfrm>
          <a:custGeom>
            <a:avLst/>
            <a:gdLst>
              <a:gd name="connsiteX0" fmla="*/ 978451 w 1573312"/>
              <a:gd name="connsiteY0" fmla="*/ 0 h 1956899"/>
              <a:gd name="connsiteX1" fmla="*/ 1573312 w 1573312"/>
              <a:gd name="connsiteY1" fmla="*/ 594861 h 1956899"/>
              <a:gd name="connsiteX2" fmla="*/ 1573312 w 1573312"/>
              <a:gd name="connsiteY2" fmla="*/ 1362039 h 1956899"/>
              <a:gd name="connsiteX3" fmla="*/ 978451 w 1573312"/>
              <a:gd name="connsiteY3" fmla="*/ 1956899 h 1956899"/>
              <a:gd name="connsiteX4" fmla="*/ 0 w 1573312"/>
              <a:gd name="connsiteY4" fmla="*/ 978450 h 195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3312" h="1956899">
                <a:moveTo>
                  <a:pt x="978451" y="0"/>
                </a:moveTo>
                <a:lnTo>
                  <a:pt x="1573312" y="594861"/>
                </a:lnTo>
                <a:lnTo>
                  <a:pt x="1573312" y="1362039"/>
                </a:lnTo>
                <a:lnTo>
                  <a:pt x="978451" y="1956899"/>
                </a:lnTo>
                <a:lnTo>
                  <a:pt x="0" y="978450"/>
                </a:lnTo>
                <a:close/>
              </a:path>
            </a:pathLst>
          </a:custGeom>
        </p:spPr>
      </p:pic>
      <p:pic>
        <p:nvPicPr>
          <p:cNvPr id="44" name="Picture 43">
            <a:extLst>
              <a:ext uri="{FF2B5EF4-FFF2-40B4-BE49-F238E27FC236}">
                <a16:creationId xmlns:a16="http://schemas.microsoft.com/office/drawing/2014/main" id="{A747C76D-A66F-4B61-8AAD-2FE7F2697CD2}"/>
              </a:ext>
            </a:extLst>
          </p:cNvPr>
          <p:cNvPicPr>
            <a:picLocks noChangeAspect="1"/>
          </p:cNvPicPr>
          <p:nvPr userDrawn="1"/>
        </p:nvPicPr>
        <p:blipFill rotWithShape="1">
          <a:blip r:embed="rId4"/>
          <a:srcRect l="1261" t="1637" r="35786" b="1065"/>
          <a:stretch/>
        </p:blipFill>
        <p:spPr>
          <a:xfrm>
            <a:off x="10616975" y="523578"/>
            <a:ext cx="1575030" cy="1956899"/>
          </a:xfrm>
          <a:custGeom>
            <a:avLst/>
            <a:gdLst>
              <a:gd name="connsiteX0" fmla="*/ 978451 w 1575029"/>
              <a:gd name="connsiteY0" fmla="*/ 0 h 1956899"/>
              <a:gd name="connsiteX1" fmla="*/ 1575029 w 1575029"/>
              <a:gd name="connsiteY1" fmla="*/ 596578 h 1956899"/>
              <a:gd name="connsiteX2" fmla="*/ 1575029 w 1575029"/>
              <a:gd name="connsiteY2" fmla="*/ 1360322 h 1956899"/>
              <a:gd name="connsiteX3" fmla="*/ 978451 w 1575029"/>
              <a:gd name="connsiteY3" fmla="*/ 1956899 h 1956899"/>
              <a:gd name="connsiteX4" fmla="*/ 0 w 1575029"/>
              <a:gd name="connsiteY4" fmla="*/ 978450 h 19568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5029" h="1956899">
                <a:moveTo>
                  <a:pt x="978451" y="0"/>
                </a:moveTo>
                <a:lnTo>
                  <a:pt x="1575029" y="596578"/>
                </a:lnTo>
                <a:lnTo>
                  <a:pt x="1575029" y="1360322"/>
                </a:lnTo>
                <a:lnTo>
                  <a:pt x="978451" y="1956899"/>
                </a:lnTo>
                <a:lnTo>
                  <a:pt x="0" y="978450"/>
                </a:lnTo>
                <a:close/>
              </a:path>
            </a:pathLst>
          </a:custGeom>
        </p:spPr>
      </p:pic>
      <p:pic>
        <p:nvPicPr>
          <p:cNvPr id="45" name="Picture 44">
            <a:extLst>
              <a:ext uri="{FF2B5EF4-FFF2-40B4-BE49-F238E27FC236}">
                <a16:creationId xmlns:a16="http://schemas.microsoft.com/office/drawing/2014/main" id="{98793BC6-3DE6-4095-A3E0-4761EB6114F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692" t="1413" r="1426" b="336"/>
          <a:stretch/>
        </p:blipFill>
        <p:spPr>
          <a:xfrm>
            <a:off x="8431182" y="4894400"/>
            <a:ext cx="1956901" cy="1956899"/>
          </a:xfrm>
          <a:custGeom>
            <a:avLst/>
            <a:gdLst>
              <a:gd name="connsiteX0" fmla="*/ 978451 w 1956901"/>
              <a:gd name="connsiteY0" fmla="*/ 0 h 1956899"/>
              <a:gd name="connsiteX1" fmla="*/ 1956901 w 1956901"/>
              <a:gd name="connsiteY1" fmla="*/ 978450 h 1956899"/>
              <a:gd name="connsiteX2" fmla="*/ 978451 w 1956901"/>
              <a:gd name="connsiteY2" fmla="*/ 1956899 h 1956899"/>
              <a:gd name="connsiteX3" fmla="*/ 0 w 1956901"/>
              <a:gd name="connsiteY3" fmla="*/ 978450 h 1956899"/>
            </a:gdLst>
            <a:ahLst/>
            <a:cxnLst>
              <a:cxn ang="0">
                <a:pos x="connsiteX0" y="connsiteY0"/>
              </a:cxn>
              <a:cxn ang="0">
                <a:pos x="connsiteX1" y="connsiteY1"/>
              </a:cxn>
              <a:cxn ang="0">
                <a:pos x="connsiteX2" y="connsiteY2"/>
              </a:cxn>
              <a:cxn ang="0">
                <a:pos x="connsiteX3" y="connsiteY3"/>
              </a:cxn>
            </a:cxnLst>
            <a:rect l="l" t="t" r="r" b="b"/>
            <a:pathLst>
              <a:path w="1956901" h="1956899">
                <a:moveTo>
                  <a:pt x="978451" y="0"/>
                </a:moveTo>
                <a:lnTo>
                  <a:pt x="1956901" y="978450"/>
                </a:lnTo>
                <a:lnTo>
                  <a:pt x="978451" y="1956899"/>
                </a:lnTo>
                <a:lnTo>
                  <a:pt x="0" y="978450"/>
                </a:lnTo>
                <a:close/>
              </a:path>
            </a:pathLst>
          </a:custGeom>
        </p:spPr>
      </p:pic>
      <p:pic>
        <p:nvPicPr>
          <p:cNvPr id="46" name="Picture 45">
            <a:extLst>
              <a:ext uri="{FF2B5EF4-FFF2-40B4-BE49-F238E27FC236}">
                <a16:creationId xmlns:a16="http://schemas.microsoft.com/office/drawing/2014/main" id="{7F6E3108-24CE-499F-9A1F-E82543F1CD59}"/>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34257" t="1263" r="3106" b="388"/>
          <a:stretch/>
        </p:blipFill>
        <p:spPr>
          <a:xfrm>
            <a:off x="8431183" y="2707381"/>
            <a:ext cx="1956899" cy="1956899"/>
          </a:xfrm>
          <a:custGeom>
            <a:avLst/>
            <a:gdLst>
              <a:gd name="connsiteX0" fmla="*/ 978451 w 1956899"/>
              <a:gd name="connsiteY0" fmla="*/ 0 h 1956899"/>
              <a:gd name="connsiteX1" fmla="*/ 1956899 w 1956899"/>
              <a:gd name="connsiteY1" fmla="*/ 978451 h 1956899"/>
              <a:gd name="connsiteX2" fmla="*/ 978451 w 1956899"/>
              <a:gd name="connsiteY2" fmla="*/ 1956899 h 1956899"/>
              <a:gd name="connsiteX3" fmla="*/ 0 w 1956899"/>
              <a:gd name="connsiteY3" fmla="*/ 978451 h 1956899"/>
            </a:gdLst>
            <a:ahLst/>
            <a:cxnLst>
              <a:cxn ang="0">
                <a:pos x="connsiteX0" y="connsiteY0"/>
              </a:cxn>
              <a:cxn ang="0">
                <a:pos x="connsiteX1" y="connsiteY1"/>
              </a:cxn>
              <a:cxn ang="0">
                <a:pos x="connsiteX2" y="connsiteY2"/>
              </a:cxn>
              <a:cxn ang="0">
                <a:pos x="connsiteX3" y="connsiteY3"/>
              </a:cxn>
            </a:cxnLst>
            <a:rect l="l" t="t" r="r" b="b"/>
            <a:pathLst>
              <a:path w="1956899" h="1956899">
                <a:moveTo>
                  <a:pt x="978451" y="0"/>
                </a:moveTo>
                <a:lnTo>
                  <a:pt x="1956899" y="978451"/>
                </a:lnTo>
                <a:lnTo>
                  <a:pt x="978451" y="1956899"/>
                </a:lnTo>
                <a:lnTo>
                  <a:pt x="0" y="978451"/>
                </a:lnTo>
                <a:close/>
              </a:path>
            </a:pathLst>
          </a:custGeom>
        </p:spPr>
      </p:pic>
      <p:cxnSp>
        <p:nvCxnSpPr>
          <p:cNvPr id="47" name="Straight Connector 46">
            <a:extLst>
              <a:ext uri="{FF2B5EF4-FFF2-40B4-BE49-F238E27FC236}">
                <a16:creationId xmlns:a16="http://schemas.microsoft.com/office/drawing/2014/main" id="{00AA0C4B-8AA5-47AE-B3C9-680654E961EA}"/>
              </a:ext>
            </a:extLst>
          </p:cNvPr>
          <p:cNvCxnSpPr>
            <a:cxnSpLocks/>
          </p:cNvCxnSpPr>
          <p:nvPr userDrawn="1"/>
        </p:nvCxnSpPr>
        <p:spPr bwMode="auto">
          <a:xfrm flipH="1" flipV="1">
            <a:off x="10503388" y="5872850"/>
            <a:ext cx="1118885" cy="1107071"/>
          </a:xfrm>
          <a:prstGeom prst="line">
            <a:avLst/>
          </a:prstGeom>
          <a:solidFill>
            <a:srgbClr val="001C44"/>
          </a:solidFill>
          <a:ln w="12700" cap="flat" cmpd="sng" algn="ctr">
            <a:solidFill>
              <a:srgbClr val="FFFFFF">
                <a:alpha val="30000"/>
              </a:srgbClr>
            </a:solidFill>
            <a:prstDash val="solid"/>
            <a:round/>
            <a:headEnd type="none" w="med" len="med"/>
            <a:tailEnd type="none" w="med" len="med"/>
          </a:ln>
          <a:effectLst/>
        </p:spPr>
      </p:cxnSp>
      <p:sp>
        <p:nvSpPr>
          <p:cNvPr id="48" name="Diamond 47">
            <a:extLst>
              <a:ext uri="{FF2B5EF4-FFF2-40B4-BE49-F238E27FC236}">
                <a16:creationId xmlns:a16="http://schemas.microsoft.com/office/drawing/2014/main" id="{9581195E-750A-407D-BADD-88540E78631C}"/>
              </a:ext>
            </a:extLst>
          </p:cNvPr>
          <p:cNvSpPr/>
          <p:nvPr userDrawn="1"/>
        </p:nvSpPr>
        <p:spPr bwMode="auto">
          <a:xfrm>
            <a:off x="7609022" y="1904373"/>
            <a:ext cx="1387746" cy="1387747"/>
          </a:xfrm>
          <a:prstGeom prst="diamond">
            <a:avLst/>
          </a:prstGeom>
          <a:solidFill>
            <a:srgbClr val="FFFFFF">
              <a:alpha val="10000"/>
            </a:srgbClr>
          </a:solidFill>
          <a:ln w="0" cap="flat" cmpd="sng" algn="ctr">
            <a:no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49" name="Freeform: Shape 48">
            <a:extLst>
              <a:ext uri="{FF2B5EF4-FFF2-40B4-BE49-F238E27FC236}">
                <a16:creationId xmlns:a16="http://schemas.microsoft.com/office/drawing/2014/main" id="{8B5355C6-D1E9-4785-983E-7FBE8BAE86F3}"/>
              </a:ext>
            </a:extLst>
          </p:cNvPr>
          <p:cNvSpPr/>
          <p:nvPr userDrawn="1"/>
        </p:nvSpPr>
        <p:spPr bwMode="auto">
          <a:xfrm>
            <a:off x="7634983" y="-121919"/>
            <a:ext cx="1387746" cy="1220359"/>
          </a:xfrm>
          <a:custGeom>
            <a:avLst/>
            <a:gdLst>
              <a:gd name="connsiteX0" fmla="*/ 355790 w 937815"/>
              <a:gd name="connsiteY0" fmla="*/ 0 h 824697"/>
              <a:gd name="connsiteX1" fmla="*/ 582026 w 937815"/>
              <a:gd name="connsiteY1" fmla="*/ 0 h 824697"/>
              <a:gd name="connsiteX2" fmla="*/ 937815 w 937815"/>
              <a:gd name="connsiteY2" fmla="*/ 355790 h 824697"/>
              <a:gd name="connsiteX3" fmla="*/ 468908 w 937815"/>
              <a:gd name="connsiteY3" fmla="*/ 824697 h 824697"/>
              <a:gd name="connsiteX4" fmla="*/ 0 w 937815"/>
              <a:gd name="connsiteY4" fmla="*/ 355790 h 824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815" h="824697">
                <a:moveTo>
                  <a:pt x="355790" y="0"/>
                </a:moveTo>
                <a:lnTo>
                  <a:pt x="582026" y="0"/>
                </a:lnTo>
                <a:lnTo>
                  <a:pt x="937815" y="355790"/>
                </a:lnTo>
                <a:lnTo>
                  <a:pt x="468908" y="824697"/>
                </a:lnTo>
                <a:lnTo>
                  <a:pt x="0" y="355790"/>
                </a:lnTo>
                <a:close/>
              </a:path>
            </a:pathLst>
          </a:custGeom>
          <a:solidFill>
            <a:srgbClr val="FFFFFF">
              <a:alpha val="10000"/>
            </a:srgbClr>
          </a:solidFill>
          <a:ln w="0" cap="flat" cmpd="sng" algn="ctr">
            <a:no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0" name="Diamond 49">
            <a:extLst>
              <a:ext uri="{FF2B5EF4-FFF2-40B4-BE49-F238E27FC236}">
                <a16:creationId xmlns:a16="http://schemas.microsoft.com/office/drawing/2014/main" id="{DC96A063-0603-45F5-ADD6-1E94D3AA6B25}"/>
              </a:ext>
            </a:extLst>
          </p:cNvPr>
          <p:cNvSpPr/>
          <p:nvPr userDrawn="1"/>
        </p:nvSpPr>
        <p:spPr bwMode="auto">
          <a:xfrm>
            <a:off x="9819670" y="1891548"/>
            <a:ext cx="1387746" cy="1387747"/>
          </a:xfrm>
          <a:prstGeom prst="diamond">
            <a:avLst/>
          </a:prstGeom>
          <a:solidFill>
            <a:srgbClr val="FFFFFF">
              <a:alpha val="10000"/>
            </a:srgbClr>
          </a:solidFill>
          <a:ln w="0" cap="flat" cmpd="sng" algn="ctr">
            <a:no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1" name="Diamond 50">
            <a:extLst>
              <a:ext uri="{FF2B5EF4-FFF2-40B4-BE49-F238E27FC236}">
                <a16:creationId xmlns:a16="http://schemas.microsoft.com/office/drawing/2014/main" id="{6928F028-A232-46B7-A22A-E30E1A459EC9}"/>
              </a:ext>
            </a:extLst>
          </p:cNvPr>
          <p:cNvSpPr/>
          <p:nvPr userDrawn="1"/>
        </p:nvSpPr>
        <p:spPr bwMode="auto">
          <a:xfrm>
            <a:off x="9804964" y="4099930"/>
            <a:ext cx="1387746" cy="1387747"/>
          </a:xfrm>
          <a:prstGeom prst="diamond">
            <a:avLst/>
          </a:prstGeom>
          <a:solidFill>
            <a:srgbClr val="FFFFFF">
              <a:alpha val="10000"/>
            </a:srgbClr>
          </a:solidFill>
          <a:ln w="0" cap="flat" cmpd="sng" algn="ctr">
            <a:no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2" name="Diamond 51">
            <a:extLst>
              <a:ext uri="{FF2B5EF4-FFF2-40B4-BE49-F238E27FC236}">
                <a16:creationId xmlns:a16="http://schemas.microsoft.com/office/drawing/2014/main" id="{B083E4B5-BA32-4FC5-A71A-F9325C6C4E94}"/>
              </a:ext>
            </a:extLst>
          </p:cNvPr>
          <p:cNvSpPr/>
          <p:nvPr userDrawn="1"/>
        </p:nvSpPr>
        <p:spPr bwMode="auto">
          <a:xfrm>
            <a:off x="7609022" y="4112405"/>
            <a:ext cx="1387746" cy="1387747"/>
          </a:xfrm>
          <a:prstGeom prst="diamond">
            <a:avLst/>
          </a:prstGeom>
          <a:solidFill>
            <a:srgbClr val="FFFFFF">
              <a:alpha val="10000"/>
            </a:srgbClr>
          </a:solidFill>
          <a:ln w="0" cap="flat" cmpd="sng" algn="ctr">
            <a:no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pic>
        <p:nvPicPr>
          <p:cNvPr id="53" name="Picture 52">
            <a:extLst>
              <a:ext uri="{FF2B5EF4-FFF2-40B4-BE49-F238E27FC236}">
                <a16:creationId xmlns:a16="http://schemas.microsoft.com/office/drawing/2014/main" id="{EE39E744-B27B-4B29-A8C4-2A218A3C5167}"/>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10494" t="4014" r="10735" b="2625"/>
          <a:stretch/>
        </p:blipFill>
        <p:spPr>
          <a:xfrm flipH="1">
            <a:off x="6243671" y="519873"/>
            <a:ext cx="1956901" cy="1956899"/>
          </a:xfrm>
          <a:custGeom>
            <a:avLst/>
            <a:gdLst>
              <a:gd name="connsiteX0" fmla="*/ 640269 w 1280539"/>
              <a:gd name="connsiteY0" fmla="*/ 0 h 1280539"/>
              <a:gd name="connsiteX1" fmla="*/ 1280539 w 1280539"/>
              <a:gd name="connsiteY1" fmla="*/ 640270 h 1280539"/>
              <a:gd name="connsiteX2" fmla="*/ 640269 w 1280539"/>
              <a:gd name="connsiteY2" fmla="*/ 1280539 h 1280539"/>
              <a:gd name="connsiteX3" fmla="*/ 0 w 1280539"/>
              <a:gd name="connsiteY3" fmla="*/ 640270 h 1280539"/>
            </a:gdLst>
            <a:ahLst/>
            <a:cxnLst>
              <a:cxn ang="0">
                <a:pos x="connsiteX0" y="connsiteY0"/>
              </a:cxn>
              <a:cxn ang="0">
                <a:pos x="connsiteX1" y="connsiteY1"/>
              </a:cxn>
              <a:cxn ang="0">
                <a:pos x="connsiteX2" y="connsiteY2"/>
              </a:cxn>
              <a:cxn ang="0">
                <a:pos x="connsiteX3" y="connsiteY3"/>
              </a:cxn>
            </a:cxnLst>
            <a:rect l="l" t="t" r="r" b="b"/>
            <a:pathLst>
              <a:path w="1280539" h="1280539">
                <a:moveTo>
                  <a:pt x="640269" y="0"/>
                </a:moveTo>
                <a:lnTo>
                  <a:pt x="1280539" y="640270"/>
                </a:lnTo>
                <a:lnTo>
                  <a:pt x="640269" y="1280539"/>
                </a:lnTo>
                <a:lnTo>
                  <a:pt x="0" y="640270"/>
                </a:lnTo>
                <a:close/>
              </a:path>
            </a:pathLst>
          </a:custGeom>
        </p:spPr>
      </p:pic>
      <p:sp>
        <p:nvSpPr>
          <p:cNvPr id="54" name="Freeform: Shape 53">
            <a:extLst>
              <a:ext uri="{FF2B5EF4-FFF2-40B4-BE49-F238E27FC236}">
                <a16:creationId xmlns:a16="http://schemas.microsoft.com/office/drawing/2014/main" id="{9C7B9B8F-2FF7-4F2B-8412-D6971053987D}"/>
              </a:ext>
            </a:extLst>
          </p:cNvPr>
          <p:cNvSpPr/>
          <p:nvPr userDrawn="1"/>
        </p:nvSpPr>
        <p:spPr bwMode="auto">
          <a:xfrm>
            <a:off x="8315876" y="4779098"/>
            <a:ext cx="2187510" cy="2083884"/>
          </a:xfrm>
          <a:custGeom>
            <a:avLst/>
            <a:gdLst>
              <a:gd name="connsiteX0" fmla="*/ 1093755 w 2187510"/>
              <a:gd name="connsiteY0" fmla="*/ 0 h 2083884"/>
              <a:gd name="connsiteX1" fmla="*/ 2187510 w 2187510"/>
              <a:gd name="connsiteY1" fmla="*/ 1093755 h 2083884"/>
              <a:gd name="connsiteX2" fmla="*/ 1197381 w 2187510"/>
              <a:gd name="connsiteY2" fmla="*/ 2083884 h 2083884"/>
              <a:gd name="connsiteX3" fmla="*/ 990129 w 2187510"/>
              <a:gd name="connsiteY3" fmla="*/ 2083884 h 2083884"/>
              <a:gd name="connsiteX4" fmla="*/ 0 w 2187510"/>
              <a:gd name="connsiteY4" fmla="*/ 1093755 h 2083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7510" h="2083884">
                <a:moveTo>
                  <a:pt x="1093755" y="0"/>
                </a:moveTo>
                <a:lnTo>
                  <a:pt x="2187510" y="1093755"/>
                </a:lnTo>
                <a:lnTo>
                  <a:pt x="1197381" y="2083884"/>
                </a:lnTo>
                <a:lnTo>
                  <a:pt x="990129" y="2083884"/>
                </a:lnTo>
                <a:lnTo>
                  <a:pt x="0" y="1093755"/>
                </a:lnTo>
                <a:close/>
              </a:path>
            </a:pathLst>
          </a:custGeom>
          <a:solidFill>
            <a:srgbClr val="001C44">
              <a:alpha val="31000"/>
            </a:srgbClr>
          </a:solidFill>
          <a:ln w="12700" cap="flat" cmpd="sng" algn="ctr">
            <a:solidFill>
              <a:srgbClr val="FFFFFF">
                <a:alpha val="30000"/>
              </a:srgbClr>
            </a:solid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noAutofit/>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5" name="Freeform: Shape 54">
            <a:extLst>
              <a:ext uri="{FF2B5EF4-FFF2-40B4-BE49-F238E27FC236}">
                <a16:creationId xmlns:a16="http://schemas.microsoft.com/office/drawing/2014/main" id="{F2A23F0B-1A10-4762-ACEB-11651298499E}"/>
              </a:ext>
            </a:extLst>
          </p:cNvPr>
          <p:cNvSpPr/>
          <p:nvPr userDrawn="1"/>
        </p:nvSpPr>
        <p:spPr bwMode="auto">
          <a:xfrm>
            <a:off x="10501668" y="408270"/>
            <a:ext cx="1690332" cy="2187510"/>
          </a:xfrm>
          <a:custGeom>
            <a:avLst/>
            <a:gdLst>
              <a:gd name="connsiteX0" fmla="*/ 1093755 w 1690332"/>
              <a:gd name="connsiteY0" fmla="*/ 0 h 2187510"/>
              <a:gd name="connsiteX1" fmla="*/ 1690332 w 1690332"/>
              <a:gd name="connsiteY1" fmla="*/ 596577 h 2187510"/>
              <a:gd name="connsiteX2" fmla="*/ 1690332 w 1690332"/>
              <a:gd name="connsiteY2" fmla="*/ 1590933 h 2187510"/>
              <a:gd name="connsiteX3" fmla="*/ 1093755 w 1690332"/>
              <a:gd name="connsiteY3" fmla="*/ 2187510 h 2187510"/>
              <a:gd name="connsiteX4" fmla="*/ 0 w 1690332"/>
              <a:gd name="connsiteY4" fmla="*/ 1093755 h 2187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0332" h="2187510">
                <a:moveTo>
                  <a:pt x="1093755" y="0"/>
                </a:moveTo>
                <a:lnTo>
                  <a:pt x="1690332" y="596577"/>
                </a:lnTo>
                <a:lnTo>
                  <a:pt x="1690332" y="1590933"/>
                </a:lnTo>
                <a:lnTo>
                  <a:pt x="1093755" y="2187510"/>
                </a:lnTo>
                <a:lnTo>
                  <a:pt x="0" y="1093755"/>
                </a:lnTo>
                <a:close/>
              </a:path>
            </a:pathLst>
          </a:custGeom>
          <a:solidFill>
            <a:srgbClr val="001C44">
              <a:alpha val="31000"/>
            </a:srgbClr>
          </a:solidFill>
          <a:ln w="12700" cap="flat" cmpd="sng" algn="ctr">
            <a:solidFill>
              <a:srgbClr val="FFFFFF">
                <a:alpha val="30000"/>
              </a:srgbClr>
            </a:solid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noAutofit/>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6" name="Diamond 55">
            <a:extLst>
              <a:ext uri="{FF2B5EF4-FFF2-40B4-BE49-F238E27FC236}">
                <a16:creationId xmlns:a16="http://schemas.microsoft.com/office/drawing/2014/main" id="{62D4157F-45AA-4236-9B76-D1EC63C5618B}"/>
              </a:ext>
            </a:extLst>
          </p:cNvPr>
          <p:cNvSpPr/>
          <p:nvPr userDrawn="1"/>
        </p:nvSpPr>
        <p:spPr bwMode="auto">
          <a:xfrm>
            <a:off x="6128366" y="404566"/>
            <a:ext cx="2187510" cy="2187510"/>
          </a:xfrm>
          <a:prstGeom prst="diamond">
            <a:avLst/>
          </a:prstGeom>
          <a:solidFill>
            <a:srgbClr val="001C44">
              <a:alpha val="31000"/>
            </a:srgbClr>
          </a:solidFill>
          <a:ln w="12700" cap="flat" cmpd="sng" algn="ctr">
            <a:solidFill>
              <a:srgbClr val="FFFFFF">
                <a:alpha val="30000"/>
              </a:srgbClr>
            </a:solid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7" name="Diamond 56">
            <a:extLst>
              <a:ext uri="{FF2B5EF4-FFF2-40B4-BE49-F238E27FC236}">
                <a16:creationId xmlns:a16="http://schemas.microsoft.com/office/drawing/2014/main" id="{0F471D2E-C5A6-4F97-8E76-18278BA6E632}"/>
              </a:ext>
            </a:extLst>
          </p:cNvPr>
          <p:cNvSpPr/>
          <p:nvPr userDrawn="1"/>
        </p:nvSpPr>
        <p:spPr bwMode="auto">
          <a:xfrm>
            <a:off x="8315875" y="2592075"/>
            <a:ext cx="2187510" cy="2187510"/>
          </a:xfrm>
          <a:prstGeom prst="diamond">
            <a:avLst/>
          </a:prstGeom>
          <a:solidFill>
            <a:srgbClr val="001C44">
              <a:alpha val="31000"/>
            </a:srgbClr>
          </a:solidFill>
          <a:ln w="12700" cap="flat" cmpd="sng" algn="ctr">
            <a:solidFill>
              <a:srgbClr val="FFFFFF">
                <a:alpha val="30000"/>
              </a:srgbClr>
            </a:solid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8" name="Freeform: Shape 57">
            <a:extLst>
              <a:ext uri="{FF2B5EF4-FFF2-40B4-BE49-F238E27FC236}">
                <a16:creationId xmlns:a16="http://schemas.microsoft.com/office/drawing/2014/main" id="{9CF12AED-99E9-4378-9965-FEBF5A068EE7}"/>
              </a:ext>
            </a:extLst>
          </p:cNvPr>
          <p:cNvSpPr/>
          <p:nvPr userDrawn="1"/>
        </p:nvSpPr>
        <p:spPr bwMode="auto">
          <a:xfrm>
            <a:off x="10503386" y="2592075"/>
            <a:ext cx="1688616" cy="2187510"/>
          </a:xfrm>
          <a:custGeom>
            <a:avLst/>
            <a:gdLst>
              <a:gd name="connsiteX0" fmla="*/ 1093755 w 1688616"/>
              <a:gd name="connsiteY0" fmla="*/ 0 h 2187510"/>
              <a:gd name="connsiteX1" fmla="*/ 1688616 w 1688616"/>
              <a:gd name="connsiteY1" fmla="*/ 594861 h 2187510"/>
              <a:gd name="connsiteX2" fmla="*/ 1688616 w 1688616"/>
              <a:gd name="connsiteY2" fmla="*/ 1592649 h 2187510"/>
              <a:gd name="connsiteX3" fmla="*/ 1093755 w 1688616"/>
              <a:gd name="connsiteY3" fmla="*/ 2187510 h 2187510"/>
              <a:gd name="connsiteX4" fmla="*/ 0 w 1688616"/>
              <a:gd name="connsiteY4" fmla="*/ 1093755 h 21875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8616" h="2187510">
                <a:moveTo>
                  <a:pt x="1093755" y="0"/>
                </a:moveTo>
                <a:lnTo>
                  <a:pt x="1688616" y="594861"/>
                </a:lnTo>
                <a:lnTo>
                  <a:pt x="1688616" y="1592649"/>
                </a:lnTo>
                <a:lnTo>
                  <a:pt x="1093755" y="2187510"/>
                </a:lnTo>
                <a:lnTo>
                  <a:pt x="0" y="1093755"/>
                </a:lnTo>
                <a:close/>
              </a:path>
            </a:pathLst>
          </a:custGeom>
          <a:solidFill>
            <a:srgbClr val="001C44">
              <a:alpha val="31000"/>
            </a:srgbClr>
          </a:solidFill>
          <a:ln w="12700" cap="flat" cmpd="sng" algn="ctr">
            <a:solidFill>
              <a:srgbClr val="FFFFFF">
                <a:alpha val="30000"/>
              </a:srgbClr>
            </a:solid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noAutofit/>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
        <p:nvSpPr>
          <p:cNvPr id="59" name="Diamond 58">
            <a:extLst>
              <a:ext uri="{FF2B5EF4-FFF2-40B4-BE49-F238E27FC236}">
                <a16:creationId xmlns:a16="http://schemas.microsoft.com/office/drawing/2014/main" id="{9B8EBD1D-B8E4-4F26-88BB-1D075258C567}"/>
              </a:ext>
            </a:extLst>
          </p:cNvPr>
          <p:cNvSpPr/>
          <p:nvPr userDrawn="1"/>
        </p:nvSpPr>
        <p:spPr bwMode="auto">
          <a:xfrm>
            <a:off x="8315875" y="408270"/>
            <a:ext cx="2187510" cy="2187510"/>
          </a:xfrm>
          <a:prstGeom prst="diamond">
            <a:avLst/>
          </a:prstGeom>
          <a:solidFill>
            <a:srgbClr val="001C44">
              <a:alpha val="31000"/>
            </a:srgbClr>
          </a:solidFill>
          <a:ln w="12700" cap="flat" cmpd="sng" algn="ctr">
            <a:solidFill>
              <a:srgbClr val="FFFFFF">
                <a:alpha val="30000"/>
              </a:srgbClr>
            </a:solidFill>
            <a:prstDash val="solid"/>
            <a:round/>
            <a:headEnd type="none" w="med" len="med"/>
            <a:tailEnd type="none" w="med" len="med"/>
          </a:ln>
          <a:effectLst/>
        </p:spPr>
        <p:txBody>
          <a:bodyPr vert="horz" wrap="square" lIns="71990" tIns="71990" rIns="71990" bIns="71990" numCol="1" rtlCol="0" anchor="ctr" anchorCtr="0" compatLnSpc="1">
            <a:prstTxWarp prst="textNoShape">
              <a:avLst/>
            </a:prstTxWarp>
          </a:bodyPr>
          <a:lstStyle/>
          <a:p>
            <a:pPr marL="0" marR="0" lvl="0" indent="0" algn="ctr" defTabSz="914266" eaLnBrk="1" fontAlgn="base" latinLnBrk="0" hangingPunct="1">
              <a:lnSpc>
                <a:spcPct val="100000"/>
              </a:lnSpc>
              <a:spcBef>
                <a:spcPct val="0"/>
              </a:spcBef>
              <a:spcAft>
                <a:spcPct val="0"/>
              </a:spcAft>
              <a:buClrTx/>
              <a:buSzTx/>
              <a:buFontTx/>
              <a:buNone/>
              <a:tabLst/>
              <a:defRPr/>
            </a:pPr>
            <a:endParaRPr kumimoji="0" lang="en-GB" sz="1400" b="0" i="0" u="none" strike="noStrike" kern="0" cap="none" spc="0" normalizeH="0" baseline="0" noProof="0">
              <a:ln>
                <a:noFill/>
              </a:ln>
              <a:solidFill>
                <a:srgbClr val="FFFFFF"/>
              </a:solidFill>
              <a:effectLst/>
              <a:uLnTx/>
              <a:uFillTx/>
              <a:cs typeface="Arial" charset="0"/>
            </a:endParaRPr>
          </a:p>
        </p:txBody>
      </p:sp>
    </p:spTree>
    <p:extLst>
      <p:ext uri="{BB962C8B-B14F-4D97-AF65-F5344CB8AC3E}">
        <p14:creationId xmlns:p14="http://schemas.microsoft.com/office/powerpoint/2010/main" val="43488919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BAFA8-F4C4-7E18-CD3D-A1EAF2C91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2395BC-B13D-6C8F-96FC-6B1976C32A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775D7A-05B8-606E-C444-4AB00F89A9D8}"/>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5" name="Footer Placeholder 4">
            <a:extLst>
              <a:ext uri="{FF2B5EF4-FFF2-40B4-BE49-F238E27FC236}">
                <a16:creationId xmlns:a16="http://schemas.microsoft.com/office/drawing/2014/main" id="{C55E6E6D-4C55-F87C-A24C-72742D6D8D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C1A404-CD82-D062-5F6F-A32871C56FBC}"/>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4277259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urpose Topic 3">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2C0ED23-894A-42EA-B288-5A5255C2D55E}"/>
              </a:ext>
            </a:extLst>
          </p:cNvPr>
          <p:cNvSpPr>
            <a:spLocks noGrp="1"/>
          </p:cNvSpPr>
          <p:nvPr>
            <p:ph type="sldNum" sz="quarter" idx="11"/>
          </p:nvPr>
        </p:nvSpPr>
        <p:spPr>
          <a:xfrm>
            <a:off x="11868819" y="6658973"/>
            <a:ext cx="157170" cy="153902"/>
          </a:xfrm>
          <a:prstGeom prst="rect">
            <a:avLst/>
          </a:prstGeom>
        </p:spPr>
        <p:txBody>
          <a:bodyPr/>
          <a:lstStyle/>
          <a:p>
            <a:fld id="{FE0CDD28-ECB8-48A8-A396-B720C5432FDB}" type="slidenum">
              <a:rPr lang="en-IN" smtClean="0"/>
              <a:pPr/>
              <a:t>‹#›</a:t>
            </a:fld>
            <a:endParaRPr lang="en-IN"/>
          </a:p>
        </p:txBody>
      </p:sp>
      <p:sp>
        <p:nvSpPr>
          <p:cNvPr id="9" name="Rectangle 8">
            <a:extLst>
              <a:ext uri="{FF2B5EF4-FFF2-40B4-BE49-F238E27FC236}">
                <a16:creationId xmlns:a16="http://schemas.microsoft.com/office/drawing/2014/main" id="{CFF09FA8-F3B1-4618-BDC0-65F60B85B38A}"/>
              </a:ext>
            </a:extLst>
          </p:cNvPr>
          <p:cNvSpPr/>
          <p:nvPr userDrawn="1"/>
        </p:nvSpPr>
        <p:spPr>
          <a:xfrm>
            <a:off x="5742249" y="890229"/>
            <a:ext cx="1304395" cy="369353"/>
          </a:xfrm>
          <a:prstGeom prst="rect">
            <a:avLst/>
          </a:prstGeom>
        </p:spPr>
        <p:txBody>
          <a:bodyPr wrap="square" lIns="0" tIns="0" rIns="0" bIns="0" anchor="ctr">
            <a:spAutoFit/>
          </a:bodyPr>
          <a:lstStyle/>
          <a:p>
            <a:pPr marL="0" marR="0" lvl="0" indent="0" algn="l" defTabSz="932336"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3892D9"/>
                </a:solidFill>
                <a:effectLst/>
                <a:uLnTx/>
                <a:uFillTx/>
                <a:latin typeface="Segoe UI Semibold" panose="020B0702040204020203" pitchFamily="34" charset="0"/>
                <a:ea typeface="Segoe UI" pitchFamily="34" charset="0"/>
                <a:cs typeface="Segoe UI Semibold" panose="020B0702040204020203" pitchFamily="34" charset="0"/>
              </a:rPr>
              <a:t>Purpose</a:t>
            </a:r>
          </a:p>
        </p:txBody>
      </p:sp>
      <p:sp>
        <p:nvSpPr>
          <p:cNvPr id="10" name="Oval 9">
            <a:extLst>
              <a:ext uri="{FF2B5EF4-FFF2-40B4-BE49-F238E27FC236}">
                <a16:creationId xmlns:a16="http://schemas.microsoft.com/office/drawing/2014/main" id="{27040833-D7DA-47D4-87D1-208700045A21}"/>
              </a:ext>
            </a:extLst>
          </p:cNvPr>
          <p:cNvSpPr/>
          <p:nvPr userDrawn="1"/>
        </p:nvSpPr>
        <p:spPr bwMode="auto">
          <a:xfrm>
            <a:off x="4616852" y="764063"/>
            <a:ext cx="763929" cy="763929"/>
          </a:xfrm>
          <a:prstGeom prst="ellipse">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60155A54-DF3C-4464-81B2-6295756F282A}"/>
              </a:ext>
            </a:extLst>
          </p:cNvPr>
          <p:cNvSpPr/>
          <p:nvPr userDrawn="1"/>
        </p:nvSpPr>
        <p:spPr>
          <a:xfrm>
            <a:off x="5742249" y="3186389"/>
            <a:ext cx="1304395" cy="369353"/>
          </a:xfrm>
          <a:prstGeom prst="rect">
            <a:avLst/>
          </a:prstGeom>
        </p:spPr>
        <p:txBody>
          <a:bodyPr wrap="square" lIns="0" tIns="0" rIns="0" bIns="0" anchor="ctr">
            <a:spAutoFit/>
          </a:bodyPr>
          <a:lstStyle/>
          <a:p>
            <a:pPr marL="0" marR="0" lvl="0" indent="0" algn="l" defTabSz="932336"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3892D9"/>
                </a:solidFill>
                <a:effectLst/>
                <a:uLnTx/>
                <a:uFillTx/>
                <a:latin typeface="Segoe UI Semibold" panose="020B0702040204020203" pitchFamily="34" charset="0"/>
                <a:ea typeface="Segoe UI" pitchFamily="34" charset="0"/>
                <a:cs typeface="Segoe UI Semibold" panose="020B0702040204020203" pitchFamily="34" charset="0"/>
              </a:rPr>
              <a:t>Topics</a:t>
            </a:r>
          </a:p>
        </p:txBody>
      </p:sp>
      <p:sp>
        <p:nvSpPr>
          <p:cNvPr id="13" name="Oval 12">
            <a:extLst>
              <a:ext uri="{FF2B5EF4-FFF2-40B4-BE49-F238E27FC236}">
                <a16:creationId xmlns:a16="http://schemas.microsoft.com/office/drawing/2014/main" id="{27B7DB98-1018-4B95-9B92-4E0E9F68233C}"/>
              </a:ext>
            </a:extLst>
          </p:cNvPr>
          <p:cNvSpPr/>
          <p:nvPr userDrawn="1"/>
        </p:nvSpPr>
        <p:spPr bwMode="auto">
          <a:xfrm>
            <a:off x="4616852" y="2999263"/>
            <a:ext cx="763929" cy="763929"/>
          </a:xfrm>
          <a:prstGeom prst="ellipse">
            <a:avLst/>
          </a:prstGeom>
          <a:noFill/>
          <a:ln>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grpSp>
        <p:nvGrpSpPr>
          <p:cNvPr id="14" name="Group 13">
            <a:extLst>
              <a:ext uri="{FF2B5EF4-FFF2-40B4-BE49-F238E27FC236}">
                <a16:creationId xmlns:a16="http://schemas.microsoft.com/office/drawing/2014/main" id="{78D77E54-40F9-4B30-9D76-8B3CB0F83AFF}"/>
              </a:ext>
            </a:extLst>
          </p:cNvPr>
          <p:cNvGrpSpPr/>
          <p:nvPr userDrawn="1"/>
        </p:nvGrpSpPr>
        <p:grpSpPr>
          <a:xfrm rot="16200000">
            <a:off x="5279406" y="1003493"/>
            <a:ext cx="469996" cy="243489"/>
            <a:chOff x="1961296" y="1725490"/>
            <a:chExt cx="691026" cy="244909"/>
          </a:xfrm>
        </p:grpSpPr>
        <p:sp>
          <p:nvSpPr>
            <p:cNvPr id="15" name="Isosceles Triangle 14">
              <a:extLst>
                <a:ext uri="{FF2B5EF4-FFF2-40B4-BE49-F238E27FC236}">
                  <a16:creationId xmlns:a16="http://schemas.microsoft.com/office/drawing/2014/main" id="{ED4C04F7-2569-4383-9404-825EF9025991}"/>
                </a:ext>
              </a:extLst>
            </p:cNvPr>
            <p:cNvSpPr/>
            <p:nvPr/>
          </p:nvSpPr>
          <p:spPr bwMode="auto">
            <a:xfrm rot="10800000">
              <a:off x="1961296" y="1781174"/>
              <a:ext cx="691026" cy="189225"/>
            </a:xfrm>
            <a:prstGeom prst="triangle">
              <a:avLst/>
            </a:prstGeom>
            <a:gradFill>
              <a:gsLst>
                <a:gs pos="0">
                  <a:schemeClr val="accent2">
                    <a:alpha val="56000"/>
                  </a:schemeClr>
                </a:gs>
                <a:gs pos="100000">
                  <a:schemeClr val="accent2">
                    <a:alpha val="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Segoe UI" pitchFamily="34" charset="0"/>
              </a:endParaRPr>
            </a:p>
          </p:txBody>
        </p:sp>
        <p:sp>
          <p:nvSpPr>
            <p:cNvPr id="16" name="Isosceles Triangle 15">
              <a:extLst>
                <a:ext uri="{FF2B5EF4-FFF2-40B4-BE49-F238E27FC236}">
                  <a16:creationId xmlns:a16="http://schemas.microsoft.com/office/drawing/2014/main" id="{1C8175C8-A57B-4B80-9DE5-FA51237CD2A7}"/>
                </a:ext>
              </a:extLst>
            </p:cNvPr>
            <p:cNvSpPr/>
            <p:nvPr/>
          </p:nvSpPr>
          <p:spPr bwMode="auto">
            <a:xfrm rot="10800000">
              <a:off x="1992337" y="1725490"/>
              <a:ext cx="628942" cy="172226"/>
            </a:xfrm>
            <a:prstGeom prst="triangle">
              <a:avLst/>
            </a:prstGeom>
            <a:gradFill>
              <a:gsLst>
                <a:gs pos="0">
                  <a:schemeClr val="accent2">
                    <a:alpha val="56000"/>
                  </a:schemeClr>
                </a:gs>
                <a:gs pos="100000">
                  <a:schemeClr val="accent2">
                    <a:alpha val="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Segoe UI" pitchFamily="34" charset="0"/>
              </a:endParaRPr>
            </a:p>
          </p:txBody>
        </p:sp>
      </p:grpSp>
      <p:grpSp>
        <p:nvGrpSpPr>
          <p:cNvPr id="17" name="Group 16">
            <a:extLst>
              <a:ext uri="{FF2B5EF4-FFF2-40B4-BE49-F238E27FC236}">
                <a16:creationId xmlns:a16="http://schemas.microsoft.com/office/drawing/2014/main" id="{75995361-CB91-495D-8B10-1120122B72BF}"/>
              </a:ext>
            </a:extLst>
          </p:cNvPr>
          <p:cNvGrpSpPr/>
          <p:nvPr userDrawn="1"/>
        </p:nvGrpSpPr>
        <p:grpSpPr>
          <a:xfrm rot="16200000">
            <a:off x="5279404" y="3266632"/>
            <a:ext cx="469996" cy="243492"/>
            <a:chOff x="1961296" y="1725488"/>
            <a:chExt cx="691026" cy="244911"/>
          </a:xfrm>
        </p:grpSpPr>
        <p:sp>
          <p:nvSpPr>
            <p:cNvPr id="18" name="Isosceles Triangle 17">
              <a:extLst>
                <a:ext uri="{FF2B5EF4-FFF2-40B4-BE49-F238E27FC236}">
                  <a16:creationId xmlns:a16="http://schemas.microsoft.com/office/drawing/2014/main" id="{299C1D81-799A-430D-8800-4BCF31B7E704}"/>
                </a:ext>
              </a:extLst>
            </p:cNvPr>
            <p:cNvSpPr/>
            <p:nvPr/>
          </p:nvSpPr>
          <p:spPr bwMode="auto">
            <a:xfrm rot="10800000">
              <a:off x="1961296" y="1781174"/>
              <a:ext cx="691026" cy="189225"/>
            </a:xfrm>
            <a:prstGeom prst="triangle">
              <a:avLst/>
            </a:prstGeom>
            <a:gradFill>
              <a:gsLst>
                <a:gs pos="0">
                  <a:schemeClr val="accent2">
                    <a:alpha val="56000"/>
                  </a:schemeClr>
                </a:gs>
                <a:gs pos="100000">
                  <a:schemeClr val="accent2">
                    <a:alpha val="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Segoe UI" pitchFamily="34" charset="0"/>
              </a:endParaRPr>
            </a:p>
          </p:txBody>
        </p:sp>
        <p:sp>
          <p:nvSpPr>
            <p:cNvPr id="19" name="Isosceles Triangle 18">
              <a:extLst>
                <a:ext uri="{FF2B5EF4-FFF2-40B4-BE49-F238E27FC236}">
                  <a16:creationId xmlns:a16="http://schemas.microsoft.com/office/drawing/2014/main" id="{CFB202DA-E7C5-4349-B813-043281A7FF19}"/>
                </a:ext>
              </a:extLst>
            </p:cNvPr>
            <p:cNvSpPr/>
            <p:nvPr/>
          </p:nvSpPr>
          <p:spPr bwMode="auto">
            <a:xfrm rot="10800000">
              <a:off x="1992338" y="1725488"/>
              <a:ext cx="628942" cy="172226"/>
            </a:xfrm>
            <a:prstGeom prst="triangle">
              <a:avLst/>
            </a:prstGeom>
            <a:gradFill>
              <a:gsLst>
                <a:gs pos="0">
                  <a:schemeClr val="accent2">
                    <a:alpha val="56000"/>
                  </a:schemeClr>
                </a:gs>
                <a:gs pos="100000">
                  <a:schemeClr val="accent2">
                    <a:alpha val="0"/>
                  </a:scheme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505050"/>
                </a:solidFill>
                <a:effectLst/>
                <a:uLnTx/>
                <a:uFillTx/>
                <a:latin typeface="Segoe UI"/>
                <a:ea typeface="+mn-ea"/>
                <a:cs typeface="Segoe UI" pitchFamily="34" charset="0"/>
              </a:endParaRPr>
            </a:p>
          </p:txBody>
        </p:sp>
      </p:grpSp>
      <p:sp>
        <p:nvSpPr>
          <p:cNvPr id="20" name="target_2" title="Icon of a target with an arrow hitting the bullseye">
            <a:extLst>
              <a:ext uri="{FF2B5EF4-FFF2-40B4-BE49-F238E27FC236}">
                <a16:creationId xmlns:a16="http://schemas.microsoft.com/office/drawing/2014/main" id="{1615C936-5EFB-4737-B2AA-1199607A1FE5}"/>
              </a:ext>
            </a:extLst>
          </p:cNvPr>
          <p:cNvSpPr>
            <a:spLocks noChangeAspect="1" noEditPoints="1"/>
          </p:cNvSpPr>
          <p:nvPr userDrawn="1"/>
        </p:nvSpPr>
        <p:spPr bwMode="auto">
          <a:xfrm>
            <a:off x="4782216" y="923925"/>
            <a:ext cx="438177" cy="436430"/>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chemeClr val="accent2"/>
            </a:solidFill>
            <a:prstDash val="soli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marL="0" marR="0" lvl="0" indent="0" algn="l" defTabSz="9142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gradFill>
                <a:gsLst>
                  <a:gs pos="0">
                    <a:srgbClr val="505050"/>
                  </a:gs>
                  <a:gs pos="100000">
                    <a:srgbClr val="505050"/>
                  </a:gs>
                </a:gsLst>
              </a:gradFill>
              <a:effectLst/>
              <a:uLnTx/>
              <a:uFillTx/>
              <a:latin typeface="Segoe UI"/>
              <a:ea typeface="+mn-ea"/>
              <a:cs typeface="+mn-cs"/>
            </a:endParaRPr>
          </a:p>
        </p:txBody>
      </p:sp>
      <p:sp>
        <p:nvSpPr>
          <p:cNvPr id="21" name="Clipboard" title="Icon of a clipboard">
            <a:extLst>
              <a:ext uri="{FF2B5EF4-FFF2-40B4-BE49-F238E27FC236}">
                <a16:creationId xmlns:a16="http://schemas.microsoft.com/office/drawing/2014/main" id="{D0E8C209-8189-4CAC-A4D9-D3485F54C472}"/>
              </a:ext>
            </a:extLst>
          </p:cNvPr>
          <p:cNvSpPr>
            <a:spLocks noChangeAspect="1" noEditPoints="1"/>
          </p:cNvSpPr>
          <p:nvPr userDrawn="1"/>
        </p:nvSpPr>
        <p:spPr bwMode="auto">
          <a:xfrm>
            <a:off x="4836368" y="3157583"/>
            <a:ext cx="324897" cy="447289"/>
          </a:xfrm>
          <a:custGeom>
            <a:avLst/>
            <a:gdLst>
              <a:gd name="T0" fmla="*/ 247 w 247"/>
              <a:gd name="T1" fmla="*/ 33 h 340"/>
              <a:gd name="T2" fmla="*/ 247 w 247"/>
              <a:gd name="T3" fmla="*/ 340 h 340"/>
              <a:gd name="T4" fmla="*/ 0 w 247"/>
              <a:gd name="T5" fmla="*/ 340 h 340"/>
              <a:gd name="T6" fmla="*/ 0 w 247"/>
              <a:gd name="T7" fmla="*/ 33 h 340"/>
              <a:gd name="T8" fmla="*/ 65 w 247"/>
              <a:gd name="T9" fmla="*/ 33 h 340"/>
              <a:gd name="T10" fmla="*/ 91 w 247"/>
              <a:gd name="T11" fmla="*/ 33 h 340"/>
              <a:gd name="T12" fmla="*/ 124 w 247"/>
              <a:gd name="T13" fmla="*/ 0 h 340"/>
              <a:gd name="T14" fmla="*/ 158 w 247"/>
              <a:gd name="T15" fmla="*/ 33 h 340"/>
              <a:gd name="T16" fmla="*/ 247 w 247"/>
              <a:gd name="T17" fmla="*/ 33 h 340"/>
              <a:gd name="T18" fmla="*/ 68 w 247"/>
              <a:gd name="T19" fmla="*/ 33 h 340"/>
              <a:gd name="T20" fmla="*/ 68 w 247"/>
              <a:gd name="T21" fmla="*/ 78 h 340"/>
              <a:gd name="T22" fmla="*/ 180 w 247"/>
              <a:gd name="T23" fmla="*/ 78 h 340"/>
              <a:gd name="T24" fmla="*/ 180 w 247"/>
              <a:gd name="T25" fmla="*/ 33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7" h="340">
                <a:moveTo>
                  <a:pt x="247" y="33"/>
                </a:moveTo>
                <a:cubicBezTo>
                  <a:pt x="247" y="340"/>
                  <a:pt x="247" y="340"/>
                  <a:pt x="247" y="340"/>
                </a:cubicBezTo>
                <a:cubicBezTo>
                  <a:pt x="0" y="340"/>
                  <a:pt x="0" y="340"/>
                  <a:pt x="0" y="340"/>
                </a:cubicBezTo>
                <a:cubicBezTo>
                  <a:pt x="0" y="33"/>
                  <a:pt x="0" y="33"/>
                  <a:pt x="0" y="33"/>
                </a:cubicBezTo>
                <a:cubicBezTo>
                  <a:pt x="65" y="33"/>
                  <a:pt x="65" y="33"/>
                  <a:pt x="65" y="33"/>
                </a:cubicBezTo>
                <a:cubicBezTo>
                  <a:pt x="91" y="33"/>
                  <a:pt x="91" y="33"/>
                  <a:pt x="91" y="33"/>
                </a:cubicBezTo>
                <a:cubicBezTo>
                  <a:pt x="91" y="15"/>
                  <a:pt x="106" y="0"/>
                  <a:pt x="124" y="0"/>
                </a:cubicBezTo>
                <a:cubicBezTo>
                  <a:pt x="143" y="0"/>
                  <a:pt x="158" y="15"/>
                  <a:pt x="158" y="33"/>
                </a:cubicBezTo>
                <a:lnTo>
                  <a:pt x="247" y="33"/>
                </a:lnTo>
                <a:close/>
                <a:moveTo>
                  <a:pt x="68" y="33"/>
                </a:moveTo>
                <a:cubicBezTo>
                  <a:pt x="68" y="78"/>
                  <a:pt x="68" y="78"/>
                  <a:pt x="68" y="78"/>
                </a:cubicBezTo>
                <a:cubicBezTo>
                  <a:pt x="180" y="78"/>
                  <a:pt x="180" y="78"/>
                  <a:pt x="180" y="78"/>
                </a:cubicBezTo>
                <a:cubicBezTo>
                  <a:pt x="180" y="33"/>
                  <a:pt x="180" y="33"/>
                  <a:pt x="180" y="33"/>
                </a:cubicBezTo>
              </a:path>
            </a:pathLst>
          </a:custGeom>
          <a:noFill/>
          <a:ln w="15875" cap="sq">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27" tIns="45714" rIns="91427" bIns="45714" numCol="1" anchor="t" anchorCtr="0" compatLnSpc="1">
            <a:prstTxWarp prst="textNoShape">
              <a:avLst/>
            </a:prstTxWarp>
          </a:bodyPr>
          <a:lstStyle/>
          <a:p>
            <a:pPr marL="0" marR="0" lvl="0" indent="0" algn="l" defTabSz="91426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05050"/>
              </a:solidFill>
              <a:effectLst/>
              <a:uLnTx/>
              <a:uFillTx/>
              <a:latin typeface="Segoe UI"/>
              <a:ea typeface="+mn-ea"/>
              <a:cs typeface="+mn-cs"/>
            </a:endParaRPr>
          </a:p>
        </p:txBody>
      </p:sp>
      <p:cxnSp>
        <p:nvCxnSpPr>
          <p:cNvPr id="23" name="Straight Connector 22">
            <a:extLst>
              <a:ext uri="{FF2B5EF4-FFF2-40B4-BE49-F238E27FC236}">
                <a16:creationId xmlns:a16="http://schemas.microsoft.com/office/drawing/2014/main" id="{0525D521-6B4B-48A0-8D90-37DE962F996E}"/>
              </a:ext>
            </a:extLst>
          </p:cNvPr>
          <p:cNvCxnSpPr>
            <a:cxnSpLocks/>
          </p:cNvCxnSpPr>
          <p:nvPr userDrawn="1"/>
        </p:nvCxnSpPr>
        <p:spPr>
          <a:xfrm>
            <a:off x="5761041" y="2804504"/>
            <a:ext cx="6400799" cy="0"/>
          </a:xfrm>
          <a:prstGeom prst="line">
            <a:avLst/>
          </a:prstGeom>
          <a:ln w="3175">
            <a:solidFill>
              <a:schemeClr val="bg1">
                <a:lumMod val="75000"/>
                <a:alpha val="80000"/>
              </a:schemeClr>
            </a:solidFill>
            <a:prstDash val="dash"/>
            <a:headEnd type="none"/>
            <a:tailEnd type="none"/>
          </a:ln>
        </p:spPr>
        <p:style>
          <a:lnRef idx="1">
            <a:schemeClr val="accent1"/>
          </a:lnRef>
          <a:fillRef idx="0">
            <a:schemeClr val="accent1"/>
          </a:fillRef>
          <a:effectRef idx="0">
            <a:schemeClr val="accent1"/>
          </a:effectRef>
          <a:fontRef idx="minor">
            <a:schemeClr val="tx1"/>
          </a:fontRef>
        </p:style>
      </p:cxnSp>
      <p:sp>
        <p:nvSpPr>
          <p:cNvPr id="35" name="Text Placeholder 34">
            <a:extLst>
              <a:ext uri="{FF2B5EF4-FFF2-40B4-BE49-F238E27FC236}">
                <a16:creationId xmlns:a16="http://schemas.microsoft.com/office/drawing/2014/main" id="{91FFAFF2-0097-4AAE-8014-6ABBD47308FD}"/>
              </a:ext>
            </a:extLst>
          </p:cNvPr>
          <p:cNvSpPr>
            <a:spLocks noGrp="1"/>
          </p:cNvSpPr>
          <p:nvPr>
            <p:ph type="body" sz="quarter" idx="13" hasCustomPrompt="1"/>
          </p:nvPr>
        </p:nvSpPr>
        <p:spPr>
          <a:xfrm>
            <a:off x="5761041" y="1339852"/>
            <a:ext cx="6071617" cy="1439941"/>
          </a:xfrm>
        </p:spPr>
        <p:txBody>
          <a:bodyPr>
            <a:spAutoFit/>
          </a:bodyPr>
          <a:lstStyle>
            <a:lvl1pPr marL="0" marR="0" indent="0" algn="l" defTabSz="932336" rtl="0" eaLnBrk="1" fontAlgn="base" latinLnBrk="0" hangingPunct="1">
              <a:lnSpc>
                <a:spcPct val="100000"/>
              </a:lnSpc>
              <a:spcBef>
                <a:spcPts val="1200"/>
              </a:spcBef>
              <a:spcAft>
                <a:spcPts val="0"/>
              </a:spcAft>
              <a:buClrTx/>
              <a:buSzTx/>
              <a:buFontTx/>
              <a:buNone/>
              <a:tabLst/>
              <a:defRPr kumimoji="0" lang="en-IN" sz="1800" b="0" i="0" u="none" strike="noStrike" kern="1200" cap="none" spc="0" normalizeH="0" baseline="0">
                <a:ln>
                  <a:noFill/>
                </a:ln>
                <a:solidFill>
                  <a:srgbClr val="505050"/>
                </a:solidFill>
                <a:effectLst/>
                <a:uLnTx/>
                <a:uFillTx/>
                <a:latin typeface="Segoe UI"/>
                <a:ea typeface="Segoe UI" pitchFamily="34" charset="0"/>
                <a:cs typeface="Segoe UI Light" panose="020B0502040204020203" pitchFamily="34" charset="0"/>
              </a:defRPr>
            </a:lvl1pPr>
            <a:lvl2pPr>
              <a:defRPr/>
            </a:lvl2pPr>
            <a:lvl3pPr>
              <a:defRPr/>
            </a:lvl3pPr>
            <a:lvl4pPr>
              <a:defRPr/>
            </a:lvl4pPr>
            <a:lvl5pPr>
              <a:defRPr/>
            </a:lvl5pPr>
          </a:lstStyle>
          <a:p>
            <a:pPr marL="0" marR="0" lvl="0" indent="0" algn="l" defTabSz="932336" rtl="0" eaLnBrk="1" fontAlgn="base"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Lorem ipsum dolor sit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amet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consectetuer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adipiscing</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elit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Maecenas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porttitor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congue</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massa</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p>
          <a:p>
            <a:pPr marL="0" marR="0" lvl="0" indent="0" algn="l" defTabSz="932336" rtl="0" eaLnBrk="1" fontAlgn="base"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Lorem ipsum dolor sit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amet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consectetuer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adipiscing</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elit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Maecenas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porttitor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congue</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massa</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p>
        </p:txBody>
      </p:sp>
      <p:sp>
        <p:nvSpPr>
          <p:cNvPr id="36" name="Text Placeholder 34">
            <a:extLst>
              <a:ext uri="{FF2B5EF4-FFF2-40B4-BE49-F238E27FC236}">
                <a16:creationId xmlns:a16="http://schemas.microsoft.com/office/drawing/2014/main" id="{4393FF6A-5ED4-47AE-A0F7-B6ED42A553D5}"/>
              </a:ext>
            </a:extLst>
          </p:cNvPr>
          <p:cNvSpPr>
            <a:spLocks noGrp="1"/>
          </p:cNvSpPr>
          <p:nvPr>
            <p:ph type="body" sz="quarter" idx="14" hasCustomPrompt="1"/>
          </p:nvPr>
        </p:nvSpPr>
        <p:spPr>
          <a:xfrm>
            <a:off x="5761041" y="3652706"/>
            <a:ext cx="6071617" cy="1439941"/>
          </a:xfrm>
        </p:spPr>
        <p:txBody>
          <a:bodyPr>
            <a:spAutoFit/>
          </a:bodyPr>
          <a:lstStyle>
            <a:lvl1pPr marL="0" marR="0" indent="0" algn="l" defTabSz="932336" rtl="0" eaLnBrk="1" fontAlgn="base" latinLnBrk="0" hangingPunct="1">
              <a:lnSpc>
                <a:spcPct val="100000"/>
              </a:lnSpc>
              <a:spcBef>
                <a:spcPts val="1200"/>
              </a:spcBef>
              <a:spcAft>
                <a:spcPts val="0"/>
              </a:spcAft>
              <a:buClrTx/>
              <a:buSzTx/>
              <a:buFontTx/>
              <a:buNone/>
              <a:tabLst/>
              <a:defRPr kumimoji="0" lang="en-IN" sz="1800" b="0" i="0" u="none" strike="noStrike" kern="1200" cap="none" spc="0" normalizeH="0" baseline="0">
                <a:ln>
                  <a:noFill/>
                </a:ln>
                <a:solidFill>
                  <a:srgbClr val="505050"/>
                </a:solidFill>
                <a:effectLst/>
                <a:uLnTx/>
                <a:uFillTx/>
                <a:latin typeface="Segoe UI"/>
                <a:ea typeface="Segoe UI" pitchFamily="34" charset="0"/>
                <a:cs typeface="Segoe UI Light" panose="020B0502040204020203" pitchFamily="34" charset="0"/>
              </a:defRPr>
            </a:lvl1pPr>
            <a:lvl2pPr>
              <a:defRPr/>
            </a:lvl2pPr>
            <a:lvl3pPr>
              <a:defRPr/>
            </a:lvl3pPr>
            <a:lvl4pPr>
              <a:defRPr/>
            </a:lvl4pPr>
            <a:lvl5pPr>
              <a:defRPr/>
            </a:lvl5pPr>
          </a:lstStyle>
          <a:p>
            <a:pPr marL="0" marR="0" lvl="0" indent="0" algn="l" defTabSz="932336" rtl="0" eaLnBrk="1" fontAlgn="base"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Lorem ipsum dolor sit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amet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consectetuer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adipiscing</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elit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Maecenas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porttitor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congue</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massa</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p>
          <a:p>
            <a:pPr marL="0" marR="0" lvl="0" indent="0" algn="l" defTabSz="932336" rtl="0" eaLnBrk="1" fontAlgn="base" latinLnBrk="0" hangingPunct="1">
              <a:lnSpc>
                <a:spcPct val="100000"/>
              </a:lnSpc>
              <a:spcBef>
                <a:spcPts val="1200"/>
              </a:spcBef>
              <a:spcAft>
                <a:spcPts val="0"/>
              </a:spcAft>
              <a:buClrTx/>
              <a:buSzTx/>
              <a:buFontTx/>
              <a:buNone/>
              <a:tabLst/>
              <a:defRPr/>
            </a:pP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Lorem ipsum dolor sit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amet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consectetuer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adipiscing</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elit</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Maecenas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porttitor</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congue</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r>
              <a:rPr kumimoji="0" lang="en-US" sz="1800" b="0" i="0" u="none" strike="noStrike" kern="1200" cap="none" spc="0" normalizeH="0" baseline="0" noProof="0" err="1">
                <a:ln>
                  <a:noFill/>
                </a:ln>
                <a:solidFill>
                  <a:srgbClr val="505050"/>
                </a:solidFill>
                <a:effectLst/>
                <a:uLnTx/>
                <a:uFillTx/>
                <a:latin typeface="Segoe UI"/>
                <a:ea typeface="Segoe UI" pitchFamily="34" charset="0"/>
                <a:cs typeface="Segoe UI Light" panose="020B0502040204020203" pitchFamily="34" charset="0"/>
              </a:rPr>
              <a:t>massa</a:t>
            </a:r>
            <a:r>
              <a:rPr kumimoji="0" lang="en-US" sz="1800" b="0" i="0" u="none" strike="noStrike" kern="1200" cap="none" spc="0" normalizeH="0" baseline="0" noProof="0">
                <a:ln>
                  <a:noFill/>
                </a:ln>
                <a:solidFill>
                  <a:srgbClr val="505050"/>
                </a:solidFill>
                <a:effectLst/>
                <a:uLnTx/>
                <a:uFillTx/>
                <a:latin typeface="Segoe UI"/>
                <a:ea typeface="Segoe UI" pitchFamily="34" charset="0"/>
                <a:cs typeface="Segoe UI Light" panose="020B0502040204020203" pitchFamily="34" charset="0"/>
              </a:rPr>
              <a:t>. </a:t>
            </a:r>
          </a:p>
        </p:txBody>
      </p:sp>
      <p:pic>
        <p:nvPicPr>
          <p:cNvPr id="25" name="Picture 24">
            <a:extLst>
              <a:ext uri="{FF2B5EF4-FFF2-40B4-BE49-F238E27FC236}">
                <a16:creationId xmlns:a16="http://schemas.microsoft.com/office/drawing/2014/main" id="{2C63FCE0-CAB2-4CF3-9BFD-1620956C17B9}"/>
              </a:ext>
            </a:extLst>
          </p:cNvPr>
          <p:cNvPicPr>
            <a:picLocks noChangeAspect="1"/>
          </p:cNvPicPr>
          <p:nvPr userDrawn="1"/>
        </p:nvPicPr>
        <p:blipFill rotWithShape="1">
          <a:blip r:embed="rId2"/>
          <a:srcRect l="50390" r="7822"/>
          <a:stretch/>
        </p:blipFill>
        <p:spPr>
          <a:xfrm>
            <a:off x="2" y="4"/>
            <a:ext cx="4362451" cy="6858000"/>
          </a:xfrm>
          <a:prstGeom prst="rect">
            <a:avLst/>
          </a:prstGeom>
        </p:spPr>
      </p:pic>
      <p:sp>
        <p:nvSpPr>
          <p:cNvPr id="26" name="Rectangle 25">
            <a:extLst>
              <a:ext uri="{FF2B5EF4-FFF2-40B4-BE49-F238E27FC236}">
                <a16:creationId xmlns:a16="http://schemas.microsoft.com/office/drawing/2014/main" id="{D27E69BB-2C02-4978-8CA9-D87CD4608FE8}"/>
              </a:ext>
            </a:extLst>
          </p:cNvPr>
          <p:cNvSpPr/>
          <p:nvPr userDrawn="1"/>
        </p:nvSpPr>
        <p:spPr bwMode="auto">
          <a:xfrm>
            <a:off x="2" y="4"/>
            <a:ext cx="4362451" cy="6858000"/>
          </a:xfrm>
          <a:prstGeom prst="rect">
            <a:avLst/>
          </a:prstGeom>
          <a:solidFill>
            <a:schemeClr val="tx2">
              <a:alpha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4673" tIns="99739" rIns="124673" bIns="99739" numCol="1" spcCol="0" rtlCol="0" fromWordArt="0" anchor="t" anchorCtr="0" forceAA="0" compatLnSpc="1">
            <a:prstTxWarp prst="textNoShape">
              <a:avLst/>
            </a:prstTxWarp>
            <a:noAutofit/>
          </a:bodyPr>
          <a:lstStyle/>
          <a:p>
            <a:pPr marL="0" marR="0" lvl="0" indent="0" algn="ctr" defTabSz="635666" rtl="0" eaLnBrk="1" fontAlgn="base" latinLnBrk="0" hangingPunct="1">
              <a:lnSpc>
                <a:spcPct val="90000"/>
              </a:lnSpc>
              <a:spcBef>
                <a:spcPct val="0"/>
              </a:spcBef>
              <a:spcAft>
                <a:spcPct val="0"/>
              </a:spcAft>
              <a:buClrTx/>
              <a:buSzTx/>
              <a:buFontTx/>
              <a:buNone/>
              <a:tabLst/>
              <a:defRPr/>
            </a:pPr>
            <a:endParaRPr kumimoji="0" lang="en-US" sz="1636"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27" name="Rectangle 26">
            <a:extLst>
              <a:ext uri="{FF2B5EF4-FFF2-40B4-BE49-F238E27FC236}">
                <a16:creationId xmlns:a16="http://schemas.microsoft.com/office/drawing/2014/main" id="{7E804135-F90C-4214-83F9-ED4C27432FBA}"/>
              </a:ext>
            </a:extLst>
          </p:cNvPr>
          <p:cNvSpPr/>
          <p:nvPr userDrawn="1"/>
        </p:nvSpPr>
        <p:spPr>
          <a:xfrm>
            <a:off x="463552" y="3115648"/>
            <a:ext cx="3435349" cy="583043"/>
          </a:xfrm>
          <a:prstGeom prst="rect">
            <a:avLst/>
          </a:prstGeom>
        </p:spPr>
        <p:txBody>
          <a:bodyPr wrap="square">
            <a:spAutoFit/>
          </a:bodyPr>
          <a:lstStyle/>
          <a:p>
            <a:pPr lvl="0" algn="ctr" defTabSz="932336" fontAlgn="base">
              <a:spcBef>
                <a:spcPct val="0"/>
              </a:spcBef>
              <a:spcAft>
                <a:spcPct val="0"/>
              </a:spcAft>
              <a:defRPr/>
            </a:pPr>
            <a:r>
              <a:rPr lang="en-US" sz="3200">
                <a:solidFill>
                  <a:srgbClr val="FFFFFF"/>
                </a:solidFill>
                <a:latin typeface="Segoe UI Semibold" panose="020B0702040204020203" pitchFamily="34" charset="0"/>
                <a:cs typeface="Segoe UI Semibold" panose="020B0702040204020203" pitchFamily="34" charset="0"/>
              </a:rPr>
              <a:t>Retail</a:t>
            </a:r>
          </a:p>
        </p:txBody>
      </p:sp>
      <p:sp>
        <p:nvSpPr>
          <p:cNvPr id="28" name="Oval 27">
            <a:extLst>
              <a:ext uri="{FF2B5EF4-FFF2-40B4-BE49-F238E27FC236}">
                <a16:creationId xmlns:a16="http://schemas.microsoft.com/office/drawing/2014/main" id="{E3DE11A5-BAAD-4D25-B1D8-CD676CA3BAC9}"/>
              </a:ext>
            </a:extLst>
          </p:cNvPr>
          <p:cNvSpPr/>
          <p:nvPr userDrawn="1"/>
        </p:nvSpPr>
        <p:spPr bwMode="auto">
          <a:xfrm>
            <a:off x="1576803" y="1863329"/>
            <a:ext cx="1208847" cy="1208848"/>
          </a:xfrm>
          <a:prstGeom prst="ellipse">
            <a:avLst/>
          </a:prstGeom>
          <a:solidFill>
            <a:schemeClr val="accent1">
              <a:alpha val="71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ctr" anchorCtr="0" forceAA="0" compatLnSpc="1">
            <a:prstTxWarp prst="textNoShape">
              <a:avLst/>
            </a:prstTxWarp>
            <a:noAutofit/>
          </a:bodyPr>
          <a:lstStyle/>
          <a:p>
            <a:pPr marL="0" marR="0" lvl="0" indent="0" algn="ctr" defTabSz="932336" rtl="0" eaLnBrk="1" fontAlgn="base" latinLnBrk="0" hangingPunct="1">
              <a:lnSpc>
                <a:spcPct val="100000"/>
              </a:lnSpc>
              <a:spcBef>
                <a:spcPct val="0"/>
              </a:spcBef>
              <a:spcAft>
                <a:spcPct val="0"/>
              </a:spcAft>
              <a:buClrTx/>
              <a:buSzTx/>
              <a:buFontTx/>
              <a:buNone/>
              <a:tabLst/>
              <a:defRPr/>
            </a:pPr>
            <a:endParaRPr kumimoji="0" lang="en-IN" sz="2000" b="0" i="0" u="none" strike="noStrike" kern="1200" cap="none" spc="0" normalizeH="0" baseline="0" noProof="0">
              <a:ln>
                <a:noFill/>
              </a:ln>
              <a:solidFill>
                <a:srgbClr val="505050"/>
              </a:solidFill>
              <a:effectLst/>
              <a:uLnTx/>
              <a:uFillTx/>
              <a:latin typeface="Segoe UI"/>
              <a:ea typeface="Segoe UI" pitchFamily="34" charset="0"/>
              <a:cs typeface="Segoe UI" pitchFamily="34" charset="0"/>
            </a:endParaRPr>
          </a:p>
        </p:txBody>
      </p:sp>
      <p:cxnSp>
        <p:nvCxnSpPr>
          <p:cNvPr id="30" name="Straight Connector 29">
            <a:extLst>
              <a:ext uri="{FF2B5EF4-FFF2-40B4-BE49-F238E27FC236}">
                <a16:creationId xmlns:a16="http://schemas.microsoft.com/office/drawing/2014/main" id="{7683B786-4508-4EE6-BB1D-8067DACB9615}"/>
              </a:ext>
            </a:extLst>
          </p:cNvPr>
          <p:cNvCxnSpPr/>
          <p:nvPr userDrawn="1"/>
        </p:nvCxnSpPr>
        <p:spPr>
          <a:xfrm>
            <a:off x="1508689" y="3163871"/>
            <a:ext cx="1345076"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1" name="ShoppingCart_E7BF">
            <a:extLst>
              <a:ext uri="{FF2B5EF4-FFF2-40B4-BE49-F238E27FC236}">
                <a16:creationId xmlns:a16="http://schemas.microsoft.com/office/drawing/2014/main" id="{C5B5A351-A273-478C-9B60-97465F926052}"/>
              </a:ext>
            </a:extLst>
          </p:cNvPr>
          <p:cNvSpPr>
            <a:spLocks noChangeAspect="1" noEditPoints="1"/>
          </p:cNvSpPr>
          <p:nvPr userDrawn="1"/>
        </p:nvSpPr>
        <p:spPr bwMode="auto">
          <a:xfrm>
            <a:off x="1829063" y="2150468"/>
            <a:ext cx="704331" cy="634570"/>
          </a:xfrm>
          <a:custGeom>
            <a:avLst/>
            <a:gdLst>
              <a:gd name="T0" fmla="*/ 3368 w 3817"/>
              <a:gd name="T1" fmla="*/ 2994 h 3244"/>
              <a:gd name="T2" fmla="*/ 3119 w 3817"/>
              <a:gd name="T3" fmla="*/ 3244 h 3244"/>
              <a:gd name="T4" fmla="*/ 2869 w 3817"/>
              <a:gd name="T5" fmla="*/ 2994 h 3244"/>
              <a:gd name="T6" fmla="*/ 3119 w 3817"/>
              <a:gd name="T7" fmla="*/ 2745 h 3244"/>
              <a:gd name="T8" fmla="*/ 3368 w 3817"/>
              <a:gd name="T9" fmla="*/ 2994 h 3244"/>
              <a:gd name="T10" fmla="*/ 1372 w 3817"/>
              <a:gd name="T11" fmla="*/ 2745 h 3244"/>
              <a:gd name="T12" fmla="*/ 1123 w 3817"/>
              <a:gd name="T13" fmla="*/ 2994 h 3244"/>
              <a:gd name="T14" fmla="*/ 1372 w 3817"/>
              <a:gd name="T15" fmla="*/ 3244 h 3244"/>
              <a:gd name="T16" fmla="*/ 1622 w 3817"/>
              <a:gd name="T17" fmla="*/ 2994 h 3244"/>
              <a:gd name="T18" fmla="*/ 1372 w 3817"/>
              <a:gd name="T19" fmla="*/ 2745 h 3244"/>
              <a:gd name="T20" fmla="*/ 0 w 3817"/>
              <a:gd name="T21" fmla="*/ 0 h 3244"/>
              <a:gd name="T22" fmla="*/ 457 w 3817"/>
              <a:gd name="T23" fmla="*/ 0 h 3244"/>
              <a:gd name="T24" fmla="*/ 1372 w 3817"/>
              <a:gd name="T25" fmla="*/ 2745 h 3244"/>
              <a:gd name="T26" fmla="*/ 3119 w 3817"/>
              <a:gd name="T27" fmla="*/ 2745 h 3244"/>
              <a:gd name="T28" fmla="*/ 1123 w 3817"/>
              <a:gd name="T29" fmla="*/ 1996 h 3244"/>
              <a:gd name="T30" fmla="*/ 3318 w 3817"/>
              <a:gd name="T31" fmla="*/ 1996 h 3244"/>
              <a:gd name="T32" fmla="*/ 3817 w 3817"/>
              <a:gd name="T33" fmla="*/ 499 h 3244"/>
              <a:gd name="T34" fmla="*/ 624 w 3817"/>
              <a:gd name="T35" fmla="*/ 499 h 3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17" h="3244">
                <a:moveTo>
                  <a:pt x="3368" y="2994"/>
                </a:moveTo>
                <a:cubicBezTo>
                  <a:pt x="3368" y="3132"/>
                  <a:pt x="3257" y="3244"/>
                  <a:pt x="3119" y="3244"/>
                </a:cubicBezTo>
                <a:cubicBezTo>
                  <a:pt x="2981" y="3244"/>
                  <a:pt x="2869" y="3132"/>
                  <a:pt x="2869" y="2994"/>
                </a:cubicBezTo>
                <a:cubicBezTo>
                  <a:pt x="2869" y="2856"/>
                  <a:pt x="2981" y="2745"/>
                  <a:pt x="3119" y="2745"/>
                </a:cubicBezTo>
                <a:cubicBezTo>
                  <a:pt x="3257" y="2745"/>
                  <a:pt x="3368" y="2856"/>
                  <a:pt x="3368" y="2994"/>
                </a:cubicBezTo>
                <a:close/>
                <a:moveTo>
                  <a:pt x="1372" y="2745"/>
                </a:moveTo>
                <a:cubicBezTo>
                  <a:pt x="1234" y="2745"/>
                  <a:pt x="1123" y="2856"/>
                  <a:pt x="1123" y="2994"/>
                </a:cubicBezTo>
                <a:cubicBezTo>
                  <a:pt x="1123" y="3132"/>
                  <a:pt x="1234" y="3244"/>
                  <a:pt x="1372" y="3244"/>
                </a:cubicBezTo>
                <a:cubicBezTo>
                  <a:pt x="1510" y="3244"/>
                  <a:pt x="1622" y="3132"/>
                  <a:pt x="1622" y="2994"/>
                </a:cubicBezTo>
                <a:cubicBezTo>
                  <a:pt x="1622" y="2856"/>
                  <a:pt x="1510" y="2745"/>
                  <a:pt x="1372" y="2745"/>
                </a:cubicBezTo>
                <a:close/>
                <a:moveTo>
                  <a:pt x="0" y="0"/>
                </a:moveTo>
                <a:cubicBezTo>
                  <a:pt x="457" y="0"/>
                  <a:pt x="457" y="0"/>
                  <a:pt x="457" y="0"/>
                </a:cubicBezTo>
                <a:cubicBezTo>
                  <a:pt x="1372" y="2745"/>
                  <a:pt x="1372" y="2745"/>
                  <a:pt x="1372" y="2745"/>
                </a:cubicBezTo>
                <a:cubicBezTo>
                  <a:pt x="3119" y="2745"/>
                  <a:pt x="3119" y="2745"/>
                  <a:pt x="3119" y="2745"/>
                </a:cubicBezTo>
                <a:moveTo>
                  <a:pt x="1123" y="1996"/>
                </a:moveTo>
                <a:cubicBezTo>
                  <a:pt x="3318" y="1996"/>
                  <a:pt x="3318" y="1996"/>
                  <a:pt x="3318" y="1996"/>
                </a:cubicBezTo>
                <a:cubicBezTo>
                  <a:pt x="3817" y="499"/>
                  <a:pt x="3817" y="499"/>
                  <a:pt x="3817" y="499"/>
                </a:cubicBezTo>
                <a:cubicBezTo>
                  <a:pt x="624" y="499"/>
                  <a:pt x="624" y="499"/>
                  <a:pt x="624" y="499"/>
                </a:cubicBezTo>
              </a:path>
            </a:pathLst>
          </a:custGeom>
          <a:noFill/>
          <a:ln w="6350" cap="sq">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02" tIns="45700" rIns="91402" bIns="45700" numCol="1" anchor="t" anchorCtr="0" compatLnSpc="1">
            <a:prstTxWarp prst="textNoShape">
              <a:avLst/>
            </a:prstTxWarp>
          </a:bodyPr>
          <a:lstStyle/>
          <a:p>
            <a:pPr marL="0" marR="0" lvl="0" indent="0" algn="l" defTabSz="932247"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noFill/>
                <a:effectLst/>
                <a:uLnTx/>
                <a:uFillTx/>
                <a:latin typeface="Segoe UI"/>
                <a:ea typeface="+mn-ea"/>
                <a:cs typeface="Segoe UI" panose="020B0502040204020203" pitchFamily="34" charset="0"/>
              </a:rPr>
              <a:t>a</a:t>
            </a:r>
          </a:p>
        </p:txBody>
      </p:sp>
      <p:sp>
        <p:nvSpPr>
          <p:cNvPr id="2" name="Footer Placeholder 1">
            <a:extLst>
              <a:ext uri="{FF2B5EF4-FFF2-40B4-BE49-F238E27FC236}">
                <a16:creationId xmlns:a16="http://schemas.microsoft.com/office/drawing/2014/main" id="{A8BAFE90-A46A-4BCF-981D-053BA270AB01}"/>
              </a:ext>
            </a:extLst>
          </p:cNvPr>
          <p:cNvSpPr>
            <a:spLocks noGrp="1"/>
          </p:cNvSpPr>
          <p:nvPr>
            <p:ph type="ftr" sz="quarter" idx="10"/>
          </p:nvPr>
        </p:nvSpPr>
        <p:spPr>
          <a:xfrm>
            <a:off x="457201" y="6658973"/>
            <a:ext cx="1263640" cy="153902"/>
          </a:xfrm>
          <a:prstGeom prst="rect">
            <a:avLst/>
          </a:prstGeom>
        </p:spPr>
        <p:txBody>
          <a:bodyPr/>
          <a:lstStyle>
            <a:lvl1pPr>
              <a:defRPr>
                <a:solidFill>
                  <a:schemeClr val="bg1"/>
                </a:solidFill>
              </a:defRPr>
            </a:lvl1pPr>
          </a:lstStyle>
          <a:p>
            <a:r>
              <a:rPr lang="en-IN"/>
              <a:t>Microsoft Confidential</a:t>
            </a:r>
          </a:p>
        </p:txBody>
      </p:sp>
    </p:spTree>
    <p:extLst>
      <p:ext uri="{BB962C8B-B14F-4D97-AF65-F5344CB8AC3E}">
        <p14:creationId xmlns:p14="http://schemas.microsoft.com/office/powerpoint/2010/main" val="419423626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FAF5401-BB9E-4E79-8696-E4C67DEC3FC8}"/>
              </a:ext>
            </a:extLst>
          </p:cNvPr>
          <p:cNvSpPr>
            <a:spLocks noGrp="1"/>
          </p:cNvSpPr>
          <p:nvPr>
            <p:ph type="title"/>
          </p:nvPr>
        </p:nvSpPr>
        <p:spPr>
          <a:xfrm>
            <a:off x="457200" y="289517"/>
            <a:ext cx="11279881" cy="586784"/>
          </a:xfrm>
        </p:spPr>
        <p:txBody>
          <a:bodyPr lIns="0" rIns="0"/>
          <a:lstStyle>
            <a:lvl1pPr algn="l" defTabSz="914233" rtl="0" eaLnBrk="1" latinLnBrk="0" hangingPunct="1">
              <a:lnSpc>
                <a:spcPct val="90000"/>
              </a:lnSpc>
              <a:spcBef>
                <a:spcPct val="0"/>
              </a:spcBef>
              <a:buNone/>
              <a:defRPr lang="en-US" sz="3200" b="0" kern="1200" cap="none" spc="-99" baseline="0" dirty="0">
                <a:ln w="3175">
                  <a:noFill/>
                </a:ln>
                <a:solidFill>
                  <a:schemeClr val="tx1"/>
                </a:solidFill>
                <a:effectLst/>
                <a:latin typeface="Segoe UI Semibold" panose="020B0702040204020203" pitchFamily="34" charset="0"/>
                <a:ea typeface="+mn-ea"/>
                <a:cs typeface="Segoe UI Semibold" panose="020B0702040204020203" pitchFamily="34" charset="0"/>
              </a:defRPr>
            </a:lvl1pPr>
          </a:lstStyle>
          <a:p>
            <a:r>
              <a:rPr lang="en-US"/>
              <a:t>Click to edit Master title style</a:t>
            </a:r>
          </a:p>
        </p:txBody>
      </p:sp>
      <p:sp>
        <p:nvSpPr>
          <p:cNvPr id="2" name="Footer Placeholder 1">
            <a:extLst>
              <a:ext uri="{FF2B5EF4-FFF2-40B4-BE49-F238E27FC236}">
                <a16:creationId xmlns:a16="http://schemas.microsoft.com/office/drawing/2014/main" id="{92CB49E1-4A8D-4E6D-AAB2-5AC8B16781A6}"/>
              </a:ext>
            </a:extLst>
          </p:cNvPr>
          <p:cNvSpPr>
            <a:spLocks noGrp="1"/>
          </p:cNvSpPr>
          <p:nvPr>
            <p:ph type="ftr" sz="quarter" idx="11"/>
          </p:nvPr>
        </p:nvSpPr>
        <p:spPr>
          <a:xfrm>
            <a:off x="457200" y="6658973"/>
            <a:ext cx="1263640" cy="153902"/>
          </a:xfrm>
          <a:prstGeom prst="rect">
            <a:avLst/>
          </a:prstGeom>
        </p:spPr>
        <p:txBody>
          <a:bodyPr/>
          <a:lstStyle>
            <a:lvl1pPr algn="l">
              <a:defRPr/>
            </a:lvl1pPr>
          </a:lstStyle>
          <a:p>
            <a:r>
              <a:rPr lang="en-IN"/>
              <a:t>Microsoft Confidential</a:t>
            </a:r>
          </a:p>
        </p:txBody>
      </p:sp>
      <p:sp>
        <p:nvSpPr>
          <p:cNvPr id="3" name="Slide Number Placeholder 2">
            <a:extLst>
              <a:ext uri="{FF2B5EF4-FFF2-40B4-BE49-F238E27FC236}">
                <a16:creationId xmlns:a16="http://schemas.microsoft.com/office/drawing/2014/main" id="{01CF8BC7-06AE-4B29-B1E5-4BC01F1DD555}"/>
              </a:ext>
            </a:extLst>
          </p:cNvPr>
          <p:cNvSpPr>
            <a:spLocks noGrp="1"/>
          </p:cNvSpPr>
          <p:nvPr>
            <p:ph type="sldNum" sz="quarter" idx="12"/>
          </p:nvPr>
        </p:nvSpPr>
        <p:spPr>
          <a:xfrm>
            <a:off x="11577630" y="6658973"/>
            <a:ext cx="157170" cy="153902"/>
          </a:xfrm>
          <a:prstGeom prst="rect">
            <a:avLst/>
          </a:prstGeom>
        </p:spPr>
        <p:txBody>
          <a:bodyPr/>
          <a:lstStyle/>
          <a:p>
            <a:fld id="{FE0CDD28-ECB8-48A8-A396-B720C5432FDB}" type="slidenum">
              <a:rPr lang="en-IN" smtClean="0"/>
              <a:pPr/>
              <a:t>‹#›</a:t>
            </a:fld>
            <a:endParaRPr lang="en-IN"/>
          </a:p>
        </p:txBody>
      </p:sp>
    </p:spTree>
    <p:extLst>
      <p:ext uri="{BB962C8B-B14F-4D97-AF65-F5344CB8AC3E}">
        <p14:creationId xmlns:p14="http://schemas.microsoft.com/office/powerpoint/2010/main" val="248131922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4AD578-7835-4677-B4A0-E7EBE31E6CBE}"/>
              </a:ext>
            </a:extLst>
          </p:cNvPr>
          <p:cNvSpPr>
            <a:spLocks noGrp="1"/>
          </p:cNvSpPr>
          <p:nvPr>
            <p:ph type="sldNum" sz="quarter" idx="10"/>
          </p:nvPr>
        </p:nvSpPr>
        <p:spPr>
          <a:xfrm>
            <a:off x="11868819" y="6658973"/>
            <a:ext cx="157170" cy="153902"/>
          </a:xfrm>
          <a:prstGeom prst="rect">
            <a:avLst/>
          </a:prstGeom>
        </p:spPr>
        <p:txBody>
          <a:bodyPr/>
          <a:lstStyle/>
          <a:p>
            <a:fld id="{FE0CDD28-ECB8-48A8-A396-B720C5432FDB}" type="slidenum">
              <a:rPr lang="en-IN" smtClean="0"/>
              <a:pPr/>
              <a:t>‹#›</a:t>
            </a:fld>
            <a:endParaRPr lang="en-IN"/>
          </a:p>
        </p:txBody>
      </p:sp>
      <p:sp>
        <p:nvSpPr>
          <p:cNvPr id="3" name="Footer Placeholder 2">
            <a:extLst>
              <a:ext uri="{FF2B5EF4-FFF2-40B4-BE49-F238E27FC236}">
                <a16:creationId xmlns:a16="http://schemas.microsoft.com/office/drawing/2014/main" id="{600245AA-5C10-43F1-AE73-CA2FF686885C}"/>
              </a:ext>
            </a:extLst>
          </p:cNvPr>
          <p:cNvSpPr>
            <a:spLocks noGrp="1"/>
          </p:cNvSpPr>
          <p:nvPr>
            <p:ph type="ftr" sz="quarter" idx="11"/>
          </p:nvPr>
        </p:nvSpPr>
        <p:spPr>
          <a:xfrm>
            <a:off x="457201" y="6658973"/>
            <a:ext cx="1263640" cy="153902"/>
          </a:xfrm>
          <a:prstGeom prst="rect">
            <a:avLst/>
          </a:prstGeom>
        </p:spPr>
        <p:txBody>
          <a:bodyPr/>
          <a:lstStyle/>
          <a:p>
            <a:r>
              <a:rPr lang="en-IN"/>
              <a:t>Microsoft Confidential</a:t>
            </a:r>
          </a:p>
        </p:txBody>
      </p:sp>
      <p:sp>
        <p:nvSpPr>
          <p:cNvPr id="5" name="Title 4">
            <a:extLst>
              <a:ext uri="{FF2B5EF4-FFF2-40B4-BE49-F238E27FC236}">
                <a16:creationId xmlns:a16="http://schemas.microsoft.com/office/drawing/2014/main" id="{6FAF5401-BB9E-4E79-8696-E4C67DEC3FC8}"/>
              </a:ext>
            </a:extLst>
          </p:cNvPr>
          <p:cNvSpPr>
            <a:spLocks noGrp="1"/>
          </p:cNvSpPr>
          <p:nvPr>
            <p:ph type="title"/>
          </p:nvPr>
        </p:nvSpPr>
        <p:spPr/>
        <p:txBody>
          <a:bodyPr/>
          <a:lstStyle>
            <a:lvl1pPr algn="l" defTabSz="914233" rtl="0" eaLnBrk="1" latinLnBrk="0" hangingPunct="1">
              <a:lnSpc>
                <a:spcPct val="90000"/>
              </a:lnSpc>
              <a:spcBef>
                <a:spcPct val="0"/>
              </a:spcBef>
              <a:buNone/>
              <a:defRPr lang="en-US" sz="3200" b="0" kern="1200" cap="none" spc="-99" baseline="0" dirty="0">
                <a:ln w="3175">
                  <a:noFill/>
                </a:ln>
                <a:solidFill>
                  <a:schemeClr val="tx1"/>
                </a:solidFill>
                <a:effectLst/>
                <a:latin typeface="Segoe UI Semibold" panose="020B0702040204020203" pitchFamily="34" charset="0"/>
                <a:ea typeface="+mn-ea"/>
                <a:cs typeface="Segoe UI Semibold" panose="020B0702040204020203" pitchFamily="34" charset="0"/>
              </a:defRPr>
            </a:lvl1pPr>
          </a:lstStyle>
          <a:p>
            <a:r>
              <a:rPr lang="en-US"/>
              <a:t>Click to edit Master title style</a:t>
            </a:r>
          </a:p>
        </p:txBody>
      </p:sp>
      <p:sp>
        <p:nvSpPr>
          <p:cNvPr id="18" name="Text Placeholder 17">
            <a:extLst>
              <a:ext uri="{FF2B5EF4-FFF2-40B4-BE49-F238E27FC236}">
                <a16:creationId xmlns:a16="http://schemas.microsoft.com/office/drawing/2014/main" id="{16B711AC-1A02-4A48-B8F8-C6A09A0C5815}"/>
              </a:ext>
            </a:extLst>
          </p:cNvPr>
          <p:cNvSpPr>
            <a:spLocks noGrp="1"/>
          </p:cNvSpPr>
          <p:nvPr>
            <p:ph type="body" sz="quarter" idx="12" hasCustomPrompt="1"/>
          </p:nvPr>
        </p:nvSpPr>
        <p:spPr>
          <a:xfrm>
            <a:off x="457202" y="1835456"/>
            <a:ext cx="5544838" cy="4655773"/>
          </a:xfrm>
          <a:solidFill>
            <a:schemeClr val="bg1"/>
          </a:solidFill>
          <a:ln w="317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45720" numCol="1" spcCol="0" rtlCol="0" fromWordArt="0" anchor="t" anchorCtr="0" forceAA="0" compatLnSpc="1">
            <a:prstTxWarp prst="textNoShape">
              <a:avLst/>
            </a:prstTxWarp>
            <a:noAutofit/>
          </a:bodyPr>
          <a:lstStyle>
            <a:lvl1pPr marL="336095" indent="-336095">
              <a:defRPr lang="en-IN" sz="1600" kern="1200" dirty="0">
                <a:solidFill>
                  <a:schemeClr val="tx1"/>
                </a:solidFill>
                <a:latin typeface="+mn-lt"/>
                <a:ea typeface="+mn-ea"/>
                <a:cs typeface="Segoe UI Semibold" panose="020B0702040204020203" pitchFamily="34" charset="0"/>
              </a:defRPr>
            </a:lvl1pPr>
            <a:lvl2pPr marL="336095" indent="-336095">
              <a:defRPr lang="en-US" sz="1800" smtClean="0">
                <a:solidFill>
                  <a:schemeClr val="lt1"/>
                </a:solidFill>
              </a:defRPr>
            </a:lvl2pPr>
            <a:lvl3pPr marL="336095" indent="-336095">
              <a:defRPr lang="en-US" smtClean="0">
                <a:solidFill>
                  <a:schemeClr val="lt1"/>
                </a:solidFill>
              </a:defRPr>
            </a:lvl3pPr>
            <a:lvl4pPr marL="336095" indent="-336095">
              <a:defRPr lang="en-US" sz="1800" smtClean="0">
                <a:solidFill>
                  <a:schemeClr val="lt1"/>
                </a:solidFill>
              </a:defRPr>
            </a:lvl4pPr>
            <a:lvl5pPr marL="336095" indent="-336095">
              <a:defRPr lang="en-IN" sz="1800">
                <a:solidFill>
                  <a:schemeClr val="lt1"/>
                </a:solidFill>
              </a:defRPr>
            </a:lvl5pPr>
          </a:lstStyle>
          <a:p>
            <a:pPr marL="174600" lvl="0" indent="-174600" algn="l" defTabSz="932336" rtl="0" eaLnBrk="1" fontAlgn="base" latinLnBrk="0" hangingPunct="1">
              <a:spcBef>
                <a:spcPct val="0"/>
              </a:spcBef>
              <a:spcAft>
                <a:spcPct val="0"/>
              </a:spcAft>
              <a:buFont typeface="Arial" panose="020B0604020202020204" pitchFamily="34" charset="0"/>
              <a:buChar char="•"/>
              <a:defRPr/>
            </a:pPr>
            <a:r>
              <a:rPr lang="en-US"/>
              <a:t>Enter Text</a:t>
            </a:r>
            <a:endParaRPr lang="en-IN"/>
          </a:p>
        </p:txBody>
      </p:sp>
      <p:sp>
        <p:nvSpPr>
          <p:cNvPr id="19" name="Text Placeholder 17">
            <a:extLst>
              <a:ext uri="{FF2B5EF4-FFF2-40B4-BE49-F238E27FC236}">
                <a16:creationId xmlns:a16="http://schemas.microsoft.com/office/drawing/2014/main" id="{D8770E54-D3B1-4124-8B20-4E48B9BE11E3}"/>
              </a:ext>
            </a:extLst>
          </p:cNvPr>
          <p:cNvSpPr>
            <a:spLocks noGrp="1"/>
          </p:cNvSpPr>
          <p:nvPr>
            <p:ph type="body" sz="quarter" idx="13" hasCustomPrompt="1"/>
          </p:nvPr>
        </p:nvSpPr>
        <p:spPr>
          <a:xfrm>
            <a:off x="6192240" y="1835456"/>
            <a:ext cx="5544838" cy="4655773"/>
          </a:xfrm>
          <a:solidFill>
            <a:schemeClr val="bg1"/>
          </a:solidFill>
          <a:ln w="3175">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182880" rIns="91440" bIns="45720" numCol="1" spcCol="0" rtlCol="0" fromWordArt="0" anchor="t" anchorCtr="0" forceAA="0" compatLnSpc="1">
            <a:prstTxWarp prst="textNoShape">
              <a:avLst/>
            </a:prstTxWarp>
            <a:noAutofit/>
          </a:bodyPr>
          <a:lstStyle>
            <a:lvl1pPr marL="336095" indent="-336095">
              <a:defRPr lang="en-IN" sz="1600" kern="1200" dirty="0">
                <a:solidFill>
                  <a:schemeClr val="tx1"/>
                </a:solidFill>
                <a:latin typeface="+mn-lt"/>
                <a:ea typeface="+mn-ea"/>
                <a:cs typeface="Segoe UI Semibold" panose="020B0702040204020203" pitchFamily="34" charset="0"/>
              </a:defRPr>
            </a:lvl1pPr>
            <a:lvl2pPr marL="336095" indent="-336095">
              <a:defRPr lang="en-US" sz="1800" smtClean="0">
                <a:solidFill>
                  <a:schemeClr val="lt1"/>
                </a:solidFill>
              </a:defRPr>
            </a:lvl2pPr>
            <a:lvl3pPr marL="336095" indent="-336095">
              <a:defRPr lang="en-US" smtClean="0">
                <a:solidFill>
                  <a:schemeClr val="lt1"/>
                </a:solidFill>
              </a:defRPr>
            </a:lvl3pPr>
            <a:lvl4pPr marL="336095" indent="-336095">
              <a:defRPr lang="en-US" sz="1800" smtClean="0">
                <a:solidFill>
                  <a:schemeClr val="lt1"/>
                </a:solidFill>
              </a:defRPr>
            </a:lvl4pPr>
            <a:lvl5pPr marL="336095" indent="-336095">
              <a:defRPr lang="en-IN" sz="1800">
                <a:solidFill>
                  <a:schemeClr val="lt1"/>
                </a:solidFill>
              </a:defRPr>
            </a:lvl5pPr>
          </a:lstStyle>
          <a:p>
            <a:pPr marL="174600" lvl="0" indent="-174600" algn="l" defTabSz="932336" rtl="0" eaLnBrk="1" fontAlgn="base" latinLnBrk="0" hangingPunct="1">
              <a:spcBef>
                <a:spcPct val="0"/>
              </a:spcBef>
              <a:spcAft>
                <a:spcPct val="0"/>
              </a:spcAft>
              <a:buFont typeface="Arial" panose="020B0604020202020204" pitchFamily="34" charset="0"/>
              <a:buChar char="•"/>
              <a:defRPr/>
            </a:pPr>
            <a:r>
              <a:rPr lang="en-US"/>
              <a:t>Enter Text</a:t>
            </a:r>
            <a:endParaRPr lang="en-IN"/>
          </a:p>
        </p:txBody>
      </p:sp>
      <p:sp>
        <p:nvSpPr>
          <p:cNvPr id="21" name="Text Placeholder 17">
            <a:extLst>
              <a:ext uri="{FF2B5EF4-FFF2-40B4-BE49-F238E27FC236}">
                <a16:creationId xmlns:a16="http://schemas.microsoft.com/office/drawing/2014/main" id="{98AE2816-5E19-43F8-BF19-5FF8D69E5305}"/>
              </a:ext>
            </a:extLst>
          </p:cNvPr>
          <p:cNvSpPr>
            <a:spLocks noGrp="1"/>
          </p:cNvSpPr>
          <p:nvPr>
            <p:ph type="body" sz="quarter" idx="15" hasCustomPrompt="1"/>
          </p:nvPr>
        </p:nvSpPr>
        <p:spPr>
          <a:xfrm>
            <a:off x="6192240" y="1440245"/>
            <a:ext cx="5544838" cy="411480"/>
          </a:xfr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kumimoji="0" lang="en-IN" sz="1800" b="0" i="0" u="none" strike="noStrike" cap="all" normalizeH="0" dirty="0">
                <a:ln w="3175">
                  <a:noFill/>
                </a:ln>
                <a:solidFill>
                  <a:schemeClr val="bg1"/>
                </a:solidFill>
                <a:effectLst/>
                <a:uLnTx/>
                <a:uFillTx/>
                <a:latin typeface="Segoe UI Semibold"/>
                <a:cs typeface="Segoe UI" pitchFamily="34" charset="0"/>
              </a:defRPr>
            </a:lvl1pPr>
          </a:lstStyle>
          <a:p>
            <a:pPr marL="336095" lvl="0" indent="-336095" algn="ctr" defTabSz="932156" fontAlgn="base">
              <a:lnSpc>
                <a:spcPct val="100000"/>
              </a:lnSpc>
              <a:spcBef>
                <a:spcPct val="0"/>
              </a:spcBef>
              <a:spcAft>
                <a:spcPct val="0"/>
              </a:spcAft>
              <a:buSzTx/>
            </a:pPr>
            <a:r>
              <a:rPr lang="en-US"/>
              <a:t>Enter TITLE</a:t>
            </a:r>
            <a:endParaRPr lang="en-IN"/>
          </a:p>
        </p:txBody>
      </p:sp>
      <p:sp>
        <p:nvSpPr>
          <p:cNvPr id="22" name="Text Placeholder 17">
            <a:extLst>
              <a:ext uri="{FF2B5EF4-FFF2-40B4-BE49-F238E27FC236}">
                <a16:creationId xmlns:a16="http://schemas.microsoft.com/office/drawing/2014/main" id="{24DBA2E4-DA4E-4643-9989-811FEAC6BF3A}"/>
              </a:ext>
            </a:extLst>
          </p:cNvPr>
          <p:cNvSpPr>
            <a:spLocks noGrp="1"/>
          </p:cNvSpPr>
          <p:nvPr>
            <p:ph type="body" sz="quarter" idx="16" hasCustomPrompt="1"/>
          </p:nvPr>
        </p:nvSpPr>
        <p:spPr>
          <a:xfrm>
            <a:off x="457202" y="1440245"/>
            <a:ext cx="5544838" cy="411480"/>
          </a:xfrm>
          <a:solidFill>
            <a:schemeClr val="accent1"/>
          </a:solidFill>
          <a:ln w="31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kumimoji="0" lang="en-IN" sz="1800" b="0" i="0" u="none" strike="noStrike" cap="all" normalizeH="0" dirty="0">
                <a:ln w="3175">
                  <a:noFill/>
                </a:ln>
                <a:solidFill>
                  <a:schemeClr val="bg1"/>
                </a:solidFill>
                <a:effectLst/>
                <a:uLnTx/>
                <a:uFillTx/>
                <a:latin typeface="Segoe UI Semibold"/>
                <a:cs typeface="Segoe UI" pitchFamily="34" charset="0"/>
              </a:defRPr>
            </a:lvl1pPr>
          </a:lstStyle>
          <a:p>
            <a:pPr marL="336095" lvl="0" indent="-336095" algn="ctr" defTabSz="932156" fontAlgn="base">
              <a:lnSpc>
                <a:spcPct val="100000"/>
              </a:lnSpc>
              <a:spcBef>
                <a:spcPct val="0"/>
              </a:spcBef>
              <a:spcAft>
                <a:spcPct val="0"/>
              </a:spcAft>
              <a:buSzTx/>
            </a:pPr>
            <a:r>
              <a:rPr lang="en-US"/>
              <a:t>Enter TITLE</a:t>
            </a:r>
            <a:endParaRPr lang="en-IN"/>
          </a:p>
        </p:txBody>
      </p:sp>
    </p:spTree>
    <p:extLst>
      <p:ext uri="{BB962C8B-B14F-4D97-AF65-F5344CB8AC3E}">
        <p14:creationId xmlns:p14="http://schemas.microsoft.com/office/powerpoint/2010/main" val="1309207637"/>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879619"/>
            <a:ext cx="11653523" cy="1098762"/>
          </a:xfrm>
          <a:noFill/>
        </p:spPr>
        <p:txBody>
          <a:bodyPr tIns="91440" bIns="91440" anchor="t" anchorCtr="0">
            <a:spAutoFit/>
          </a:bodyPr>
          <a:lstStyle>
            <a:lvl1pPr>
              <a:defRPr sz="6600" spc="-98" baseline="0">
                <a:solidFill>
                  <a:srgbClr val="3157A7"/>
                </a:solidFill>
              </a:defRPr>
            </a:lvl1pPr>
          </a:lstStyle>
          <a:p>
            <a:r>
              <a:rPr lang="en-US"/>
              <a:t>Section title</a:t>
            </a:r>
          </a:p>
        </p:txBody>
      </p:sp>
    </p:spTree>
    <p:extLst>
      <p:ext uri="{BB962C8B-B14F-4D97-AF65-F5344CB8AC3E}">
        <p14:creationId xmlns:p14="http://schemas.microsoft.com/office/powerpoint/2010/main" val="180855720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Section Title Accent Color 2">
    <p:bg>
      <p:bgPr>
        <a:solidFill>
          <a:srgbClr val="23425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75"/>
            <a:ext cx="11653523" cy="1178094"/>
          </a:xfrm>
          <a:noFill/>
        </p:spPr>
        <p:txBody>
          <a:bodyPr tIns="91440" bIns="91440" anchor="t" anchorCtr="0">
            <a:spAutoFit/>
          </a:bodyPr>
          <a:lstStyle>
            <a:lvl1pPr>
              <a:defRPr sz="7199" spc="-98" baseline="0">
                <a:gradFill>
                  <a:gsLst>
                    <a:gs pos="100000">
                      <a:schemeClr val="tx1"/>
                    </a:gs>
                    <a:gs pos="0">
                      <a:schemeClr val="tx1"/>
                    </a:gs>
                  </a:gsLst>
                  <a:lin ang="5400000" scaled="0"/>
                </a:gradFill>
              </a:defRPr>
            </a:lvl1pPr>
          </a:lstStyle>
          <a:p>
            <a:r>
              <a:rPr lang="en-US"/>
              <a:t>Section title</a:t>
            </a:r>
          </a:p>
        </p:txBody>
      </p:sp>
      <p:sp>
        <p:nvSpPr>
          <p:cNvPr id="3" name="Footer Placeholder 2">
            <a:extLst>
              <a:ext uri="{FF2B5EF4-FFF2-40B4-BE49-F238E27FC236}">
                <a16:creationId xmlns:a16="http://schemas.microsoft.com/office/drawing/2014/main" id="{AECABB52-5127-4A54-8D91-61403CFF3A7D}"/>
              </a:ext>
            </a:extLst>
          </p:cNvPr>
          <p:cNvSpPr>
            <a:spLocks noGrp="1"/>
          </p:cNvSpPr>
          <p:nvPr>
            <p:ph type="ftr" sz="quarter" idx="10"/>
          </p:nvPr>
        </p:nvSpPr>
        <p:spPr/>
        <p:txBody>
          <a:bodyPr/>
          <a:lstStyle/>
          <a:p>
            <a:r>
              <a:rPr lang="en-IN"/>
              <a:t>Microsoft Confidential</a:t>
            </a:r>
          </a:p>
        </p:txBody>
      </p:sp>
      <p:sp>
        <p:nvSpPr>
          <p:cNvPr id="4" name="Slide Number Placeholder 3">
            <a:extLst>
              <a:ext uri="{FF2B5EF4-FFF2-40B4-BE49-F238E27FC236}">
                <a16:creationId xmlns:a16="http://schemas.microsoft.com/office/drawing/2014/main" id="{73E5AF9D-8836-4DF6-B594-DB9D199ED74A}"/>
              </a:ext>
            </a:extLst>
          </p:cNvPr>
          <p:cNvSpPr>
            <a:spLocks noGrp="1"/>
          </p:cNvSpPr>
          <p:nvPr>
            <p:ph type="sldNum" sz="quarter" idx="11"/>
          </p:nvPr>
        </p:nvSpPr>
        <p:spPr/>
        <p:txBody>
          <a:bodyPr/>
          <a:lstStyle/>
          <a:p>
            <a:fld id="{FE0CDD28-ECB8-48A8-A396-B720C5432FDB}" type="slidenum">
              <a:rPr lang="en-IN" smtClean="0"/>
              <a:pPr/>
              <a:t>‹#›</a:t>
            </a:fld>
            <a:endParaRPr lang="en-IN"/>
          </a:p>
        </p:txBody>
      </p:sp>
    </p:spTree>
    <p:extLst>
      <p:ext uri="{BB962C8B-B14F-4D97-AF65-F5344CB8AC3E}">
        <p14:creationId xmlns:p14="http://schemas.microsoft.com/office/powerpoint/2010/main" val="4796464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1">
            <a:extLst>
              <a:ext uri="{FF2B5EF4-FFF2-40B4-BE49-F238E27FC236}">
                <a16:creationId xmlns:a16="http://schemas.microsoft.com/office/drawing/2014/main" id="{CDD3E824-4CBD-42CE-8767-08805F25C9E3}"/>
              </a:ext>
            </a:extLst>
          </p:cNvPr>
          <p:cNvSpPr>
            <a:spLocks noGrp="1"/>
          </p:cNvSpPr>
          <p:nvPr>
            <p:ph type="ftr" sz="quarter" idx="11"/>
          </p:nvPr>
        </p:nvSpPr>
        <p:spPr>
          <a:xfrm>
            <a:off x="457200" y="6658973"/>
            <a:ext cx="1263640" cy="153902"/>
          </a:xfrm>
          <a:prstGeom prst="rect">
            <a:avLst/>
          </a:prstGeom>
        </p:spPr>
        <p:txBody>
          <a:bodyPr/>
          <a:lstStyle>
            <a:lvl1pPr algn="l">
              <a:defRPr/>
            </a:lvl1pPr>
          </a:lstStyle>
          <a:p>
            <a:r>
              <a:rPr lang="en-IN"/>
              <a:t>Microsoft Confidential</a:t>
            </a:r>
          </a:p>
        </p:txBody>
      </p:sp>
      <p:sp>
        <p:nvSpPr>
          <p:cNvPr id="5" name="Slide Number Placeholder 2">
            <a:extLst>
              <a:ext uri="{FF2B5EF4-FFF2-40B4-BE49-F238E27FC236}">
                <a16:creationId xmlns:a16="http://schemas.microsoft.com/office/drawing/2014/main" id="{3E9185B5-70CE-4B70-B011-210028F24514}"/>
              </a:ext>
            </a:extLst>
          </p:cNvPr>
          <p:cNvSpPr>
            <a:spLocks noGrp="1"/>
          </p:cNvSpPr>
          <p:nvPr>
            <p:ph type="sldNum" sz="quarter" idx="12"/>
          </p:nvPr>
        </p:nvSpPr>
        <p:spPr>
          <a:xfrm>
            <a:off x="11577630" y="6658973"/>
            <a:ext cx="157170" cy="153902"/>
          </a:xfrm>
          <a:prstGeom prst="rect">
            <a:avLst/>
          </a:prstGeom>
        </p:spPr>
        <p:txBody>
          <a:bodyPr/>
          <a:lstStyle/>
          <a:p>
            <a:fld id="{FE0CDD28-ECB8-48A8-A396-B720C5432FDB}" type="slidenum">
              <a:rPr lang="en-IN" smtClean="0"/>
              <a:pPr/>
              <a:t>‹#›</a:t>
            </a:fld>
            <a:endParaRPr lang="en-IN"/>
          </a:p>
        </p:txBody>
      </p:sp>
    </p:spTree>
    <p:extLst>
      <p:ext uri="{BB962C8B-B14F-4D97-AF65-F5344CB8AC3E}">
        <p14:creationId xmlns:p14="http://schemas.microsoft.com/office/powerpoint/2010/main" val="125180755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losing logo slide">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0" y="6170060"/>
            <a:ext cx="11623331" cy="395239"/>
          </a:xfrm>
          <a:prstGeom prst="rect">
            <a:avLst/>
          </a:prstGeom>
          <a:noFill/>
          <a:ln w="12700">
            <a:noFill/>
            <a:miter lim="800000"/>
            <a:headEnd type="none" w="sm" len="sm"/>
            <a:tailEnd type="none" w="sm" len="sm"/>
          </a:ln>
          <a:effectLst/>
        </p:spPr>
        <p:txBody>
          <a:bodyPr vert="horz" wrap="square" lIns="179260" tIns="143407" rIns="179260" bIns="143407" numCol="1" anchor="t" anchorCtr="0" compatLnSpc="1">
            <a:prstTxWarp prst="textNoShape">
              <a:avLst/>
            </a:prstTxWarp>
            <a:spAutoFit/>
          </a:bodyPr>
          <a:lstStyle/>
          <a:p>
            <a:pPr defTabSz="913790" eaLnBrk="0" hangingPunct="0"/>
            <a:r>
              <a:rPr lang="en-US" sz="686">
                <a:gradFill>
                  <a:gsLst>
                    <a:gs pos="0">
                      <a:schemeClr val="tx1"/>
                    </a:gs>
                    <a:gs pos="100000">
                      <a:schemeClr val="tx1"/>
                    </a:gs>
                  </a:gsLst>
                  <a:lin ang="5400000" scaled="0"/>
                </a:gradFill>
                <a:cs typeface="Segoe UI" pitchFamily="34" charset="0"/>
              </a:rPr>
              <a:t>© Microsoft Corporation. All rights reserved. </a:t>
            </a:r>
          </a:p>
        </p:txBody>
      </p:sp>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invGray">
          <a:xfrm>
            <a:off x="450202" y="3083653"/>
            <a:ext cx="3223862" cy="690694"/>
          </a:xfrm>
          <a:prstGeom prst="rect">
            <a:avLst/>
          </a:prstGeom>
        </p:spPr>
      </p:pic>
    </p:spTree>
    <p:extLst>
      <p:ext uri="{BB962C8B-B14F-4D97-AF65-F5344CB8AC3E}">
        <p14:creationId xmlns:p14="http://schemas.microsoft.com/office/powerpoint/2010/main" val="265765146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73900-4B75-6BD1-7FDF-6A2643044D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BBAC86-FE52-0326-27B9-E51DA449FA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C77F83-D0E3-B366-B81D-6E76640E1C1E}"/>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5" name="Footer Placeholder 4">
            <a:extLst>
              <a:ext uri="{FF2B5EF4-FFF2-40B4-BE49-F238E27FC236}">
                <a16:creationId xmlns:a16="http://schemas.microsoft.com/office/drawing/2014/main" id="{B129133C-140C-1BF2-66FA-FE2480176E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147865-A1BD-600F-31A7-F27925B93AA6}"/>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2735671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5C570-17DE-9442-DEF9-2A5C1FC8D0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C4DDC-B4DB-B36F-513A-A22E93450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04B4E7-50DC-0FA1-3DB1-81FBEF71DC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0A37DC-B465-6301-BF6C-D1C922CC8C26}"/>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6" name="Footer Placeholder 5">
            <a:extLst>
              <a:ext uri="{FF2B5EF4-FFF2-40B4-BE49-F238E27FC236}">
                <a16:creationId xmlns:a16="http://schemas.microsoft.com/office/drawing/2014/main" id="{A9F77D0F-C6CE-DD0D-1527-B19EA872B3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636216-A449-28F3-C3D2-B7B1C617E5C4}"/>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1977194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B8D2-50BA-E868-2528-957ACD024A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57B382-2800-4A1D-8661-179A4068BB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6E2AB-7264-A395-EBA2-D06F58F392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90583E-1C74-1CE6-CFB5-CD54FD6ED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4C4EAB-774B-4B4D-294F-902E589366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FDDD88-4224-B166-1A97-713671981BB7}"/>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8" name="Footer Placeholder 7">
            <a:extLst>
              <a:ext uri="{FF2B5EF4-FFF2-40B4-BE49-F238E27FC236}">
                <a16:creationId xmlns:a16="http://schemas.microsoft.com/office/drawing/2014/main" id="{1D2608C9-571B-66BD-C529-4949FEFE2D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196DE0-E55D-B418-E9DB-1CE77F53865E}"/>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246721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B6A9-28AD-FD3C-C9B0-BE5DD0565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229E19-8B54-8487-1A45-496ABA719709}"/>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4" name="Footer Placeholder 3">
            <a:extLst>
              <a:ext uri="{FF2B5EF4-FFF2-40B4-BE49-F238E27FC236}">
                <a16:creationId xmlns:a16="http://schemas.microsoft.com/office/drawing/2014/main" id="{2083A276-76B0-0133-BEB7-5328D98414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EA4032-843C-BC66-F41C-45FD2287834D}"/>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307200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24C7D5-2753-6596-0215-A3AB5039D5E2}"/>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3" name="Footer Placeholder 2">
            <a:extLst>
              <a:ext uri="{FF2B5EF4-FFF2-40B4-BE49-F238E27FC236}">
                <a16:creationId xmlns:a16="http://schemas.microsoft.com/office/drawing/2014/main" id="{6DFF1C98-1E38-C770-A232-C80DBB65D0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CD3EE9-19F2-CA54-C843-9CF72BECA3AC}"/>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371721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23324-E5AC-07B8-0026-45445EEE5D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2CF711-BA67-0C1F-8060-55B041A97A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58531C-4D6A-4C9E-6AF3-11B80F345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C5A8D6-DEB1-2FB6-869D-370D9B6B3E51}"/>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6" name="Footer Placeholder 5">
            <a:extLst>
              <a:ext uri="{FF2B5EF4-FFF2-40B4-BE49-F238E27FC236}">
                <a16:creationId xmlns:a16="http://schemas.microsoft.com/office/drawing/2014/main" id="{033DB239-EEB1-6636-668B-1E16566779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289DCF-19A5-C4E9-CCD6-254D1672F333}"/>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27624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114E-763B-6E68-B550-95ACF7272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5541B9-ACA2-5D12-9A03-9B25135A3C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6F37D9-2331-D0CB-ACB2-BAE955A01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D2E9E8-B66F-47A5-D48F-DE3E4EE352A4}"/>
              </a:ext>
            </a:extLst>
          </p:cNvPr>
          <p:cNvSpPr>
            <a:spLocks noGrp="1"/>
          </p:cNvSpPr>
          <p:nvPr>
            <p:ph type="dt" sz="half" idx="10"/>
          </p:nvPr>
        </p:nvSpPr>
        <p:spPr/>
        <p:txBody>
          <a:bodyPr/>
          <a:lstStyle/>
          <a:p>
            <a:fld id="{53985EC3-785D-4507-9044-ECF0A4B5D347}" type="datetimeFigureOut">
              <a:rPr lang="en-US" smtClean="0"/>
              <a:t>4/10/2023</a:t>
            </a:fld>
            <a:endParaRPr lang="en-US"/>
          </a:p>
        </p:txBody>
      </p:sp>
      <p:sp>
        <p:nvSpPr>
          <p:cNvPr id="6" name="Footer Placeholder 5">
            <a:extLst>
              <a:ext uri="{FF2B5EF4-FFF2-40B4-BE49-F238E27FC236}">
                <a16:creationId xmlns:a16="http://schemas.microsoft.com/office/drawing/2014/main" id="{AC92F781-4E79-5BE9-2A97-4A59EB9622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94AC4-27C6-A9DA-EBD7-14908465E0D2}"/>
              </a:ext>
            </a:extLst>
          </p:cNvPr>
          <p:cNvSpPr>
            <a:spLocks noGrp="1"/>
          </p:cNvSpPr>
          <p:nvPr>
            <p:ph type="sldNum" sz="quarter" idx="12"/>
          </p:nvPr>
        </p:nvSpPr>
        <p:spPr/>
        <p:txBody>
          <a:bodyPr/>
          <a:lstStyle/>
          <a:p>
            <a:fld id="{FF803D6B-C25C-418D-89FA-99F4C612963B}" type="slidenum">
              <a:rPr lang="en-US" smtClean="0"/>
              <a:t>‹#›</a:t>
            </a:fld>
            <a:endParaRPr lang="en-US"/>
          </a:p>
        </p:txBody>
      </p:sp>
    </p:spTree>
    <p:extLst>
      <p:ext uri="{BB962C8B-B14F-4D97-AF65-F5344CB8AC3E}">
        <p14:creationId xmlns:p14="http://schemas.microsoft.com/office/powerpoint/2010/main" val="2134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image" Target="../media/image5.png"/><Relationship Id="rId5" Type="http://schemas.openxmlformats.org/officeDocument/2006/relationships/slideLayout" Target="../slideLayouts/slideLayout22.xml"/><Relationship Id="rId10" Type="http://schemas.openxmlformats.org/officeDocument/2006/relationships/theme" Target="../theme/theme3.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1A765A-B6C0-07BC-735D-12A4EBAE49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04C6D3-9F5F-9641-05A9-D77FAAA47A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CC0567-8CDA-ADB2-C0C4-2BBF6F693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85EC3-785D-4507-9044-ECF0A4B5D347}" type="datetimeFigureOut">
              <a:rPr lang="en-US" smtClean="0"/>
              <a:t>4/10/2023</a:t>
            </a:fld>
            <a:endParaRPr lang="en-US"/>
          </a:p>
        </p:txBody>
      </p:sp>
      <p:sp>
        <p:nvSpPr>
          <p:cNvPr id="5" name="Footer Placeholder 4">
            <a:extLst>
              <a:ext uri="{FF2B5EF4-FFF2-40B4-BE49-F238E27FC236}">
                <a16:creationId xmlns:a16="http://schemas.microsoft.com/office/drawing/2014/main" id="{43AF7976-F5E5-0DC7-08C9-D45C6BE9B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EE5DAB-59C9-EB0F-91D4-3112DF8B92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803D6B-C25C-418D-89FA-99F4C612963B}" type="slidenum">
              <a:rPr lang="en-US" smtClean="0"/>
              <a:t>‹#›</a:t>
            </a:fld>
            <a:endParaRPr lang="en-US"/>
          </a:p>
        </p:txBody>
      </p:sp>
    </p:spTree>
    <p:extLst>
      <p:ext uri="{BB962C8B-B14F-4D97-AF65-F5344CB8AC3E}">
        <p14:creationId xmlns:p14="http://schemas.microsoft.com/office/powerpoint/2010/main" val="952610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492443"/>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538883"/>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p:nvPicPr>
        <p:blipFill rotWithShape="1">
          <a:blip r:embed="rId8"/>
          <a:srcRect l="762"/>
          <a:stretch/>
        </p:blipFill>
        <p:spPr>
          <a:xfrm rot="5400000">
            <a:off x="9464500" y="2843773"/>
            <a:ext cx="6858000" cy="1170455"/>
          </a:xfrm>
          <a:prstGeom prst="rect">
            <a:avLst/>
          </a:prstGeom>
        </p:spPr>
      </p:pic>
      <p:sp>
        <p:nvSpPr>
          <p:cNvPr id="5" name="Footer Placeholder 2">
            <a:extLst>
              <a:ext uri="{FF2B5EF4-FFF2-40B4-BE49-F238E27FC236}">
                <a16:creationId xmlns:a16="http://schemas.microsoft.com/office/drawing/2014/main" id="{0453F453-1A3F-4CC4-84B7-ECD03B42904D}"/>
              </a:ext>
            </a:extLst>
          </p:cNvPr>
          <p:cNvSpPr txBox="1">
            <a:spLocks/>
          </p:cNvSpPr>
          <p:nvPr userDrawn="1"/>
        </p:nvSpPr>
        <p:spPr>
          <a:xfrm>
            <a:off x="3392565" y="7081358"/>
            <a:ext cx="5279136" cy="138499"/>
          </a:xfrm>
          <a:prstGeom prst="rect">
            <a:avLst/>
          </a:prstGeom>
          <a:noFill/>
        </p:spPr>
        <p:txBody>
          <a:bodyPr wrap="square" lIns="0" tIns="0" rIns="0" bIns="0" rtlCol="0" anchor="ctr">
            <a:spAutoFit/>
          </a:bodyPr>
          <a:lstStyle>
            <a:defPPr>
              <a:defRPr lang="en-US"/>
            </a:defPPr>
            <a:lvl1pPr algn="ctr">
              <a:defRPr sz="1200">
                <a:gradFill>
                  <a:gsLst>
                    <a:gs pos="2917">
                      <a:schemeClr val="tx1">
                        <a:alpha val="25000"/>
                      </a:schemeClr>
                    </a:gs>
                    <a:gs pos="30000">
                      <a:schemeClr val="tx1">
                        <a:alpha val="25000"/>
                      </a:schemeClr>
                    </a:gs>
                  </a:gsLst>
                  <a:lin ang="5400000" scaled="0"/>
                </a:gradFill>
                <a:latin typeface="+mj-l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en-US" sz="900"/>
              <a:t>MICROSOFT CONFIDENTIAL – NON-DISCLOSURE AGREEMENT REQUIRED</a:t>
            </a:r>
          </a:p>
        </p:txBody>
      </p:sp>
    </p:spTree>
    <p:extLst>
      <p:ext uri="{BB962C8B-B14F-4D97-AF65-F5344CB8AC3E}">
        <p14:creationId xmlns:p14="http://schemas.microsoft.com/office/powerpoint/2010/main" val="1006715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ransition>
    <p:fade/>
  </p:transition>
  <p:hf sldNum="0" hdr="0" dt="0"/>
  <p:txStyles>
    <p:titleStyle>
      <a:lvl1pPr algn="l" defTabSz="932742" rtl="0" eaLnBrk="1" latinLnBrk="0" hangingPunct="1">
        <a:lnSpc>
          <a:spcPct val="100000"/>
        </a:lnSpc>
        <a:spcBef>
          <a:spcPct val="0"/>
        </a:spcBef>
        <a:buNone/>
        <a:defRPr lang="en-US" sz="3200" b="0" kern="1200" cap="none" spc="-50" baseline="0" dirty="0" smtClean="0">
          <a:ln w="3175">
            <a:noFill/>
          </a:ln>
          <a:solidFill>
            <a:schemeClr val="tx1"/>
          </a:solidFill>
          <a:effectLst/>
          <a:latin typeface="+mj-lt"/>
          <a:ea typeface="+mn-ea"/>
          <a:cs typeface="Segoe UI" pitchFamily="34" charset="0"/>
        </a:defRPr>
      </a:lvl1pPr>
    </p:titleStyle>
    <p:bodyStyle>
      <a:lvl1pPr marL="0" marR="0" indent="0" algn="l" defTabSz="932742" rtl="0" eaLnBrk="1" fontAlgn="auto" latinLnBrk="0" hangingPunct="1">
        <a:lnSpc>
          <a:spcPct val="100000"/>
        </a:lnSpc>
        <a:spcBef>
          <a:spcPts val="1800"/>
        </a:spcBef>
        <a:spcAft>
          <a:spcPts val="0"/>
        </a:spcAft>
        <a:buClrTx/>
        <a:buSzPct val="90000"/>
        <a:buFont typeface="Wingdings" panose="05000000000000000000" pitchFamily="2" charset="2"/>
        <a:buNone/>
        <a:tabLst/>
        <a:defRPr sz="2400" kern="1200" spc="0" baseline="0">
          <a:solidFill>
            <a:schemeClr val="accent1">
              <a:lumMod val="60000"/>
              <a:lumOff val="40000"/>
            </a:schemeClr>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2pPr>
      <a:lvl3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400" kern="1200" spc="0" baseline="0">
          <a:gradFill>
            <a:gsLst>
              <a:gs pos="1250">
                <a:schemeClr val="tx1"/>
              </a:gs>
              <a:gs pos="100000">
                <a:schemeClr val="tx1"/>
              </a:gs>
            </a:gsLst>
            <a:lin ang="5400000" scaled="0"/>
          </a:gradFill>
          <a:latin typeface="+mn-lt"/>
          <a:ea typeface="+mn-ea"/>
          <a:cs typeface="+mn-cs"/>
        </a:defRPr>
      </a:lvl3pPr>
      <a:lvl4pPr marL="0" marR="0" indent="0" algn="l" defTabSz="932742" rtl="0" eaLnBrk="1" fontAlgn="auto" latinLnBrk="0" hangingPunct="1">
        <a:lnSpc>
          <a:spcPct val="100000"/>
        </a:lnSpc>
        <a:spcBef>
          <a:spcPts val="600"/>
        </a:spcBef>
        <a:spcAft>
          <a:spcPts val="600"/>
        </a:spcAft>
        <a:buClrTx/>
        <a:buSzPct val="90000"/>
        <a:buFont typeface="Wingdings" panose="05000000000000000000" pitchFamily="2" charset="2"/>
        <a:buNone/>
        <a:tabLst/>
        <a:defRPr sz="1200" kern="0" cap="all" spc="100" baseline="0">
          <a:solidFill>
            <a:schemeClr val="accent1">
              <a:lumMod val="60000"/>
              <a:lumOff val="40000"/>
            </a:schemeClr>
          </a:solidFill>
          <a:latin typeface="+mn-lt"/>
          <a:ea typeface="+mn-ea"/>
          <a:cs typeface="+mn-cs"/>
        </a:defRPr>
      </a:lvl4pPr>
      <a:lvl5pPr marL="0" marR="0" indent="0" algn="l" defTabSz="932742" rtl="0" eaLnBrk="1" fontAlgn="auto" latinLnBrk="0" hangingPunct="1">
        <a:lnSpc>
          <a:spcPct val="100000"/>
        </a:lnSpc>
        <a:spcBef>
          <a:spcPts val="0"/>
        </a:spcBef>
        <a:spcAft>
          <a:spcPts val="600"/>
        </a:spcAft>
        <a:buClrTx/>
        <a:buSzPct val="90000"/>
        <a:buFont typeface="Wingdings" panose="05000000000000000000" pitchFamily="2" charset="2"/>
        <a:buNone/>
        <a:tabLst/>
        <a:defRPr sz="12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guide id="31"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6"/>
            <a:ext cx="11467841"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3" y="1189180"/>
            <a:ext cx="11465558" cy="1864619"/>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5400000">
            <a:off x="9208748" y="2991034"/>
            <a:ext cx="6858623" cy="876556"/>
          </a:xfrm>
          <a:prstGeom prst="rect">
            <a:avLst/>
          </a:prstGeom>
        </p:spPr>
      </p:pic>
      <p:sp>
        <p:nvSpPr>
          <p:cNvPr id="3" name="Slide Number Placeholder 2">
            <a:extLst>
              <a:ext uri="{FF2B5EF4-FFF2-40B4-BE49-F238E27FC236}">
                <a16:creationId xmlns:a16="http://schemas.microsoft.com/office/drawing/2014/main" id="{54886F73-CA64-4225-B2D9-38FD98E87E30}"/>
              </a:ext>
            </a:extLst>
          </p:cNvPr>
          <p:cNvSpPr>
            <a:spLocks noGrp="1"/>
          </p:cNvSpPr>
          <p:nvPr>
            <p:ph type="sldNum" sz="quarter" idx="4"/>
          </p:nvPr>
        </p:nvSpPr>
        <p:spPr>
          <a:xfrm>
            <a:off x="11577630" y="6658973"/>
            <a:ext cx="157170" cy="153902"/>
          </a:xfrm>
          <a:prstGeom prst="rect">
            <a:avLst/>
          </a:prstGeom>
        </p:spPr>
        <p:txBody>
          <a:bodyPr vert="horz" wrap="none" lIns="0" tIns="0" rIns="0" bIns="0" rtlCol="0" anchor="ctr">
            <a:spAutoFit/>
          </a:bodyPr>
          <a:lstStyle>
            <a:lvl1pPr algn="r">
              <a:defRPr sz="1000">
                <a:solidFill>
                  <a:schemeClr val="tx1"/>
                </a:solidFill>
              </a:defRPr>
            </a:lvl1pPr>
          </a:lstStyle>
          <a:p>
            <a:fld id="{FE0CDD28-ECB8-48A8-A396-B720C5432FDB}" type="slidenum">
              <a:rPr lang="en-IN" smtClean="0"/>
              <a:pPr/>
              <a:t>‹#›</a:t>
            </a:fld>
            <a:endParaRPr lang="en-IN"/>
          </a:p>
        </p:txBody>
      </p:sp>
      <p:sp>
        <p:nvSpPr>
          <p:cNvPr id="5" name="Footer Placeholder 4">
            <a:extLst>
              <a:ext uri="{FF2B5EF4-FFF2-40B4-BE49-F238E27FC236}">
                <a16:creationId xmlns:a16="http://schemas.microsoft.com/office/drawing/2014/main" id="{0A817F05-BF46-4CE4-BB01-9F8B4DC1A1F7}"/>
              </a:ext>
            </a:extLst>
          </p:cNvPr>
          <p:cNvSpPr>
            <a:spLocks noGrp="1"/>
          </p:cNvSpPr>
          <p:nvPr>
            <p:ph type="ftr" sz="quarter" idx="3"/>
          </p:nvPr>
        </p:nvSpPr>
        <p:spPr>
          <a:xfrm>
            <a:off x="457200" y="6658973"/>
            <a:ext cx="1263640" cy="153902"/>
          </a:xfrm>
          <a:prstGeom prst="rect">
            <a:avLst/>
          </a:prstGeom>
        </p:spPr>
        <p:txBody>
          <a:bodyPr vert="horz" wrap="none" lIns="0" tIns="0" rIns="0" bIns="0" rtlCol="0" anchor="ctr">
            <a:spAutoFit/>
          </a:bodyPr>
          <a:lstStyle>
            <a:lvl1pPr algn="l">
              <a:defRPr sz="1000">
                <a:solidFill>
                  <a:schemeClr val="tx1"/>
                </a:solidFill>
              </a:defRPr>
            </a:lvl1pPr>
          </a:lstStyle>
          <a:p>
            <a:r>
              <a:rPr lang="en-IN"/>
              <a:t>Microsoft Confidential</a:t>
            </a:r>
          </a:p>
        </p:txBody>
      </p:sp>
    </p:spTree>
    <p:extLst>
      <p:ext uri="{BB962C8B-B14F-4D97-AF65-F5344CB8AC3E}">
        <p14:creationId xmlns:p14="http://schemas.microsoft.com/office/powerpoint/2010/main" val="95348471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ransition>
    <p:fade/>
  </p:transition>
  <p:hf hdr="0" dt="0"/>
  <p:txStyles>
    <p:titleStyle>
      <a:lvl1pPr algn="l" defTabSz="914233" rtl="0" eaLnBrk="1" latinLnBrk="0" hangingPunct="1">
        <a:lnSpc>
          <a:spcPct val="90000"/>
        </a:lnSpc>
        <a:spcBef>
          <a:spcPct val="0"/>
        </a:spcBef>
        <a:buNone/>
        <a:defRPr lang="en-US" sz="3200" b="0" kern="1200" cap="none" spc="-99" baseline="0" dirty="0" smtClean="0">
          <a:ln w="3175">
            <a:noFill/>
          </a:ln>
          <a:solidFill>
            <a:schemeClr val="tx1"/>
          </a:solidFill>
          <a:effectLst/>
          <a:latin typeface="+mj-lt"/>
          <a:ea typeface="+mn-ea"/>
          <a:cs typeface="Segoe UI" pitchFamily="34" charset="0"/>
        </a:defRPr>
      </a:lvl1pPr>
    </p:titleStyle>
    <p:bodyStyle>
      <a:lvl1pPr marL="336095" marR="0" indent="-336095" algn="l" defTabSz="914233"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solidFill>
            <a:schemeClr val="tx1"/>
          </a:solidFill>
          <a:latin typeface="+mj-lt"/>
          <a:ea typeface="+mn-ea"/>
          <a:cs typeface="+mn-cs"/>
        </a:defRPr>
      </a:lvl1pPr>
      <a:lvl2pPr marL="572608" marR="0" indent="-236511" algn="l" defTabSz="914233"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chemeClr val="tx1"/>
          </a:solidFill>
          <a:latin typeface="+mn-lt"/>
          <a:ea typeface="+mn-ea"/>
          <a:cs typeface="+mn-cs"/>
        </a:defRPr>
      </a:lvl2pPr>
      <a:lvl3pPr marL="784224" marR="0" indent="-224065" algn="l" defTabSz="914233"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chemeClr val="tx1"/>
          </a:solidFill>
          <a:latin typeface="+mn-lt"/>
          <a:ea typeface="+mn-ea"/>
          <a:cs typeface="+mn-cs"/>
        </a:defRPr>
      </a:lvl3pPr>
      <a:lvl4pPr marL="1008287" marR="0" indent="-224065" algn="l" defTabSz="914233"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4pPr>
      <a:lvl5pPr marL="1232350" marR="0" indent="-224065" algn="l" defTabSz="914233"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solidFill>
            <a:schemeClr val="tx1"/>
          </a:solidFill>
          <a:latin typeface="+mn-lt"/>
          <a:ea typeface="+mn-ea"/>
          <a:cs typeface="+mn-cs"/>
        </a:defRPr>
      </a:lvl5pPr>
      <a:lvl6pPr marL="2514142" indent="-228558" algn="l" defTabSz="914233"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258" indent="-228558" algn="l" defTabSz="914233"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375" indent="-228558" algn="l" defTabSz="914233"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492" indent="-228558" algn="l" defTabSz="914233"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233" rtl="0" eaLnBrk="1" latinLnBrk="0" hangingPunct="1">
        <a:defRPr sz="1765" kern="1200">
          <a:solidFill>
            <a:schemeClr val="tx1"/>
          </a:solidFill>
          <a:latin typeface="+mn-lt"/>
          <a:ea typeface="+mn-ea"/>
          <a:cs typeface="+mn-cs"/>
        </a:defRPr>
      </a:lvl1pPr>
      <a:lvl2pPr marL="457116" algn="l" defTabSz="914233" rtl="0" eaLnBrk="1" latinLnBrk="0" hangingPunct="1">
        <a:defRPr sz="1765" kern="1200">
          <a:solidFill>
            <a:schemeClr val="tx1"/>
          </a:solidFill>
          <a:latin typeface="+mn-lt"/>
          <a:ea typeface="+mn-ea"/>
          <a:cs typeface="+mn-cs"/>
        </a:defRPr>
      </a:lvl2pPr>
      <a:lvl3pPr marL="914233" algn="l" defTabSz="914233" rtl="0" eaLnBrk="1" latinLnBrk="0" hangingPunct="1">
        <a:defRPr sz="1765" kern="1200">
          <a:solidFill>
            <a:schemeClr val="tx1"/>
          </a:solidFill>
          <a:latin typeface="+mn-lt"/>
          <a:ea typeface="+mn-ea"/>
          <a:cs typeface="+mn-cs"/>
        </a:defRPr>
      </a:lvl3pPr>
      <a:lvl4pPr marL="1371349" algn="l" defTabSz="914233" rtl="0" eaLnBrk="1" latinLnBrk="0" hangingPunct="1">
        <a:defRPr sz="1765" kern="1200">
          <a:solidFill>
            <a:schemeClr val="tx1"/>
          </a:solidFill>
          <a:latin typeface="+mn-lt"/>
          <a:ea typeface="+mn-ea"/>
          <a:cs typeface="+mn-cs"/>
        </a:defRPr>
      </a:lvl4pPr>
      <a:lvl5pPr marL="1828467" algn="l" defTabSz="914233" rtl="0" eaLnBrk="1" latinLnBrk="0" hangingPunct="1">
        <a:defRPr sz="1765" kern="1200">
          <a:solidFill>
            <a:schemeClr val="tx1"/>
          </a:solidFill>
          <a:latin typeface="+mn-lt"/>
          <a:ea typeface="+mn-ea"/>
          <a:cs typeface="+mn-cs"/>
        </a:defRPr>
      </a:lvl5pPr>
      <a:lvl6pPr marL="2285584" algn="l" defTabSz="914233" rtl="0" eaLnBrk="1" latinLnBrk="0" hangingPunct="1">
        <a:defRPr sz="1765" kern="1200">
          <a:solidFill>
            <a:schemeClr val="tx1"/>
          </a:solidFill>
          <a:latin typeface="+mn-lt"/>
          <a:ea typeface="+mn-ea"/>
          <a:cs typeface="+mn-cs"/>
        </a:defRPr>
      </a:lvl6pPr>
      <a:lvl7pPr marL="2742700" algn="l" defTabSz="914233" rtl="0" eaLnBrk="1" latinLnBrk="0" hangingPunct="1">
        <a:defRPr sz="1765" kern="1200">
          <a:solidFill>
            <a:schemeClr val="tx1"/>
          </a:solidFill>
          <a:latin typeface="+mn-lt"/>
          <a:ea typeface="+mn-ea"/>
          <a:cs typeface="+mn-cs"/>
        </a:defRPr>
      </a:lvl7pPr>
      <a:lvl8pPr marL="3199816" algn="l" defTabSz="914233" rtl="0" eaLnBrk="1" latinLnBrk="0" hangingPunct="1">
        <a:defRPr sz="1765" kern="1200">
          <a:solidFill>
            <a:schemeClr val="tx1"/>
          </a:solidFill>
          <a:latin typeface="+mn-lt"/>
          <a:ea typeface="+mn-ea"/>
          <a:cs typeface="+mn-cs"/>
        </a:defRPr>
      </a:lvl8pPr>
      <a:lvl9pPr marL="3656935" algn="l" defTabSz="914233" rtl="0" eaLnBrk="1" latinLnBrk="0" hangingPunct="1">
        <a:defRPr sz="1765"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3">
          <p15:clr>
            <a:srgbClr val="5ACBF0"/>
          </p15:clr>
        </p15:guide>
        <p15:guide id="10" pos="4779">
          <p15:clr>
            <a:srgbClr val="5ACBF0"/>
          </p15:clr>
        </p15:guide>
        <p15:guide id="11" pos="5355">
          <p15:clr>
            <a:srgbClr val="5ACBF0"/>
          </p15:clr>
        </p15:guide>
        <p15:guide id="12" pos="5931">
          <p15:clr>
            <a:srgbClr val="5ACBF0"/>
          </p15:clr>
        </p15:guide>
        <p15:guide id="13" pos="6507">
          <p15:clr>
            <a:srgbClr val="5ACBF0"/>
          </p15:clr>
        </p15:guide>
        <p15:guide id="14" pos="7083">
          <p15:clr>
            <a:srgbClr val="5ACBF0"/>
          </p15:clr>
        </p15:guide>
        <p15:guide id="15" pos="7659">
          <p15:clr>
            <a:srgbClr val="5ACBF0"/>
          </p15:clr>
        </p15:guide>
        <p15:guide id="16" pos="288">
          <p15:clr>
            <a:srgbClr val="C35EA4"/>
          </p15:clr>
        </p15:guide>
        <p15:guide id="17" pos="7392">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72">
          <p15:clr>
            <a:srgbClr val="5ACBF0"/>
          </p15:clr>
        </p15:guide>
        <p15:guide id="23" orient="horz" pos="4320">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1.xml"/><Relationship Id="rId1" Type="http://schemas.openxmlformats.org/officeDocument/2006/relationships/tags" Target="../tags/tag9.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notesSlide" Target="../notesSlides/notesSlide2.xml"/><Relationship Id="rId7" Type="http://schemas.openxmlformats.org/officeDocument/2006/relationships/image" Target="../media/image21.svg"/><Relationship Id="rId12" Type="http://schemas.openxmlformats.org/officeDocument/2006/relationships/image" Target="../media/image26.png"/><Relationship Id="rId2" Type="http://schemas.openxmlformats.org/officeDocument/2006/relationships/slideLayout" Target="../slideLayouts/slideLayout21.xml"/><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svg"/><Relationship Id="rId10" Type="http://schemas.openxmlformats.org/officeDocument/2006/relationships/image" Target="../media/image24.sv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svg"/><Relationship Id="rId3" Type="http://schemas.openxmlformats.org/officeDocument/2006/relationships/notesSlide" Target="../notesSlides/notesSlide3.xml"/><Relationship Id="rId7" Type="http://schemas.openxmlformats.org/officeDocument/2006/relationships/image" Target="../media/image33.png"/><Relationship Id="rId12" Type="http://schemas.openxmlformats.org/officeDocument/2006/relationships/image" Target="../media/image38.png"/><Relationship Id="rId17" Type="http://schemas.openxmlformats.org/officeDocument/2006/relationships/image" Target="../media/image43.svg"/><Relationship Id="rId2" Type="http://schemas.openxmlformats.org/officeDocument/2006/relationships/slideLayout" Target="../slideLayouts/slideLayout6.xml"/><Relationship Id="rId16" Type="http://schemas.openxmlformats.org/officeDocument/2006/relationships/image" Target="../media/image42.png"/><Relationship Id="rId1" Type="http://schemas.openxmlformats.org/officeDocument/2006/relationships/tags" Target="../tags/tag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31.png"/><Relationship Id="rId15" Type="http://schemas.openxmlformats.org/officeDocument/2006/relationships/image" Target="../media/image41.sv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svg"/><Relationship Id="rId14" Type="http://schemas.openxmlformats.org/officeDocument/2006/relationships/image" Target="../media/image4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5.xml"/><Relationship Id="rId7" Type="http://schemas.openxmlformats.org/officeDocument/2006/relationships/image" Target="../media/image48.jpeg"/><Relationship Id="rId12" Type="http://schemas.openxmlformats.org/officeDocument/2006/relationships/image" Target="../media/image53.png"/><Relationship Id="rId2" Type="http://schemas.openxmlformats.org/officeDocument/2006/relationships/slideLayout" Target="../slideLayouts/slideLayout21.xml"/><Relationship Id="rId1" Type="http://schemas.openxmlformats.org/officeDocument/2006/relationships/tags" Target="../tags/tag4.xml"/><Relationship Id="rId6" Type="http://schemas.openxmlformats.org/officeDocument/2006/relationships/image" Target="../media/image47.svg"/><Relationship Id="rId11" Type="http://schemas.openxmlformats.org/officeDocument/2006/relationships/image" Target="../media/image52.png"/><Relationship Id="rId5" Type="http://schemas.openxmlformats.org/officeDocument/2006/relationships/image" Target="../media/image4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6.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notesSlide" Target="../notesSlides/notesSlide6.xml"/><Relationship Id="rId7" Type="http://schemas.openxmlformats.org/officeDocument/2006/relationships/image" Target="../media/image55.jpeg"/><Relationship Id="rId2" Type="http://schemas.openxmlformats.org/officeDocument/2006/relationships/slideLayout" Target="../slideLayouts/slideLayout21.xml"/><Relationship Id="rId1" Type="http://schemas.openxmlformats.org/officeDocument/2006/relationships/tags" Target="../tags/tag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54.png"/><Relationship Id="rId9" Type="http://schemas.openxmlformats.org/officeDocument/2006/relationships/image" Target="../media/image5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58.png"/></Relationships>
</file>

<file path=ppt/slides/_rels/slide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4.svg"/><Relationship Id="rId3" Type="http://schemas.openxmlformats.org/officeDocument/2006/relationships/notesSlide" Target="../notesSlides/notesSlide8.xml"/><Relationship Id="rId7" Type="http://schemas.openxmlformats.org/officeDocument/2006/relationships/image" Target="../media/image50.svg"/><Relationship Id="rId12" Type="http://schemas.openxmlformats.org/officeDocument/2006/relationships/image" Target="../media/image63.png"/><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49.png"/><Relationship Id="rId11" Type="http://schemas.openxmlformats.org/officeDocument/2006/relationships/image" Target="../media/image62.svg"/><Relationship Id="rId5" Type="http://schemas.openxmlformats.org/officeDocument/2006/relationships/image" Target="../media/image60.svg"/><Relationship Id="rId15" Type="http://schemas.openxmlformats.org/officeDocument/2006/relationships/image" Target="../media/image66.svg"/><Relationship Id="rId10" Type="http://schemas.openxmlformats.org/officeDocument/2006/relationships/image" Target="../media/image61.png"/><Relationship Id="rId4" Type="http://schemas.openxmlformats.org/officeDocument/2006/relationships/image" Target="../media/image59.png"/><Relationship Id="rId9" Type="http://schemas.openxmlformats.org/officeDocument/2006/relationships/image" Target="../media/image47.svg"/><Relationship Id="rId14" Type="http://schemas.openxmlformats.org/officeDocument/2006/relationships/image" Target="../media/image6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6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27" name="Title 93">
            <a:extLst>
              <a:ext uri="{FF2B5EF4-FFF2-40B4-BE49-F238E27FC236}">
                <a16:creationId xmlns:a16="http://schemas.microsoft.com/office/drawing/2014/main" id="{4685C948-06A7-4610-9EA8-9FC0880AEB68}"/>
              </a:ext>
            </a:extLst>
          </p:cNvPr>
          <p:cNvSpPr txBox="1">
            <a:spLocks/>
          </p:cNvSpPr>
          <p:nvPr/>
        </p:nvSpPr>
        <p:spPr>
          <a:xfrm>
            <a:off x="702139" y="545142"/>
            <a:ext cx="11481817" cy="430887"/>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a:ln w="3175">
                  <a:noFill/>
                </a:ln>
                <a:solidFill>
                  <a:srgbClr val="FFFFFF"/>
                </a:solidFill>
                <a:effectLst/>
                <a:uLnTx/>
                <a:uFillTx/>
                <a:latin typeface="微软雅黑"/>
                <a:ea typeface="微软雅黑"/>
                <a:cs typeface="Segoe UI"/>
              </a:rPr>
              <a:t>Azure </a:t>
            </a:r>
            <a:r>
              <a:rPr kumimoji="0" lang="en-US" sz="2800" b="0" i="0" u="none" strike="noStrike" kern="1200" cap="none" spc="-50" normalizeH="0" baseline="0" noProof="0" err="1">
                <a:ln w="3175">
                  <a:noFill/>
                </a:ln>
                <a:solidFill>
                  <a:srgbClr val="FFFFFF"/>
                </a:solidFill>
                <a:effectLst/>
                <a:uLnTx/>
                <a:uFillTx/>
                <a:latin typeface="微软雅黑"/>
                <a:ea typeface="微软雅黑"/>
                <a:cs typeface="Segoe UI"/>
              </a:rPr>
              <a:t>OpenAI</a:t>
            </a:r>
            <a:r>
              <a:rPr kumimoji="0" lang="en-US" sz="2800" b="0" i="0" u="none" strike="noStrike" kern="1200" cap="none" spc="-50" normalizeH="0" baseline="0" noProof="0">
                <a:ln w="3175">
                  <a:noFill/>
                </a:ln>
                <a:solidFill>
                  <a:srgbClr val="FFFFFF"/>
                </a:solidFill>
                <a:effectLst/>
                <a:uLnTx/>
                <a:uFillTx/>
                <a:latin typeface="微软雅黑"/>
                <a:ea typeface="微软雅黑"/>
                <a:cs typeface="Segoe UI"/>
              </a:rPr>
              <a:t> |</a:t>
            </a:r>
            <a:r>
              <a:rPr kumimoji="0" lang="en-US" altLang="zh-CN" sz="2800" b="0" i="0" u="none" strike="noStrike" kern="1200" cap="none" spc="-50" normalizeH="0" baseline="0" noProof="0">
                <a:ln w="3175">
                  <a:noFill/>
                </a:ln>
                <a:solidFill>
                  <a:srgbClr val="FFFFFF"/>
                </a:solidFill>
                <a:effectLst/>
                <a:uLnTx/>
                <a:uFillTx/>
                <a:latin typeface="Segoe UI Semibold"/>
                <a:ea typeface="+mn-ea"/>
                <a:cs typeface="Segoe UI"/>
              </a:rPr>
              <a:t> Top 4 </a:t>
            </a:r>
            <a:r>
              <a:rPr kumimoji="0" lang="zh-CN" altLang="en-US" sz="2800" b="0" i="0" u="none" strike="noStrike" kern="1200" cap="none" spc="-50" normalizeH="0" baseline="0" noProof="0">
                <a:ln w="3175">
                  <a:noFill/>
                </a:ln>
                <a:solidFill>
                  <a:srgbClr val="FFFFFF"/>
                </a:solidFill>
                <a:effectLst/>
                <a:uLnTx/>
                <a:uFillTx/>
                <a:latin typeface="Segoe UI Semibold"/>
                <a:ea typeface="+mn-ea"/>
                <a:cs typeface="Segoe UI"/>
              </a:rPr>
              <a:t>功</a:t>
            </a:r>
            <a:r>
              <a:rPr kumimoji="0" lang="zh-CN" altLang="en-US" sz="2800" b="0" i="0" u="none" strike="noStrike" kern="1200" cap="none" spc="-50" normalizeH="0" baseline="0" noProof="0">
                <a:ln w="3175">
                  <a:noFill/>
                </a:ln>
                <a:solidFill>
                  <a:srgbClr val="FFFFFF"/>
                </a:solidFill>
                <a:effectLst/>
                <a:uLnTx/>
                <a:uFillTx/>
                <a:latin typeface="微软雅黑"/>
                <a:ea typeface="微软雅黑"/>
                <a:cs typeface="Segoe UI"/>
              </a:rPr>
              <a:t>能和常用场景及相关技术</a:t>
            </a:r>
          </a:p>
        </p:txBody>
      </p:sp>
      <p:cxnSp>
        <p:nvCxnSpPr>
          <p:cNvPr id="8" name="Straight Connector 7">
            <a:extLst>
              <a:ext uri="{FF2B5EF4-FFF2-40B4-BE49-F238E27FC236}">
                <a16:creationId xmlns:a16="http://schemas.microsoft.com/office/drawing/2014/main" id="{B961B4D9-9262-49CF-8C02-36BED03D646F}"/>
              </a:ext>
              <a:ext uri="{C183D7F6-B498-43B3-948B-1728B52AA6E4}">
                <adec:decorative xmlns:adec="http://schemas.microsoft.com/office/drawing/2017/decorative" val="1"/>
              </a:ext>
            </a:extLst>
          </p:cNvPr>
          <p:cNvCxnSpPr>
            <a:cxnSpLocks/>
          </p:cNvCxnSpPr>
          <p:nvPr/>
        </p:nvCxnSpPr>
        <p:spPr>
          <a:xfrm>
            <a:off x="506971" y="626006"/>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137" name="Group 136" descr="Content Generation">
            <a:extLst>
              <a:ext uri="{FF2B5EF4-FFF2-40B4-BE49-F238E27FC236}">
                <a16:creationId xmlns:a16="http://schemas.microsoft.com/office/drawing/2014/main" id="{830FD4CA-64B7-8C2B-4001-D0B460A07273}"/>
              </a:ext>
            </a:extLst>
          </p:cNvPr>
          <p:cNvGrpSpPr/>
          <p:nvPr/>
        </p:nvGrpSpPr>
        <p:grpSpPr>
          <a:xfrm>
            <a:off x="2306795" y="1418610"/>
            <a:ext cx="1804027" cy="421646"/>
            <a:chOff x="585354" y="1471535"/>
            <a:chExt cx="1804027" cy="421646"/>
          </a:xfrm>
        </p:grpSpPr>
        <p:sp>
          <p:nvSpPr>
            <p:cNvPr id="2" name="TextBox 1">
              <a:extLst>
                <a:ext uri="{FF2B5EF4-FFF2-40B4-BE49-F238E27FC236}">
                  <a16:creationId xmlns:a16="http://schemas.microsoft.com/office/drawing/2014/main" id="{54F9EBE8-22F2-46CE-F61F-A52FBC9F1B77}"/>
                </a:ext>
              </a:extLst>
            </p:cNvPr>
            <p:cNvSpPr txBox="1"/>
            <p:nvPr/>
          </p:nvSpPr>
          <p:spPr>
            <a:xfrm>
              <a:off x="1256929" y="1568461"/>
              <a:ext cx="1132452" cy="286232"/>
            </a:xfrm>
            <a:prstGeom prst="rect">
              <a:avLst/>
            </a:prstGeom>
            <a:noFill/>
          </p:spPr>
          <p:txBody>
            <a:bodyPr wrap="square" lIns="0">
              <a:spAutoFit/>
            </a:bodyPr>
            <a:lstStyle/>
            <a:p>
              <a:pPr marL="0" marR="0" lvl="1" indent="0" algn="l" defTabSz="914102" rtl="0" eaLnBrk="1" fontAlgn="base" latinLnBrk="0" hangingPunct="1">
                <a:lnSpc>
                  <a:spcPct val="90000"/>
                </a:lnSpc>
                <a:spcBef>
                  <a:spcPts val="0"/>
                </a:spcBef>
                <a:spcAft>
                  <a:spcPct val="0"/>
                </a:spcAft>
                <a:buClrTx/>
                <a:buSzPct val="90000"/>
                <a:buFontTx/>
                <a:buNone/>
                <a:tabLst/>
                <a:defRPr/>
              </a:pPr>
              <a:r>
                <a:rPr kumimoji="0" lang="zh-CN" alt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内容生成</a:t>
              </a:r>
              <a:endParaRPr kumimoji="0" 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3" name="Graphic 22">
              <a:extLst>
                <a:ext uri="{FF2B5EF4-FFF2-40B4-BE49-F238E27FC236}">
                  <a16:creationId xmlns:a16="http://schemas.microsoft.com/office/drawing/2014/main" id="{2A4144F3-DA8B-21C9-1A24-9399EA3A221F}"/>
                </a:ext>
              </a:extLst>
            </p:cNvPr>
            <p:cNvSpPr/>
            <p:nvPr/>
          </p:nvSpPr>
          <p:spPr>
            <a:xfrm>
              <a:off x="585354" y="1471535"/>
              <a:ext cx="408884" cy="421646"/>
            </a:xfrm>
            <a:custGeom>
              <a:avLst/>
              <a:gdLst>
                <a:gd name="connsiteX0" fmla="*/ 132313 w 190499"/>
                <a:gd name="connsiteY0" fmla="*/ 9985 h 196445"/>
                <a:gd name="connsiteX1" fmla="*/ 180517 w 190499"/>
                <a:gd name="connsiteY1" fmla="*/ 9983 h 196445"/>
                <a:gd name="connsiteX2" fmla="*/ 180518 w 190499"/>
                <a:gd name="connsiteY2" fmla="*/ 58184 h 196445"/>
                <a:gd name="connsiteX3" fmla="*/ 172022 w 190499"/>
                <a:gd name="connsiteY3" fmla="*/ 66681 h 196445"/>
                <a:gd name="connsiteX4" fmla="*/ 123820 w 190499"/>
                <a:gd name="connsiteY4" fmla="*/ 18478 h 196445"/>
                <a:gd name="connsiteX5" fmla="*/ 132313 w 190499"/>
                <a:gd name="connsiteY5" fmla="*/ 9985 h 196445"/>
                <a:gd name="connsiteX6" fmla="*/ 113718 w 190499"/>
                <a:gd name="connsiteY6" fmla="*/ 28581 h 196445"/>
                <a:gd name="connsiteX7" fmla="*/ 18488 w 190499"/>
                <a:gd name="connsiteY7" fmla="*/ 123822 h 196445"/>
                <a:gd name="connsiteX8" fmla="*/ 10630 w 190499"/>
                <a:gd name="connsiteY8" fmla="*/ 137886 h 196445"/>
                <a:gd name="connsiteX9" fmla="*/ 194 w 190499"/>
                <a:gd name="connsiteY9" fmla="*/ 181715 h 196445"/>
                <a:gd name="connsiteX10" fmla="*/ 2092 w 190499"/>
                <a:gd name="connsiteY10" fmla="*/ 188421 h 196445"/>
                <a:gd name="connsiteX11" fmla="*/ 8799 w 190499"/>
                <a:gd name="connsiteY11" fmla="*/ 190319 h 196445"/>
                <a:gd name="connsiteX12" fmla="*/ 52625 w 190499"/>
                <a:gd name="connsiteY12" fmla="*/ 179884 h 196445"/>
                <a:gd name="connsiteX13" fmla="*/ 66693 w 190499"/>
                <a:gd name="connsiteY13" fmla="*/ 172023 h 196445"/>
                <a:gd name="connsiteX14" fmla="*/ 77657 w 190499"/>
                <a:gd name="connsiteY14" fmla="*/ 161058 h 196445"/>
                <a:gd name="connsiteX15" fmla="*/ 76200 w 190499"/>
                <a:gd name="connsiteY15" fmla="*/ 147644 h 196445"/>
                <a:gd name="connsiteX16" fmla="*/ 138112 w 190499"/>
                <a:gd name="connsiteY16" fmla="*/ 85731 h 196445"/>
                <a:gd name="connsiteX17" fmla="*/ 151519 w 190499"/>
                <a:gd name="connsiteY17" fmla="*/ 87187 h 196445"/>
                <a:gd name="connsiteX18" fmla="*/ 161920 w 190499"/>
                <a:gd name="connsiteY18" fmla="*/ 76784 h 196445"/>
                <a:gd name="connsiteX19" fmla="*/ 113718 w 190499"/>
                <a:gd name="connsiteY19" fmla="*/ 28581 h 196445"/>
                <a:gd name="connsiteX20" fmla="*/ 107415 w 190499"/>
                <a:gd name="connsiteY20" fmla="*/ 114077 h 196445"/>
                <a:gd name="connsiteX21" fmla="*/ 93688 w 190499"/>
                <a:gd name="connsiteY21" fmla="*/ 137853 h 196445"/>
                <a:gd name="connsiteX22" fmla="*/ 88123 w 190499"/>
                <a:gd name="connsiteY22" fmla="*/ 139229 h 196445"/>
                <a:gd name="connsiteX23" fmla="*/ 87474 w 190499"/>
                <a:gd name="connsiteY23" fmla="*/ 147647 h 196445"/>
                <a:gd name="connsiteX24" fmla="*/ 88184 w 190499"/>
                <a:gd name="connsiteY24" fmla="*/ 156442 h 196445"/>
                <a:gd name="connsiteX25" fmla="*/ 93322 w 190499"/>
                <a:gd name="connsiteY25" fmla="*/ 157679 h 196445"/>
                <a:gd name="connsiteX26" fmla="*/ 107133 w 190499"/>
                <a:gd name="connsiteY26" fmla="*/ 181592 h 196445"/>
                <a:gd name="connsiteX27" fmla="*/ 105359 w 190499"/>
                <a:gd name="connsiteY27" fmla="*/ 187605 h 196445"/>
                <a:gd name="connsiteX28" fmla="*/ 119496 w 190499"/>
                <a:gd name="connsiteY28" fmla="*/ 196382 h 196445"/>
                <a:gd name="connsiteX29" fmla="*/ 124195 w 190499"/>
                <a:gd name="connsiteY29" fmla="*/ 191442 h 196445"/>
                <a:gd name="connsiteX30" fmla="*/ 151808 w 190499"/>
                <a:gd name="connsiteY30" fmla="*/ 191446 h 196445"/>
                <a:gd name="connsiteX31" fmla="*/ 156559 w 190499"/>
                <a:gd name="connsiteY31" fmla="*/ 196445 h 196445"/>
                <a:gd name="connsiteX32" fmla="*/ 170682 w 190499"/>
                <a:gd name="connsiteY32" fmla="*/ 187750 h 196445"/>
                <a:gd name="connsiteX33" fmla="*/ 168796 w 190499"/>
                <a:gd name="connsiteY33" fmla="*/ 181216 h 196445"/>
                <a:gd name="connsiteX34" fmla="*/ 182524 w 190499"/>
                <a:gd name="connsiteY34" fmla="*/ 157440 h 196445"/>
                <a:gd name="connsiteX35" fmla="*/ 188084 w 190499"/>
                <a:gd name="connsiteY35" fmla="*/ 156064 h 196445"/>
                <a:gd name="connsiteX36" fmla="*/ 188733 w 190499"/>
                <a:gd name="connsiteY36" fmla="*/ 147647 h 196445"/>
                <a:gd name="connsiteX37" fmla="*/ 188023 w 190499"/>
                <a:gd name="connsiteY37" fmla="*/ 138849 h 196445"/>
                <a:gd name="connsiteX38" fmla="*/ 182889 w 190499"/>
                <a:gd name="connsiteY38" fmla="*/ 137613 h 196445"/>
                <a:gd name="connsiteX39" fmla="*/ 169078 w 190499"/>
                <a:gd name="connsiteY39" fmla="*/ 113700 h 196445"/>
                <a:gd name="connsiteX40" fmla="*/ 170851 w 190499"/>
                <a:gd name="connsiteY40" fmla="*/ 107692 h 196445"/>
                <a:gd name="connsiteX41" fmla="*/ 156714 w 190499"/>
                <a:gd name="connsiteY41" fmla="*/ 98912 h 196445"/>
                <a:gd name="connsiteX42" fmla="*/ 152017 w 190499"/>
                <a:gd name="connsiteY42" fmla="*/ 103851 h 196445"/>
                <a:gd name="connsiteX43" fmla="*/ 124403 w 190499"/>
                <a:gd name="connsiteY43" fmla="*/ 103846 h 196445"/>
                <a:gd name="connsiteX44" fmla="*/ 119652 w 190499"/>
                <a:gd name="connsiteY44" fmla="*/ 98847 h 196445"/>
                <a:gd name="connsiteX45" fmla="*/ 105528 w 190499"/>
                <a:gd name="connsiteY45" fmla="*/ 107541 h 196445"/>
                <a:gd name="connsiteX46" fmla="*/ 107415 w 190499"/>
                <a:gd name="connsiteY46" fmla="*/ 114077 h 196445"/>
                <a:gd name="connsiteX47" fmla="*/ 138104 w 190499"/>
                <a:gd name="connsiteY47" fmla="*/ 161934 h 196445"/>
                <a:gd name="connsiteX48" fmla="*/ 124296 w 190499"/>
                <a:gd name="connsiteY48" fmla="*/ 147647 h 196445"/>
                <a:gd name="connsiteX49" fmla="*/ 138104 w 190499"/>
                <a:gd name="connsiteY49" fmla="*/ 133359 h 196445"/>
                <a:gd name="connsiteX50" fmla="*/ 151911 w 190499"/>
                <a:gd name="connsiteY50" fmla="*/ 147647 h 196445"/>
                <a:gd name="connsiteX51" fmla="*/ 138104 w 190499"/>
                <a:gd name="connsiteY51" fmla="*/ 161934 h 1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0499" h="196445">
                  <a:moveTo>
                    <a:pt x="132313" y="9985"/>
                  </a:moveTo>
                  <a:cubicBezTo>
                    <a:pt x="145623" y="-3328"/>
                    <a:pt x="167205" y="-3328"/>
                    <a:pt x="180517" y="9983"/>
                  </a:cubicBezTo>
                  <a:cubicBezTo>
                    <a:pt x="193827" y="23293"/>
                    <a:pt x="193827" y="44874"/>
                    <a:pt x="180518" y="58184"/>
                  </a:cubicBezTo>
                  <a:lnTo>
                    <a:pt x="172022" y="66681"/>
                  </a:lnTo>
                  <a:lnTo>
                    <a:pt x="123820" y="18478"/>
                  </a:lnTo>
                  <a:lnTo>
                    <a:pt x="132313" y="9985"/>
                  </a:lnTo>
                  <a:close/>
                  <a:moveTo>
                    <a:pt x="113718" y="28581"/>
                  </a:moveTo>
                  <a:lnTo>
                    <a:pt x="18488" y="123822"/>
                  </a:lnTo>
                  <a:cubicBezTo>
                    <a:pt x="14618" y="127693"/>
                    <a:pt x="11898" y="132562"/>
                    <a:pt x="10630" y="137886"/>
                  </a:cubicBezTo>
                  <a:lnTo>
                    <a:pt x="194" y="181715"/>
                  </a:lnTo>
                  <a:cubicBezTo>
                    <a:pt x="-380" y="184128"/>
                    <a:pt x="338" y="186667"/>
                    <a:pt x="2092" y="188421"/>
                  </a:cubicBezTo>
                  <a:cubicBezTo>
                    <a:pt x="3847" y="190176"/>
                    <a:pt x="6385" y="190894"/>
                    <a:pt x="8799" y="190319"/>
                  </a:cubicBezTo>
                  <a:lnTo>
                    <a:pt x="52625" y="179884"/>
                  </a:lnTo>
                  <a:cubicBezTo>
                    <a:pt x="57952" y="178616"/>
                    <a:pt x="62822" y="175895"/>
                    <a:pt x="66693" y="172023"/>
                  </a:cubicBezTo>
                  <a:lnTo>
                    <a:pt x="77657" y="161058"/>
                  </a:lnTo>
                  <a:cubicBezTo>
                    <a:pt x="76703" y="156738"/>
                    <a:pt x="76200" y="152250"/>
                    <a:pt x="76200" y="147644"/>
                  </a:cubicBezTo>
                  <a:cubicBezTo>
                    <a:pt x="76200" y="113450"/>
                    <a:pt x="103919" y="85731"/>
                    <a:pt x="138112" y="85731"/>
                  </a:cubicBezTo>
                  <a:cubicBezTo>
                    <a:pt x="142716" y="85731"/>
                    <a:pt x="147202" y="86233"/>
                    <a:pt x="151519" y="87187"/>
                  </a:cubicBezTo>
                  <a:lnTo>
                    <a:pt x="161920" y="76784"/>
                  </a:lnTo>
                  <a:lnTo>
                    <a:pt x="113718" y="28581"/>
                  </a:lnTo>
                  <a:close/>
                  <a:moveTo>
                    <a:pt x="107415" y="114077"/>
                  </a:moveTo>
                  <a:cubicBezTo>
                    <a:pt x="110414" y="124461"/>
                    <a:pt x="104181" y="135256"/>
                    <a:pt x="93688" y="137853"/>
                  </a:cubicBezTo>
                  <a:lnTo>
                    <a:pt x="88123" y="139229"/>
                  </a:lnTo>
                  <a:cubicBezTo>
                    <a:pt x="87696" y="141970"/>
                    <a:pt x="87474" y="144781"/>
                    <a:pt x="87474" y="147647"/>
                  </a:cubicBezTo>
                  <a:cubicBezTo>
                    <a:pt x="87474" y="150644"/>
                    <a:pt x="87717" y="153583"/>
                    <a:pt x="88184" y="156442"/>
                  </a:cubicBezTo>
                  <a:lnTo>
                    <a:pt x="93322" y="157679"/>
                  </a:lnTo>
                  <a:cubicBezTo>
                    <a:pt x="103920" y="160232"/>
                    <a:pt x="110219" y="171138"/>
                    <a:pt x="107133" y="181592"/>
                  </a:cubicBezTo>
                  <a:lnTo>
                    <a:pt x="105359" y="187605"/>
                  </a:lnTo>
                  <a:cubicBezTo>
                    <a:pt x="109542" y="191278"/>
                    <a:pt x="114309" y="194261"/>
                    <a:pt x="119496" y="196382"/>
                  </a:cubicBezTo>
                  <a:lnTo>
                    <a:pt x="124195" y="191442"/>
                  </a:lnTo>
                  <a:cubicBezTo>
                    <a:pt x="131705" y="183543"/>
                    <a:pt x="144300" y="183545"/>
                    <a:pt x="151808" y="191446"/>
                  </a:cubicBezTo>
                  <a:lnTo>
                    <a:pt x="156559" y="196445"/>
                  </a:lnTo>
                  <a:cubicBezTo>
                    <a:pt x="161735" y="194347"/>
                    <a:pt x="166498" y="191392"/>
                    <a:pt x="170682" y="187750"/>
                  </a:cubicBezTo>
                  <a:lnTo>
                    <a:pt x="168796" y="181216"/>
                  </a:lnTo>
                  <a:cubicBezTo>
                    <a:pt x="165798" y="170831"/>
                    <a:pt x="172031" y="160036"/>
                    <a:pt x="182524" y="157440"/>
                  </a:cubicBezTo>
                  <a:lnTo>
                    <a:pt x="188084" y="156064"/>
                  </a:lnTo>
                  <a:cubicBezTo>
                    <a:pt x="188511" y="153323"/>
                    <a:pt x="188733" y="150512"/>
                    <a:pt x="188733" y="147647"/>
                  </a:cubicBezTo>
                  <a:cubicBezTo>
                    <a:pt x="188733" y="144649"/>
                    <a:pt x="188490" y="141710"/>
                    <a:pt x="188023" y="138849"/>
                  </a:cubicBezTo>
                  <a:lnTo>
                    <a:pt x="182889" y="137613"/>
                  </a:lnTo>
                  <a:cubicBezTo>
                    <a:pt x="172292" y="135061"/>
                    <a:pt x="165993" y="124155"/>
                    <a:pt x="169078" y="113700"/>
                  </a:cubicBezTo>
                  <a:lnTo>
                    <a:pt x="170851" y="107692"/>
                  </a:lnTo>
                  <a:cubicBezTo>
                    <a:pt x="166668" y="104017"/>
                    <a:pt x="161901" y="101034"/>
                    <a:pt x="156714" y="98912"/>
                  </a:cubicBezTo>
                  <a:lnTo>
                    <a:pt x="152017" y="103851"/>
                  </a:lnTo>
                  <a:cubicBezTo>
                    <a:pt x="144507" y="111750"/>
                    <a:pt x="131912" y="111747"/>
                    <a:pt x="124403" y="103846"/>
                  </a:cubicBezTo>
                  <a:lnTo>
                    <a:pt x="119652" y="98847"/>
                  </a:lnTo>
                  <a:cubicBezTo>
                    <a:pt x="114475" y="100945"/>
                    <a:pt x="109713" y="103898"/>
                    <a:pt x="105528" y="107541"/>
                  </a:cubicBezTo>
                  <a:lnTo>
                    <a:pt x="107415" y="114077"/>
                  </a:lnTo>
                  <a:close/>
                  <a:moveTo>
                    <a:pt x="138104" y="161934"/>
                  </a:moveTo>
                  <a:cubicBezTo>
                    <a:pt x="130477" y="161934"/>
                    <a:pt x="124296" y="155537"/>
                    <a:pt x="124296" y="147647"/>
                  </a:cubicBezTo>
                  <a:cubicBezTo>
                    <a:pt x="124296" y="139756"/>
                    <a:pt x="130477" y="133359"/>
                    <a:pt x="138104" y="133359"/>
                  </a:cubicBezTo>
                  <a:cubicBezTo>
                    <a:pt x="145730" y="133359"/>
                    <a:pt x="151911" y="139756"/>
                    <a:pt x="151911" y="147647"/>
                  </a:cubicBezTo>
                  <a:cubicBezTo>
                    <a:pt x="151911" y="155537"/>
                    <a:pt x="145730" y="161934"/>
                    <a:pt x="138104" y="161934"/>
                  </a:cubicBezTo>
                  <a:close/>
                </a:path>
              </a:pathLst>
            </a:custGeom>
            <a:gradFill>
              <a:gsLst>
                <a:gs pos="0">
                  <a:srgbClr val="8DC8E8"/>
                </a:gs>
                <a:gs pos="100000">
                  <a:srgbClr val="CD98CF"/>
                </a:gs>
              </a:gsLst>
              <a:lin ang="2700000" scaled="0"/>
            </a:gra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gradFill flip="none" rotWithShape="1">
                  <a:gsLst>
                    <a:gs pos="0">
                      <a:srgbClr val="000000"/>
                    </a:gs>
                    <a:gs pos="100000">
                      <a:srgbClr val="000000"/>
                    </a:gs>
                  </a:gsLst>
                  <a:lin ang="2700000" scaled="1"/>
                  <a:tileRect/>
                </a:gradFill>
                <a:effectLst/>
                <a:uLnTx/>
                <a:uFillTx/>
                <a:latin typeface="微软雅黑" panose="020B0503020204020204" pitchFamily="34" charset="-122"/>
                <a:ea typeface="微软雅黑" panose="020B0503020204020204" pitchFamily="34" charset="-122"/>
                <a:cs typeface="+mn-cs"/>
              </a:endParaRPr>
            </a:p>
          </p:txBody>
        </p:sp>
      </p:grpSp>
      <p:grpSp>
        <p:nvGrpSpPr>
          <p:cNvPr id="59" name="Group 58" descr="Summarization">
            <a:extLst>
              <a:ext uri="{FF2B5EF4-FFF2-40B4-BE49-F238E27FC236}">
                <a16:creationId xmlns:a16="http://schemas.microsoft.com/office/drawing/2014/main" id="{00A6BDA9-F413-A0AE-2D5F-9E706A14C879}"/>
              </a:ext>
            </a:extLst>
          </p:cNvPr>
          <p:cNvGrpSpPr/>
          <p:nvPr/>
        </p:nvGrpSpPr>
        <p:grpSpPr>
          <a:xfrm>
            <a:off x="5249548" y="1468423"/>
            <a:ext cx="2116315" cy="417419"/>
            <a:chOff x="4224675" y="1360715"/>
            <a:chExt cx="2116315" cy="417419"/>
          </a:xfrm>
        </p:grpSpPr>
        <p:sp>
          <p:nvSpPr>
            <p:cNvPr id="42" name="TextBox 41">
              <a:extLst>
                <a:ext uri="{FF2B5EF4-FFF2-40B4-BE49-F238E27FC236}">
                  <a16:creationId xmlns:a16="http://schemas.microsoft.com/office/drawing/2014/main" id="{EE3C946A-F25A-916A-6FF0-0F48C21B3822}"/>
                </a:ext>
              </a:extLst>
            </p:cNvPr>
            <p:cNvSpPr txBox="1"/>
            <p:nvPr/>
          </p:nvSpPr>
          <p:spPr>
            <a:xfrm>
              <a:off x="4737259" y="1415399"/>
              <a:ext cx="1603731" cy="286232"/>
            </a:xfrm>
            <a:prstGeom prst="rect">
              <a:avLst/>
            </a:prstGeom>
            <a:noFill/>
          </p:spPr>
          <p:txBody>
            <a:bodyPr wrap="square" lIns="0">
              <a:spAutoFit/>
            </a:bodyPr>
            <a:lstStyle/>
            <a:p>
              <a:pPr marL="0" marR="0" lvl="1" indent="0" algn="l" defTabSz="914102" rtl="0" eaLnBrk="1" fontAlgn="base" latinLnBrk="0" hangingPunct="1">
                <a:lnSpc>
                  <a:spcPct val="90000"/>
                </a:lnSpc>
                <a:spcBef>
                  <a:spcPts val="0"/>
                </a:spcBef>
                <a:spcAft>
                  <a:spcPct val="0"/>
                </a:spcAft>
                <a:buClrTx/>
                <a:buSzPct val="90000"/>
                <a:buFontTx/>
                <a:buNone/>
                <a:tabLst/>
                <a:defRPr/>
              </a:pPr>
              <a:r>
                <a:rPr kumimoji="0" lang="zh-CN" alt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总结能力</a:t>
              </a:r>
              <a:endParaRPr kumimoji="0" 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sp>
          <p:nvSpPr>
            <p:cNvPr id="48" name="Graphic 98">
              <a:extLst>
                <a:ext uri="{FF2B5EF4-FFF2-40B4-BE49-F238E27FC236}">
                  <a16:creationId xmlns:a16="http://schemas.microsoft.com/office/drawing/2014/main" id="{53ACF63D-6579-AB70-8573-27721E02BDC2}"/>
                </a:ext>
              </a:extLst>
            </p:cNvPr>
            <p:cNvSpPr/>
            <p:nvPr/>
          </p:nvSpPr>
          <p:spPr>
            <a:xfrm>
              <a:off x="4224675" y="1360715"/>
              <a:ext cx="413447" cy="417419"/>
            </a:xfrm>
            <a:custGeom>
              <a:avLst/>
              <a:gdLst>
                <a:gd name="connsiteX0" fmla="*/ 50006 w 171450"/>
                <a:gd name="connsiteY0" fmla="*/ 66675 h 171450"/>
                <a:gd name="connsiteX1" fmla="*/ 42863 w 171450"/>
                <a:gd name="connsiteY1" fmla="*/ 73819 h 171450"/>
                <a:gd name="connsiteX2" fmla="*/ 50006 w 171450"/>
                <a:gd name="connsiteY2" fmla="*/ 80963 h 171450"/>
                <a:gd name="connsiteX3" fmla="*/ 57150 w 171450"/>
                <a:gd name="connsiteY3" fmla="*/ 73819 h 171450"/>
                <a:gd name="connsiteX4" fmla="*/ 50006 w 171450"/>
                <a:gd name="connsiteY4" fmla="*/ 66675 h 171450"/>
                <a:gd name="connsiteX5" fmla="*/ 42863 w 171450"/>
                <a:gd name="connsiteY5" fmla="*/ 126206 h 171450"/>
                <a:gd name="connsiteX6" fmla="*/ 50006 w 171450"/>
                <a:gd name="connsiteY6" fmla="*/ 119063 h 171450"/>
                <a:gd name="connsiteX7" fmla="*/ 57150 w 171450"/>
                <a:gd name="connsiteY7" fmla="*/ 126206 h 171450"/>
                <a:gd name="connsiteX8" fmla="*/ 50006 w 171450"/>
                <a:gd name="connsiteY8" fmla="*/ 133350 h 171450"/>
                <a:gd name="connsiteX9" fmla="*/ 42863 w 171450"/>
                <a:gd name="connsiteY9" fmla="*/ 126206 h 171450"/>
                <a:gd name="connsiteX10" fmla="*/ 0 w 171450"/>
                <a:gd name="connsiteY10" fmla="*/ 30956 h 171450"/>
                <a:gd name="connsiteX11" fmla="*/ 30956 w 171450"/>
                <a:gd name="connsiteY11" fmla="*/ 0 h 171450"/>
                <a:gd name="connsiteX12" fmla="*/ 140494 w 171450"/>
                <a:gd name="connsiteY12" fmla="*/ 0 h 171450"/>
                <a:gd name="connsiteX13" fmla="*/ 171450 w 171450"/>
                <a:gd name="connsiteY13" fmla="*/ 30956 h 171450"/>
                <a:gd name="connsiteX14" fmla="*/ 171450 w 171450"/>
                <a:gd name="connsiteY14" fmla="*/ 140494 h 171450"/>
                <a:gd name="connsiteX15" fmla="*/ 140494 w 171450"/>
                <a:gd name="connsiteY15" fmla="*/ 171450 h 171450"/>
                <a:gd name="connsiteX16" fmla="*/ 30956 w 171450"/>
                <a:gd name="connsiteY16" fmla="*/ 171450 h 171450"/>
                <a:gd name="connsiteX17" fmla="*/ 0 w 171450"/>
                <a:gd name="connsiteY17" fmla="*/ 140494 h 171450"/>
                <a:gd name="connsiteX18" fmla="*/ 0 w 171450"/>
                <a:gd name="connsiteY18" fmla="*/ 30956 h 171450"/>
                <a:gd name="connsiteX19" fmla="*/ 28575 w 171450"/>
                <a:gd name="connsiteY19" fmla="*/ 73819 h 171450"/>
                <a:gd name="connsiteX20" fmla="*/ 50006 w 171450"/>
                <a:gd name="connsiteY20" fmla="*/ 95250 h 171450"/>
                <a:gd name="connsiteX21" fmla="*/ 71438 w 171450"/>
                <a:gd name="connsiteY21" fmla="*/ 73819 h 171450"/>
                <a:gd name="connsiteX22" fmla="*/ 50006 w 171450"/>
                <a:gd name="connsiteY22" fmla="*/ 52388 h 171450"/>
                <a:gd name="connsiteX23" fmla="*/ 28575 w 171450"/>
                <a:gd name="connsiteY23" fmla="*/ 73819 h 171450"/>
                <a:gd name="connsiteX24" fmla="*/ 50006 w 171450"/>
                <a:gd name="connsiteY24" fmla="*/ 104775 h 171450"/>
                <a:gd name="connsiteX25" fmla="*/ 28575 w 171450"/>
                <a:gd name="connsiteY25" fmla="*/ 126206 h 171450"/>
                <a:gd name="connsiteX26" fmla="*/ 50006 w 171450"/>
                <a:gd name="connsiteY26" fmla="*/ 147638 h 171450"/>
                <a:gd name="connsiteX27" fmla="*/ 71438 w 171450"/>
                <a:gd name="connsiteY27" fmla="*/ 126206 h 171450"/>
                <a:gd name="connsiteX28" fmla="*/ 50006 w 171450"/>
                <a:gd name="connsiteY28" fmla="*/ 104775 h 171450"/>
                <a:gd name="connsiteX29" fmla="*/ 85725 w 171450"/>
                <a:gd name="connsiteY29" fmla="*/ 73819 h 171450"/>
                <a:gd name="connsiteX30" fmla="*/ 92869 w 171450"/>
                <a:gd name="connsiteY30" fmla="*/ 80963 h 171450"/>
                <a:gd name="connsiteX31" fmla="*/ 135731 w 171450"/>
                <a:gd name="connsiteY31" fmla="*/ 80963 h 171450"/>
                <a:gd name="connsiteX32" fmla="*/ 142875 w 171450"/>
                <a:gd name="connsiteY32" fmla="*/ 73819 h 171450"/>
                <a:gd name="connsiteX33" fmla="*/ 135731 w 171450"/>
                <a:gd name="connsiteY33" fmla="*/ 66675 h 171450"/>
                <a:gd name="connsiteX34" fmla="*/ 92869 w 171450"/>
                <a:gd name="connsiteY34" fmla="*/ 66675 h 171450"/>
                <a:gd name="connsiteX35" fmla="*/ 85725 w 171450"/>
                <a:gd name="connsiteY35" fmla="*/ 73819 h 171450"/>
                <a:gd name="connsiteX36" fmla="*/ 92869 w 171450"/>
                <a:gd name="connsiteY36" fmla="*/ 119063 h 171450"/>
                <a:gd name="connsiteX37" fmla="*/ 85725 w 171450"/>
                <a:gd name="connsiteY37" fmla="*/ 126206 h 171450"/>
                <a:gd name="connsiteX38" fmla="*/ 92869 w 171450"/>
                <a:gd name="connsiteY38" fmla="*/ 133350 h 171450"/>
                <a:gd name="connsiteX39" fmla="*/ 135731 w 171450"/>
                <a:gd name="connsiteY39" fmla="*/ 133350 h 171450"/>
                <a:gd name="connsiteX40" fmla="*/ 142875 w 171450"/>
                <a:gd name="connsiteY40" fmla="*/ 126206 h 171450"/>
                <a:gd name="connsiteX41" fmla="*/ 135731 w 171450"/>
                <a:gd name="connsiteY41" fmla="*/ 119063 h 171450"/>
                <a:gd name="connsiteX42" fmla="*/ 92869 w 171450"/>
                <a:gd name="connsiteY42" fmla="*/ 119063 h 171450"/>
                <a:gd name="connsiteX43" fmla="*/ 28575 w 171450"/>
                <a:gd name="connsiteY43" fmla="*/ 30956 h 171450"/>
                <a:gd name="connsiteX44" fmla="*/ 35719 w 171450"/>
                <a:gd name="connsiteY44" fmla="*/ 38100 h 171450"/>
                <a:gd name="connsiteX45" fmla="*/ 135731 w 171450"/>
                <a:gd name="connsiteY45" fmla="*/ 38100 h 171450"/>
                <a:gd name="connsiteX46" fmla="*/ 142875 w 171450"/>
                <a:gd name="connsiteY46" fmla="*/ 30956 h 171450"/>
                <a:gd name="connsiteX47" fmla="*/ 135731 w 171450"/>
                <a:gd name="connsiteY47" fmla="*/ 23813 h 171450"/>
                <a:gd name="connsiteX48" fmla="*/ 35719 w 171450"/>
                <a:gd name="connsiteY48" fmla="*/ 23813 h 171450"/>
                <a:gd name="connsiteX49" fmla="*/ 28575 w 171450"/>
                <a:gd name="connsiteY49" fmla="*/ 30956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71450" h="171450">
                  <a:moveTo>
                    <a:pt x="50006" y="66675"/>
                  </a:moveTo>
                  <a:cubicBezTo>
                    <a:pt x="46061" y="66675"/>
                    <a:pt x="42863" y="69874"/>
                    <a:pt x="42863" y="73819"/>
                  </a:cubicBezTo>
                  <a:cubicBezTo>
                    <a:pt x="42863" y="77764"/>
                    <a:pt x="46061" y="80963"/>
                    <a:pt x="50006" y="80963"/>
                  </a:cubicBezTo>
                  <a:cubicBezTo>
                    <a:pt x="53952" y="80963"/>
                    <a:pt x="57150" y="77764"/>
                    <a:pt x="57150" y="73819"/>
                  </a:cubicBezTo>
                  <a:cubicBezTo>
                    <a:pt x="57150" y="69874"/>
                    <a:pt x="53952" y="66675"/>
                    <a:pt x="50006" y="66675"/>
                  </a:cubicBezTo>
                  <a:close/>
                  <a:moveTo>
                    <a:pt x="42863" y="126206"/>
                  </a:moveTo>
                  <a:cubicBezTo>
                    <a:pt x="42863" y="122261"/>
                    <a:pt x="46061" y="119063"/>
                    <a:pt x="50006" y="119063"/>
                  </a:cubicBezTo>
                  <a:cubicBezTo>
                    <a:pt x="53952" y="119063"/>
                    <a:pt x="57150" y="122261"/>
                    <a:pt x="57150" y="126206"/>
                  </a:cubicBezTo>
                  <a:cubicBezTo>
                    <a:pt x="57150" y="130152"/>
                    <a:pt x="53952" y="133350"/>
                    <a:pt x="50006" y="133350"/>
                  </a:cubicBezTo>
                  <a:cubicBezTo>
                    <a:pt x="46061" y="133350"/>
                    <a:pt x="42863" y="130152"/>
                    <a:pt x="42863" y="126206"/>
                  </a:cubicBezTo>
                  <a:close/>
                  <a:moveTo>
                    <a:pt x="0" y="30956"/>
                  </a:moveTo>
                  <a:cubicBezTo>
                    <a:pt x="0" y="13860"/>
                    <a:pt x="13860" y="0"/>
                    <a:pt x="30956" y="0"/>
                  </a:cubicBezTo>
                  <a:lnTo>
                    <a:pt x="140494" y="0"/>
                  </a:lnTo>
                  <a:cubicBezTo>
                    <a:pt x="157590" y="0"/>
                    <a:pt x="171450" y="13860"/>
                    <a:pt x="171450" y="30956"/>
                  </a:cubicBezTo>
                  <a:lnTo>
                    <a:pt x="171450" y="140494"/>
                  </a:lnTo>
                  <a:cubicBezTo>
                    <a:pt x="171450" y="157590"/>
                    <a:pt x="157590" y="171450"/>
                    <a:pt x="140494" y="171450"/>
                  </a:cubicBezTo>
                  <a:lnTo>
                    <a:pt x="30956" y="171450"/>
                  </a:lnTo>
                  <a:cubicBezTo>
                    <a:pt x="13860" y="171450"/>
                    <a:pt x="0" y="157590"/>
                    <a:pt x="0" y="140494"/>
                  </a:cubicBezTo>
                  <a:lnTo>
                    <a:pt x="0" y="30956"/>
                  </a:lnTo>
                  <a:close/>
                  <a:moveTo>
                    <a:pt x="28575" y="73819"/>
                  </a:moveTo>
                  <a:cubicBezTo>
                    <a:pt x="28575" y="85655"/>
                    <a:pt x="38170" y="95250"/>
                    <a:pt x="50006" y="95250"/>
                  </a:cubicBezTo>
                  <a:cubicBezTo>
                    <a:pt x="61842" y="95250"/>
                    <a:pt x="71438" y="85655"/>
                    <a:pt x="71438" y="73819"/>
                  </a:cubicBezTo>
                  <a:cubicBezTo>
                    <a:pt x="71438" y="61983"/>
                    <a:pt x="61842" y="52388"/>
                    <a:pt x="50006" y="52388"/>
                  </a:cubicBezTo>
                  <a:cubicBezTo>
                    <a:pt x="38170" y="52388"/>
                    <a:pt x="28575" y="61983"/>
                    <a:pt x="28575" y="73819"/>
                  </a:cubicBezTo>
                  <a:close/>
                  <a:moveTo>
                    <a:pt x="50006" y="104775"/>
                  </a:moveTo>
                  <a:cubicBezTo>
                    <a:pt x="38170" y="104775"/>
                    <a:pt x="28575" y="114370"/>
                    <a:pt x="28575" y="126206"/>
                  </a:cubicBezTo>
                  <a:cubicBezTo>
                    <a:pt x="28575" y="138042"/>
                    <a:pt x="38170" y="147638"/>
                    <a:pt x="50006" y="147638"/>
                  </a:cubicBezTo>
                  <a:cubicBezTo>
                    <a:pt x="61842" y="147638"/>
                    <a:pt x="71438" y="138042"/>
                    <a:pt x="71438" y="126206"/>
                  </a:cubicBezTo>
                  <a:cubicBezTo>
                    <a:pt x="71438" y="114370"/>
                    <a:pt x="61842" y="104775"/>
                    <a:pt x="50006" y="104775"/>
                  </a:cubicBezTo>
                  <a:close/>
                  <a:moveTo>
                    <a:pt x="85725" y="73819"/>
                  </a:moveTo>
                  <a:cubicBezTo>
                    <a:pt x="85725" y="77764"/>
                    <a:pt x="88924" y="80963"/>
                    <a:pt x="92869" y="80963"/>
                  </a:cubicBezTo>
                  <a:lnTo>
                    <a:pt x="135731" y="80963"/>
                  </a:lnTo>
                  <a:cubicBezTo>
                    <a:pt x="139677" y="80963"/>
                    <a:pt x="142875" y="77764"/>
                    <a:pt x="142875" y="73819"/>
                  </a:cubicBezTo>
                  <a:cubicBezTo>
                    <a:pt x="142875" y="69874"/>
                    <a:pt x="139677" y="66675"/>
                    <a:pt x="135731" y="66675"/>
                  </a:cubicBezTo>
                  <a:lnTo>
                    <a:pt x="92869" y="66675"/>
                  </a:lnTo>
                  <a:cubicBezTo>
                    <a:pt x="88924" y="66675"/>
                    <a:pt x="85725" y="69874"/>
                    <a:pt x="85725" y="73819"/>
                  </a:cubicBezTo>
                  <a:close/>
                  <a:moveTo>
                    <a:pt x="92869" y="119063"/>
                  </a:moveTo>
                  <a:cubicBezTo>
                    <a:pt x="88924" y="119063"/>
                    <a:pt x="85725" y="122261"/>
                    <a:pt x="85725" y="126206"/>
                  </a:cubicBezTo>
                  <a:cubicBezTo>
                    <a:pt x="85725" y="130152"/>
                    <a:pt x="88924" y="133350"/>
                    <a:pt x="92869" y="133350"/>
                  </a:cubicBezTo>
                  <a:lnTo>
                    <a:pt x="135731" y="133350"/>
                  </a:lnTo>
                  <a:cubicBezTo>
                    <a:pt x="139677" y="133350"/>
                    <a:pt x="142875" y="130152"/>
                    <a:pt x="142875" y="126206"/>
                  </a:cubicBezTo>
                  <a:cubicBezTo>
                    <a:pt x="142875" y="122261"/>
                    <a:pt x="139677" y="119063"/>
                    <a:pt x="135731" y="119063"/>
                  </a:cubicBezTo>
                  <a:lnTo>
                    <a:pt x="92869" y="119063"/>
                  </a:lnTo>
                  <a:close/>
                  <a:moveTo>
                    <a:pt x="28575" y="30956"/>
                  </a:moveTo>
                  <a:cubicBezTo>
                    <a:pt x="28575" y="34902"/>
                    <a:pt x="31773" y="38100"/>
                    <a:pt x="35719" y="38100"/>
                  </a:cubicBezTo>
                  <a:lnTo>
                    <a:pt x="135731" y="38100"/>
                  </a:lnTo>
                  <a:cubicBezTo>
                    <a:pt x="139677" y="38100"/>
                    <a:pt x="142875" y="34902"/>
                    <a:pt x="142875" y="30956"/>
                  </a:cubicBezTo>
                  <a:cubicBezTo>
                    <a:pt x="142875" y="27011"/>
                    <a:pt x="139677" y="23813"/>
                    <a:pt x="135731" y="23813"/>
                  </a:cubicBezTo>
                  <a:lnTo>
                    <a:pt x="35719" y="23813"/>
                  </a:lnTo>
                  <a:cubicBezTo>
                    <a:pt x="31773" y="23813"/>
                    <a:pt x="28575" y="27011"/>
                    <a:pt x="28575" y="30956"/>
                  </a:cubicBezTo>
                  <a:close/>
                </a:path>
              </a:pathLst>
            </a:custGeom>
            <a:gradFill>
              <a:gsLst>
                <a:gs pos="0">
                  <a:srgbClr val="8DC8E8"/>
                </a:gs>
                <a:gs pos="100000">
                  <a:srgbClr val="CD98CF"/>
                </a:gs>
              </a:gsLst>
              <a:lin ang="2700000" scaled="0"/>
            </a:gra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gradFill flip="none" rotWithShape="1">
                  <a:gsLst>
                    <a:gs pos="0">
                      <a:srgbClr val="000000"/>
                    </a:gs>
                    <a:gs pos="100000">
                      <a:srgbClr val="000000"/>
                    </a:gs>
                  </a:gsLst>
                  <a:lin ang="2700000" scaled="1"/>
                  <a:tileRect/>
                </a:gradFill>
                <a:effectLst/>
                <a:uLnTx/>
                <a:uFillTx/>
                <a:latin typeface="微软雅黑" panose="020B0503020204020204" pitchFamily="34" charset="-122"/>
                <a:ea typeface="微软雅黑" panose="020B0503020204020204" pitchFamily="34" charset="-122"/>
                <a:cs typeface="+mn-cs"/>
              </a:endParaRPr>
            </a:p>
          </p:txBody>
        </p:sp>
      </p:grpSp>
      <p:grpSp>
        <p:nvGrpSpPr>
          <p:cNvPr id="139" name="Group 138" descr="Semantic Search">
            <a:extLst>
              <a:ext uri="{FF2B5EF4-FFF2-40B4-BE49-F238E27FC236}">
                <a16:creationId xmlns:a16="http://schemas.microsoft.com/office/drawing/2014/main" id="{452CB5ED-53DE-5C7E-47BE-3C9201B61A6F}"/>
              </a:ext>
            </a:extLst>
          </p:cNvPr>
          <p:cNvGrpSpPr/>
          <p:nvPr/>
        </p:nvGrpSpPr>
        <p:grpSpPr>
          <a:xfrm>
            <a:off x="9900543" y="1498094"/>
            <a:ext cx="2125918" cy="415549"/>
            <a:chOff x="9552195" y="1463527"/>
            <a:chExt cx="2125918" cy="415549"/>
          </a:xfrm>
        </p:grpSpPr>
        <p:sp>
          <p:nvSpPr>
            <p:cNvPr id="54" name="Graphic 15">
              <a:extLst>
                <a:ext uri="{FF2B5EF4-FFF2-40B4-BE49-F238E27FC236}">
                  <a16:creationId xmlns:a16="http://schemas.microsoft.com/office/drawing/2014/main" id="{55095135-A0DB-9BF4-C811-4BA4702E7817}"/>
                </a:ext>
              </a:extLst>
            </p:cNvPr>
            <p:cNvSpPr/>
            <p:nvPr/>
          </p:nvSpPr>
          <p:spPr>
            <a:xfrm>
              <a:off x="9552195" y="1463527"/>
              <a:ext cx="484810" cy="415549"/>
            </a:xfrm>
            <a:custGeom>
              <a:avLst/>
              <a:gdLst>
                <a:gd name="connsiteX0" fmla="*/ 9525 w 200025"/>
                <a:gd name="connsiteY0" fmla="*/ 26194 h 171449"/>
                <a:gd name="connsiteX1" fmla="*/ 35719 w 200025"/>
                <a:gd name="connsiteY1" fmla="*/ 0 h 171449"/>
                <a:gd name="connsiteX2" fmla="*/ 173831 w 200025"/>
                <a:gd name="connsiteY2" fmla="*/ 0 h 171449"/>
                <a:gd name="connsiteX3" fmla="*/ 200025 w 200025"/>
                <a:gd name="connsiteY3" fmla="*/ 26194 h 171449"/>
                <a:gd name="connsiteX4" fmla="*/ 200025 w 200025"/>
                <a:gd name="connsiteY4" fmla="*/ 126206 h 171449"/>
                <a:gd name="connsiteX5" fmla="*/ 173831 w 200025"/>
                <a:gd name="connsiteY5" fmla="*/ 152400 h 171449"/>
                <a:gd name="connsiteX6" fmla="*/ 109298 w 200025"/>
                <a:gd name="connsiteY6" fmla="*/ 152400 h 171449"/>
                <a:gd name="connsiteX7" fmla="*/ 89776 w 200025"/>
                <a:gd name="connsiteY7" fmla="*/ 132878 h 171449"/>
                <a:gd name="connsiteX8" fmla="*/ 95250 w 200025"/>
                <a:gd name="connsiteY8" fmla="*/ 109538 h 171449"/>
                <a:gd name="connsiteX9" fmla="*/ 135731 w 200025"/>
                <a:gd name="connsiteY9" fmla="*/ 109538 h 171449"/>
                <a:gd name="connsiteX10" fmla="*/ 142875 w 200025"/>
                <a:gd name="connsiteY10" fmla="*/ 102394 h 171449"/>
                <a:gd name="connsiteX11" fmla="*/ 135731 w 200025"/>
                <a:gd name="connsiteY11" fmla="*/ 95250 h 171449"/>
                <a:gd name="connsiteX12" fmla="*/ 93278 w 200025"/>
                <a:gd name="connsiteY12" fmla="*/ 95250 h 171449"/>
                <a:gd name="connsiteX13" fmla="*/ 86778 w 200025"/>
                <a:gd name="connsiteY13" fmla="*/ 80963 h 171449"/>
                <a:gd name="connsiteX14" fmla="*/ 154781 w 200025"/>
                <a:gd name="connsiteY14" fmla="*/ 80963 h 171449"/>
                <a:gd name="connsiteX15" fmla="*/ 161925 w 200025"/>
                <a:gd name="connsiteY15" fmla="*/ 73819 h 171449"/>
                <a:gd name="connsiteX16" fmla="*/ 154781 w 200025"/>
                <a:gd name="connsiteY16" fmla="*/ 66675 h 171449"/>
                <a:gd name="connsiteX17" fmla="*/ 72991 w 200025"/>
                <a:gd name="connsiteY17" fmla="*/ 66675 h 171449"/>
                <a:gd name="connsiteX18" fmla="*/ 42863 w 200025"/>
                <a:gd name="connsiteY18" fmla="*/ 57150 h 171449"/>
                <a:gd name="connsiteX19" fmla="*/ 9525 w 200025"/>
                <a:gd name="connsiteY19" fmla="*/ 69125 h 171449"/>
                <a:gd name="connsiteX20" fmla="*/ 9525 w 200025"/>
                <a:gd name="connsiteY20" fmla="*/ 26194 h 171449"/>
                <a:gd name="connsiteX21" fmla="*/ 54769 w 200025"/>
                <a:gd name="connsiteY21" fmla="*/ 38100 h 171449"/>
                <a:gd name="connsiteX22" fmla="*/ 47625 w 200025"/>
                <a:gd name="connsiteY22" fmla="*/ 45244 h 171449"/>
                <a:gd name="connsiteX23" fmla="*/ 54769 w 200025"/>
                <a:gd name="connsiteY23" fmla="*/ 52388 h 171449"/>
                <a:gd name="connsiteX24" fmla="*/ 116681 w 200025"/>
                <a:gd name="connsiteY24" fmla="*/ 52388 h 171449"/>
                <a:gd name="connsiteX25" fmla="*/ 123825 w 200025"/>
                <a:gd name="connsiteY25" fmla="*/ 45244 h 171449"/>
                <a:gd name="connsiteX26" fmla="*/ 116681 w 200025"/>
                <a:gd name="connsiteY26" fmla="*/ 38100 h 171449"/>
                <a:gd name="connsiteX27" fmla="*/ 54769 w 200025"/>
                <a:gd name="connsiteY27" fmla="*/ 38100 h 171449"/>
                <a:gd name="connsiteX28" fmla="*/ 42863 w 200025"/>
                <a:gd name="connsiteY28" fmla="*/ 152400 h 171449"/>
                <a:gd name="connsiteX29" fmla="*/ 67698 w 200025"/>
                <a:gd name="connsiteY29" fmla="*/ 144476 h 171449"/>
                <a:gd name="connsiteX30" fmla="*/ 92580 w 200025"/>
                <a:gd name="connsiteY30" fmla="*/ 169357 h 171449"/>
                <a:gd name="connsiteX31" fmla="*/ 102682 w 200025"/>
                <a:gd name="connsiteY31" fmla="*/ 169357 h 171449"/>
                <a:gd name="connsiteX32" fmla="*/ 102682 w 200025"/>
                <a:gd name="connsiteY32" fmla="*/ 159255 h 171449"/>
                <a:gd name="connsiteX33" fmla="*/ 77801 w 200025"/>
                <a:gd name="connsiteY33" fmla="*/ 134373 h 171449"/>
                <a:gd name="connsiteX34" fmla="*/ 85725 w 200025"/>
                <a:gd name="connsiteY34" fmla="*/ 109538 h 171449"/>
                <a:gd name="connsiteX35" fmla="*/ 42863 w 200025"/>
                <a:gd name="connsiteY35" fmla="*/ 66675 h 171449"/>
                <a:gd name="connsiteX36" fmla="*/ 0 w 200025"/>
                <a:gd name="connsiteY36" fmla="*/ 109538 h 171449"/>
                <a:gd name="connsiteX37" fmla="*/ 42863 w 200025"/>
                <a:gd name="connsiteY37" fmla="*/ 152400 h 171449"/>
                <a:gd name="connsiteX38" fmla="*/ 42863 w 200025"/>
                <a:gd name="connsiteY38" fmla="*/ 138113 h 171449"/>
                <a:gd name="connsiteX39" fmla="*/ 14288 w 200025"/>
                <a:gd name="connsiteY39" fmla="*/ 109538 h 171449"/>
                <a:gd name="connsiteX40" fmla="*/ 42863 w 200025"/>
                <a:gd name="connsiteY40" fmla="*/ 80963 h 171449"/>
                <a:gd name="connsiteX41" fmla="*/ 71438 w 200025"/>
                <a:gd name="connsiteY41" fmla="*/ 109538 h 171449"/>
                <a:gd name="connsiteX42" fmla="*/ 42863 w 200025"/>
                <a:gd name="connsiteY42" fmla="*/ 138113 h 17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00025" h="171449">
                  <a:moveTo>
                    <a:pt x="9525" y="26194"/>
                  </a:moveTo>
                  <a:cubicBezTo>
                    <a:pt x="9525" y="11727"/>
                    <a:pt x="21252" y="0"/>
                    <a:pt x="35719" y="0"/>
                  </a:cubicBezTo>
                  <a:lnTo>
                    <a:pt x="173831" y="0"/>
                  </a:lnTo>
                  <a:cubicBezTo>
                    <a:pt x="188298" y="0"/>
                    <a:pt x="200025" y="11727"/>
                    <a:pt x="200025" y="26194"/>
                  </a:cubicBezTo>
                  <a:lnTo>
                    <a:pt x="200025" y="126206"/>
                  </a:lnTo>
                  <a:cubicBezTo>
                    <a:pt x="200025" y="140673"/>
                    <a:pt x="188298" y="152400"/>
                    <a:pt x="173831" y="152400"/>
                  </a:cubicBezTo>
                  <a:lnTo>
                    <a:pt x="109298" y="152400"/>
                  </a:lnTo>
                  <a:lnTo>
                    <a:pt x="89776" y="132878"/>
                  </a:lnTo>
                  <a:cubicBezTo>
                    <a:pt x="93279" y="125850"/>
                    <a:pt x="95250" y="117924"/>
                    <a:pt x="95250" y="109538"/>
                  </a:cubicBezTo>
                  <a:lnTo>
                    <a:pt x="135731" y="109538"/>
                  </a:lnTo>
                  <a:cubicBezTo>
                    <a:pt x="139677" y="109538"/>
                    <a:pt x="142875" y="106339"/>
                    <a:pt x="142875" y="102394"/>
                  </a:cubicBezTo>
                  <a:cubicBezTo>
                    <a:pt x="142875" y="98449"/>
                    <a:pt x="139677" y="95250"/>
                    <a:pt x="135731" y="95250"/>
                  </a:cubicBezTo>
                  <a:lnTo>
                    <a:pt x="93278" y="95250"/>
                  </a:lnTo>
                  <a:cubicBezTo>
                    <a:pt x="91829" y="90125"/>
                    <a:pt x="89619" y="85319"/>
                    <a:pt x="86778" y="80963"/>
                  </a:cubicBezTo>
                  <a:lnTo>
                    <a:pt x="154781" y="80963"/>
                  </a:lnTo>
                  <a:cubicBezTo>
                    <a:pt x="158727" y="80963"/>
                    <a:pt x="161925" y="77764"/>
                    <a:pt x="161925" y="73819"/>
                  </a:cubicBezTo>
                  <a:cubicBezTo>
                    <a:pt x="161925" y="69874"/>
                    <a:pt x="158727" y="66675"/>
                    <a:pt x="154781" y="66675"/>
                  </a:cubicBezTo>
                  <a:lnTo>
                    <a:pt x="72991" y="66675"/>
                  </a:lnTo>
                  <a:cubicBezTo>
                    <a:pt x="64469" y="60674"/>
                    <a:pt x="54077" y="57150"/>
                    <a:pt x="42863" y="57150"/>
                  </a:cubicBezTo>
                  <a:cubicBezTo>
                    <a:pt x="30198" y="57150"/>
                    <a:pt x="18583" y="61644"/>
                    <a:pt x="9525" y="69125"/>
                  </a:cubicBezTo>
                  <a:lnTo>
                    <a:pt x="9525" y="26194"/>
                  </a:lnTo>
                  <a:close/>
                  <a:moveTo>
                    <a:pt x="54769" y="38100"/>
                  </a:moveTo>
                  <a:cubicBezTo>
                    <a:pt x="50823" y="38100"/>
                    <a:pt x="47625" y="41298"/>
                    <a:pt x="47625" y="45244"/>
                  </a:cubicBezTo>
                  <a:cubicBezTo>
                    <a:pt x="47625" y="49189"/>
                    <a:pt x="50823" y="52388"/>
                    <a:pt x="54769" y="52388"/>
                  </a:cubicBezTo>
                  <a:lnTo>
                    <a:pt x="116681" y="52388"/>
                  </a:lnTo>
                  <a:cubicBezTo>
                    <a:pt x="120627" y="52388"/>
                    <a:pt x="123825" y="49189"/>
                    <a:pt x="123825" y="45244"/>
                  </a:cubicBezTo>
                  <a:cubicBezTo>
                    <a:pt x="123825" y="41298"/>
                    <a:pt x="120627" y="38100"/>
                    <a:pt x="116681" y="38100"/>
                  </a:cubicBezTo>
                  <a:lnTo>
                    <a:pt x="54769" y="38100"/>
                  </a:lnTo>
                  <a:close/>
                  <a:moveTo>
                    <a:pt x="42863" y="152400"/>
                  </a:moveTo>
                  <a:cubicBezTo>
                    <a:pt x="52120" y="152400"/>
                    <a:pt x="60691" y="149465"/>
                    <a:pt x="67698" y="144476"/>
                  </a:cubicBezTo>
                  <a:lnTo>
                    <a:pt x="92580" y="169357"/>
                  </a:lnTo>
                  <a:cubicBezTo>
                    <a:pt x="95370" y="172147"/>
                    <a:pt x="99892" y="172147"/>
                    <a:pt x="102682" y="169357"/>
                  </a:cubicBezTo>
                  <a:cubicBezTo>
                    <a:pt x="105472" y="166567"/>
                    <a:pt x="105472" y="162045"/>
                    <a:pt x="102682" y="159255"/>
                  </a:cubicBezTo>
                  <a:lnTo>
                    <a:pt x="77801" y="134373"/>
                  </a:lnTo>
                  <a:cubicBezTo>
                    <a:pt x="82790" y="127366"/>
                    <a:pt x="85725" y="118795"/>
                    <a:pt x="85725" y="109538"/>
                  </a:cubicBezTo>
                  <a:cubicBezTo>
                    <a:pt x="85725" y="85865"/>
                    <a:pt x="66535" y="66675"/>
                    <a:pt x="42863" y="66675"/>
                  </a:cubicBezTo>
                  <a:cubicBezTo>
                    <a:pt x="19190" y="66675"/>
                    <a:pt x="0" y="85865"/>
                    <a:pt x="0" y="109538"/>
                  </a:cubicBezTo>
                  <a:cubicBezTo>
                    <a:pt x="0" y="133210"/>
                    <a:pt x="19190" y="152400"/>
                    <a:pt x="42863" y="152400"/>
                  </a:cubicBezTo>
                  <a:close/>
                  <a:moveTo>
                    <a:pt x="42863" y="138113"/>
                  </a:moveTo>
                  <a:cubicBezTo>
                    <a:pt x="27081" y="138113"/>
                    <a:pt x="14288" y="125319"/>
                    <a:pt x="14288" y="109538"/>
                  </a:cubicBezTo>
                  <a:cubicBezTo>
                    <a:pt x="14288" y="93756"/>
                    <a:pt x="27081" y="80963"/>
                    <a:pt x="42863" y="80963"/>
                  </a:cubicBezTo>
                  <a:cubicBezTo>
                    <a:pt x="58644" y="80963"/>
                    <a:pt x="71438" y="93756"/>
                    <a:pt x="71438" y="109538"/>
                  </a:cubicBezTo>
                  <a:cubicBezTo>
                    <a:pt x="71438" y="125319"/>
                    <a:pt x="58644" y="138113"/>
                    <a:pt x="42863" y="138113"/>
                  </a:cubicBezTo>
                  <a:close/>
                </a:path>
              </a:pathLst>
            </a:custGeom>
            <a:gradFill>
              <a:gsLst>
                <a:gs pos="0">
                  <a:srgbClr val="8DC8E8"/>
                </a:gs>
                <a:gs pos="100000">
                  <a:srgbClr val="CD98CF"/>
                </a:gs>
              </a:gsLst>
              <a:lin ang="2700000" scaled="0"/>
            </a:gra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gradFill flip="none" rotWithShape="1">
                  <a:gsLst>
                    <a:gs pos="0">
                      <a:srgbClr val="000000"/>
                    </a:gs>
                    <a:gs pos="100000">
                      <a:srgbClr val="000000"/>
                    </a:gs>
                  </a:gsLst>
                  <a:lin ang="2700000" scaled="1"/>
                  <a:tileRect/>
                </a:gradFill>
                <a:effectLst/>
                <a:uLnTx/>
                <a:uFillTx/>
                <a:latin typeface="微软雅黑" panose="020B0503020204020204" pitchFamily="34" charset="-122"/>
                <a:ea typeface="微软雅黑" panose="020B0503020204020204" pitchFamily="34" charset="-122"/>
                <a:cs typeface="+mn-cs"/>
              </a:endParaRPr>
            </a:p>
          </p:txBody>
        </p:sp>
        <p:sp>
          <p:nvSpPr>
            <p:cNvPr id="55" name="TextBox 54">
              <a:extLst>
                <a:ext uri="{FF2B5EF4-FFF2-40B4-BE49-F238E27FC236}">
                  <a16:creationId xmlns:a16="http://schemas.microsoft.com/office/drawing/2014/main" id="{DE964AD1-72B1-EF73-4E3A-F9CC7EFBFB8C}"/>
                </a:ext>
              </a:extLst>
            </p:cNvPr>
            <p:cNvSpPr txBox="1"/>
            <p:nvPr/>
          </p:nvSpPr>
          <p:spPr>
            <a:xfrm>
              <a:off x="10170819" y="1556829"/>
              <a:ext cx="1507294" cy="286232"/>
            </a:xfrm>
            <a:prstGeom prst="rect">
              <a:avLst/>
            </a:prstGeom>
            <a:noFill/>
          </p:spPr>
          <p:txBody>
            <a:bodyPr wrap="square" lIns="0">
              <a:spAutoFit/>
            </a:bodyPr>
            <a:lstStyle/>
            <a:p>
              <a:pPr marL="0" marR="0" lvl="1" indent="0" algn="l" defTabSz="914102" rtl="0" eaLnBrk="1" fontAlgn="base" latinLnBrk="0" hangingPunct="1">
                <a:lnSpc>
                  <a:spcPct val="90000"/>
                </a:lnSpc>
                <a:spcBef>
                  <a:spcPts val="0"/>
                </a:spcBef>
                <a:spcAft>
                  <a:spcPct val="0"/>
                </a:spcAft>
                <a:buClrTx/>
                <a:buSzPct val="90000"/>
                <a:buFontTx/>
                <a:buNone/>
                <a:tabLst/>
                <a:defRPr/>
              </a:pPr>
              <a:r>
                <a:rPr kumimoji="0" lang="zh-CN" alt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语义检索</a:t>
              </a:r>
              <a:endParaRPr kumimoji="0" 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sp>
        <p:nvSpPr>
          <p:cNvPr id="68" name="Rectangle 67">
            <a:extLst>
              <a:ext uri="{FF2B5EF4-FFF2-40B4-BE49-F238E27FC236}">
                <a16:creationId xmlns:a16="http://schemas.microsoft.com/office/drawing/2014/main" id="{86F283AA-DED8-C51E-D5E4-1ED23031F0A0}"/>
              </a:ext>
            </a:extLst>
          </p:cNvPr>
          <p:cNvSpPr/>
          <p:nvPr/>
        </p:nvSpPr>
        <p:spPr bwMode="auto">
          <a:xfrm>
            <a:off x="4982406" y="2075463"/>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呼叫中心、客服中心等</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客户对话日志的总结 </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指令工程</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p>
        </p:txBody>
      </p:sp>
      <p:cxnSp>
        <p:nvCxnSpPr>
          <p:cNvPr id="74" name="Straight Connector 73">
            <a:extLst>
              <a:ext uri="{FF2B5EF4-FFF2-40B4-BE49-F238E27FC236}">
                <a16:creationId xmlns:a16="http://schemas.microsoft.com/office/drawing/2014/main" id="{E0706128-EAEC-63B8-1CFD-8F1B4354DEEB}"/>
              </a:ext>
              <a:ext uri="{C183D7F6-B498-43B3-948B-1728B52AA6E4}">
                <adec:decorative xmlns:adec="http://schemas.microsoft.com/office/drawing/2017/decorative" val="1"/>
              </a:ext>
            </a:extLst>
          </p:cNvPr>
          <p:cNvCxnSpPr>
            <a:cxnSpLocks/>
          </p:cNvCxnSpPr>
          <p:nvPr/>
        </p:nvCxnSpPr>
        <p:spPr>
          <a:xfrm>
            <a:off x="9587091" y="1740365"/>
            <a:ext cx="0" cy="4441546"/>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5" name="Rectangle 74">
            <a:extLst>
              <a:ext uri="{FF2B5EF4-FFF2-40B4-BE49-F238E27FC236}">
                <a16:creationId xmlns:a16="http://schemas.microsoft.com/office/drawing/2014/main" id="{0068E43B-5F90-A03A-D021-1C68C2EE0380}"/>
              </a:ext>
            </a:extLst>
          </p:cNvPr>
          <p:cNvSpPr/>
          <p:nvPr/>
        </p:nvSpPr>
        <p:spPr bwMode="auto">
          <a:xfrm>
            <a:off x="7655872" y="5210286"/>
            <a:ext cx="1668851"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游戏平台代码重构</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提示工程</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微调</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84" name="Rectangle 83">
            <a:extLst>
              <a:ext uri="{FF2B5EF4-FFF2-40B4-BE49-F238E27FC236}">
                <a16:creationId xmlns:a16="http://schemas.microsoft.com/office/drawing/2014/main" id="{F08C9A50-CA4B-59CC-E168-B3BA2BBCE0B2}"/>
              </a:ext>
            </a:extLst>
          </p:cNvPr>
          <p:cNvSpPr/>
          <p:nvPr/>
        </p:nvSpPr>
        <p:spPr bwMode="auto">
          <a:xfrm>
            <a:off x="4982406" y="3096874"/>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11" rtl="0" eaLnBrk="1" fontAlgn="auto" latinLnBrk="0" hangingPunct="1">
              <a:lnSpc>
                <a:spcPts val="2000"/>
              </a:lnSpc>
              <a:spcBef>
                <a:spcPts val="0"/>
              </a:spcBef>
              <a:spcAft>
                <a:spcPts val="0"/>
              </a:spcAft>
              <a:buClrTx/>
              <a:buSzTx/>
              <a:buFontTx/>
              <a:buNone/>
              <a:tabLst/>
              <a:defRPr/>
            </a:pPr>
            <a:r>
              <a:rPr kumimoji="0" lang="zh-CN" altLang="en-US" sz="1200" b="1" i="1" u="sng" strike="noStrike" kern="1200" cap="none" spc="0" normalizeH="0" baseline="0" noProof="0">
                <a:ln>
                  <a:noFill/>
                </a:ln>
                <a:solidFill>
                  <a:srgbClr val="FFFF00"/>
                </a:solidFill>
                <a:effectLst/>
                <a:uLnTx/>
                <a:uFillTx/>
                <a:latin typeface="PingFang SC"/>
                <a:ea typeface="+mn-ea"/>
                <a:cs typeface="+mn-cs"/>
              </a:rPr>
              <a:t>企业内外部知识库摘要 </a:t>
            </a:r>
            <a:r>
              <a:rPr kumimoji="0" lang="en-US" altLang="zh-CN" sz="1200" b="1" i="1" u="none" strike="noStrike" kern="1200" cap="none" spc="0" normalizeH="0" baseline="0" noProof="0">
                <a:ln>
                  <a:noFill/>
                </a:ln>
                <a:solidFill>
                  <a:srgbClr val="FFFF00"/>
                </a:solidFill>
                <a:effectLst/>
                <a:uLnTx/>
                <a:uFillTx/>
                <a:latin typeface="PingFang SC"/>
                <a:ea typeface="+mn-ea"/>
                <a:cs typeface="+mn-cs"/>
              </a:rPr>
              <a:t>[</a:t>
            </a:r>
            <a:r>
              <a:rPr kumimoji="0" lang="zh-CN" altLang="en-US" sz="1200" b="1" i="1" u="none" strike="noStrike" kern="1200" cap="none" spc="0" normalizeH="0" baseline="0" noProof="0">
                <a:ln>
                  <a:noFill/>
                </a:ln>
                <a:solidFill>
                  <a:srgbClr val="FFFF00"/>
                </a:solidFill>
                <a:effectLst/>
                <a:uLnTx/>
                <a:uFillTx/>
                <a:latin typeface="PingFang SC"/>
                <a:ea typeface="+mn-ea"/>
                <a:cs typeface="+mn-cs"/>
              </a:rPr>
              <a:t>提示工程</a:t>
            </a:r>
            <a:r>
              <a:rPr kumimoji="0" lang="en-US" altLang="zh-CN" sz="1200" b="1" i="1" u="none" strike="noStrike" kern="1200" cap="none" spc="0" normalizeH="0" baseline="0" noProof="0">
                <a:ln>
                  <a:noFill/>
                </a:ln>
                <a:solidFill>
                  <a:srgbClr val="FFFF00"/>
                </a:solidFill>
                <a:effectLst/>
                <a:uLnTx/>
                <a:uFillTx/>
                <a:latin typeface="PingFang SC"/>
                <a:ea typeface="+mn-ea"/>
                <a:cs typeface="+mn-cs"/>
              </a:rPr>
              <a:t>]</a:t>
            </a:r>
          </a:p>
          <a:p>
            <a:pPr marL="0" marR="0" lvl="0" indent="0" algn="ctr" defTabSz="914411" rtl="0" eaLnBrk="1" fontAlgn="auto" latinLnBrk="0" hangingPunct="1">
              <a:lnSpc>
                <a:spcPts val="2000"/>
              </a:lnSpc>
              <a:spcBef>
                <a:spcPts val="0"/>
              </a:spcBef>
              <a:spcAft>
                <a:spcPts val="0"/>
              </a:spcAft>
              <a:buClrTx/>
              <a:buSzTx/>
              <a:buFontTx/>
              <a:buNone/>
              <a:tabLst/>
              <a:defRPr/>
            </a:pPr>
            <a:r>
              <a:rPr kumimoji="0" lang="zh-CN" altLang="en-US" sz="1200" b="1" i="1" u="sng" strike="noStrike" kern="0" cap="none" spc="0" normalizeH="0" baseline="0" noProof="0">
                <a:ln>
                  <a:noFill/>
                </a:ln>
                <a:solidFill>
                  <a:srgbClr val="FFFF00"/>
                </a:solidFill>
                <a:effectLst/>
                <a:uLnTx/>
                <a:uFillTx/>
                <a:latin typeface="PingFang SC"/>
                <a:ea typeface="+mn-lt"/>
                <a:cs typeface="Segoe UI"/>
              </a:rPr>
              <a:t>生成多方会议纪要 </a:t>
            </a:r>
            <a:r>
              <a:rPr kumimoji="0" lang="en-US" altLang="zh-CN" sz="1200" b="1" i="1" u="none" strike="noStrike" kern="1200" cap="none" spc="0" normalizeH="0" baseline="0" noProof="0">
                <a:ln>
                  <a:noFill/>
                </a:ln>
                <a:solidFill>
                  <a:srgbClr val="FFFF00"/>
                </a:solidFill>
                <a:effectLst/>
                <a:uLnTx/>
                <a:uFillTx/>
                <a:latin typeface="PingFang SC"/>
                <a:ea typeface="+mn-ea"/>
                <a:cs typeface="+mn-cs"/>
              </a:rPr>
              <a:t>[</a:t>
            </a:r>
            <a:r>
              <a:rPr kumimoji="0" lang="zh-CN" altLang="en-US" sz="1200" b="1" i="1" u="none" strike="noStrike" kern="1200" cap="none" spc="0" normalizeH="0" baseline="0" noProof="0">
                <a:ln>
                  <a:noFill/>
                </a:ln>
                <a:solidFill>
                  <a:srgbClr val="FFFF00"/>
                </a:solidFill>
                <a:effectLst/>
                <a:uLnTx/>
                <a:uFillTx/>
                <a:latin typeface="PingFang SC"/>
                <a:ea typeface="+mn-ea"/>
                <a:cs typeface="+mn-cs"/>
              </a:rPr>
              <a:t>提示工程</a:t>
            </a:r>
            <a:r>
              <a:rPr kumimoji="0" lang="en-US" altLang="zh-CN" sz="1200" b="1" i="1" u="none" strike="noStrike" kern="1200" cap="none" spc="0" normalizeH="0" baseline="0" noProof="0">
                <a:ln>
                  <a:noFill/>
                </a:ln>
                <a:solidFill>
                  <a:srgbClr val="FFFF00"/>
                </a:solidFill>
                <a:effectLst/>
                <a:uLnTx/>
                <a:uFillTx/>
                <a:latin typeface="PingFang SC"/>
                <a:ea typeface="+mn-ea"/>
                <a:cs typeface="+mn-cs"/>
              </a:rPr>
              <a:t>]</a:t>
            </a:r>
            <a:endParaRPr kumimoji="0" lang="en-US" altLang="zh-CN" sz="1200" b="1" i="1" u="sng" strike="noStrike" kern="0" cap="none" spc="0" normalizeH="0" baseline="0" noProof="0">
              <a:ln>
                <a:noFill/>
              </a:ln>
              <a:solidFill>
                <a:srgbClr val="FFFF00"/>
              </a:solidFill>
              <a:effectLst/>
              <a:uLnTx/>
              <a:uFillTx/>
              <a:latin typeface="Segoe UI"/>
              <a:ea typeface="+mn-lt"/>
              <a:cs typeface="Segoe UI"/>
            </a:endParaRPr>
          </a:p>
        </p:txBody>
      </p:sp>
      <p:cxnSp>
        <p:nvCxnSpPr>
          <p:cNvPr id="88" name="Straight Connector 87">
            <a:extLst>
              <a:ext uri="{FF2B5EF4-FFF2-40B4-BE49-F238E27FC236}">
                <a16:creationId xmlns:a16="http://schemas.microsoft.com/office/drawing/2014/main" id="{A8F293BB-3A09-F4BE-C6E4-F11E36D1EDBC}"/>
              </a:ext>
              <a:ext uri="{C183D7F6-B498-43B3-948B-1728B52AA6E4}">
                <adec:decorative xmlns:adec="http://schemas.microsoft.com/office/drawing/2017/decorative" val="1"/>
              </a:ext>
            </a:extLst>
          </p:cNvPr>
          <p:cNvCxnSpPr>
            <a:cxnSpLocks/>
          </p:cNvCxnSpPr>
          <p:nvPr/>
        </p:nvCxnSpPr>
        <p:spPr>
          <a:xfrm>
            <a:off x="7437992" y="1718249"/>
            <a:ext cx="0" cy="4557936"/>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9" name="Straight Connector 88">
            <a:extLst>
              <a:ext uri="{FF2B5EF4-FFF2-40B4-BE49-F238E27FC236}">
                <a16:creationId xmlns:a16="http://schemas.microsoft.com/office/drawing/2014/main" id="{74D45EF5-3091-874C-E740-813FC49E3F44}"/>
              </a:ext>
              <a:ext uri="{C183D7F6-B498-43B3-948B-1728B52AA6E4}">
                <adec:decorative xmlns:adec="http://schemas.microsoft.com/office/drawing/2017/decorative" val="1"/>
              </a:ext>
            </a:extLst>
          </p:cNvPr>
          <p:cNvCxnSpPr>
            <a:cxnSpLocks/>
          </p:cNvCxnSpPr>
          <p:nvPr/>
        </p:nvCxnSpPr>
        <p:spPr>
          <a:xfrm>
            <a:off x="4739848" y="1684524"/>
            <a:ext cx="0" cy="4475271"/>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90" name="Rectangle 89">
            <a:extLst>
              <a:ext uri="{FF2B5EF4-FFF2-40B4-BE49-F238E27FC236}">
                <a16:creationId xmlns:a16="http://schemas.microsoft.com/office/drawing/2014/main" id="{5693047F-3091-B640-9A74-B6608865C843}"/>
              </a:ext>
            </a:extLst>
          </p:cNvPr>
          <p:cNvSpPr/>
          <p:nvPr/>
        </p:nvSpPr>
        <p:spPr bwMode="auto">
          <a:xfrm>
            <a:off x="9831573" y="2075463"/>
            <a:ext cx="184654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1" i="1" u="sng" strike="noStrike" kern="0" cap="none" spc="0" normalizeH="0" baseline="0" noProof="0">
                <a:ln>
                  <a:noFill/>
                </a:ln>
                <a:solidFill>
                  <a:srgbClr val="FFFF00"/>
                </a:solidFill>
                <a:effectLst/>
                <a:uLnTx/>
                <a:uFillTx/>
                <a:latin typeface="Segoe UI"/>
                <a:ea typeface="+mn-lt"/>
                <a:cs typeface="Segoe UI"/>
              </a:rPr>
              <a:t>电商网站</a:t>
            </a:r>
            <a:endParaRPr kumimoji="0" lang="en-US" altLang="zh-CN" sz="1200" b="1" i="1" u="sng" strike="noStrike" kern="0" cap="none" spc="0" normalizeH="0" baseline="0" noProof="0">
              <a:ln>
                <a:noFill/>
              </a:ln>
              <a:solidFill>
                <a:srgbClr val="FFFF00"/>
              </a:solidFill>
              <a:effectLst/>
              <a:uLnTx/>
              <a:uFillTx/>
              <a:latin typeface="Segoe UI"/>
              <a:ea typeface="+mn-lt"/>
              <a:cs typeface="Segoe UI"/>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1" i="1" u="sng" strike="noStrike" kern="0" cap="none" spc="0" normalizeH="0" baseline="0" noProof="0">
                <a:ln>
                  <a:noFill/>
                </a:ln>
                <a:solidFill>
                  <a:srgbClr val="FFFF00"/>
                </a:solidFill>
                <a:effectLst/>
                <a:uLnTx/>
                <a:uFillTx/>
                <a:latin typeface="Segoe UI"/>
                <a:ea typeface="+mn-lt"/>
                <a:cs typeface="Segoe UI"/>
              </a:rPr>
              <a:t>基于自然语言的搜索 </a:t>
            </a:r>
            <a:r>
              <a:rPr kumimoji="0" lang="en-US" sz="1200" b="0" i="1" u="none" strike="noStrike" kern="0" cap="none" spc="0" normalizeH="0" baseline="0" noProof="0">
                <a:ln>
                  <a:noFill/>
                </a:ln>
                <a:solidFill>
                  <a:srgbClr val="FFFF00"/>
                </a:solidFill>
                <a:effectLst/>
                <a:uLnTx/>
                <a:uFillTx/>
                <a:latin typeface="Segoe UI"/>
                <a:ea typeface="+mn-lt"/>
                <a:cs typeface="Segoe UI"/>
              </a:rPr>
              <a:t>[</a:t>
            </a:r>
            <a:r>
              <a:rPr kumimoji="0" lang="en-US" altLang="zh-CN" sz="1200" b="0" i="1" u="none" strike="noStrike" kern="0" cap="none" spc="0" normalizeH="0" baseline="0" noProof="0">
                <a:ln>
                  <a:noFill/>
                </a:ln>
                <a:solidFill>
                  <a:srgbClr val="FFFF00"/>
                </a:solidFill>
                <a:effectLst/>
                <a:uLnTx/>
                <a:uFillTx/>
                <a:latin typeface="Segoe UI"/>
                <a:ea typeface="+mn-lt"/>
                <a:cs typeface="Segoe UI"/>
              </a:rPr>
              <a:t>Embedding</a:t>
            </a:r>
            <a:r>
              <a:rPr kumimoji="0" lang="en-US" sz="1200" b="0" i="1" u="none" strike="noStrike" kern="0" cap="none" spc="0" normalizeH="0" baseline="0" noProof="0">
                <a:ln>
                  <a:noFill/>
                </a:ln>
                <a:solidFill>
                  <a:srgbClr val="FFFF00"/>
                </a:solidFill>
                <a:effectLst/>
                <a:uLnTx/>
                <a:uFillTx/>
                <a:latin typeface="Segoe UI"/>
                <a:ea typeface="+mn-lt"/>
                <a:cs typeface="Segoe UI"/>
              </a:rPr>
              <a:t>]</a:t>
            </a:r>
          </a:p>
        </p:txBody>
      </p:sp>
      <p:sp>
        <p:nvSpPr>
          <p:cNvPr id="91" name="Rectangle 90">
            <a:extLst>
              <a:ext uri="{FF2B5EF4-FFF2-40B4-BE49-F238E27FC236}">
                <a16:creationId xmlns:a16="http://schemas.microsoft.com/office/drawing/2014/main" id="{ECA1CE44-304D-E2EF-12C6-68D917E38211}"/>
              </a:ext>
            </a:extLst>
          </p:cNvPr>
          <p:cNvSpPr/>
          <p:nvPr/>
        </p:nvSpPr>
        <p:spPr bwMode="auto">
          <a:xfrm>
            <a:off x="4982406" y="4123004"/>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11" rtl="0" eaLnBrk="1" fontAlgn="auto" latinLnBrk="0" hangingPunct="1">
              <a:lnSpc>
                <a:spcPts val="2000"/>
              </a:lnSpc>
              <a:spcBef>
                <a:spcPts val="0"/>
              </a:spcBef>
              <a:spcAft>
                <a:spcPts val="0"/>
              </a:spcAft>
              <a:buClrTx/>
              <a:buSzTx/>
              <a:buFontTx/>
              <a:buNone/>
              <a:tabLst/>
              <a:defRPr/>
            </a:pPr>
            <a:r>
              <a:rPr kumimoji="0" lang="zh-CN" altLang="en-US" sz="1200" b="1" i="1" u="sng" strike="noStrike" kern="1200" cap="none" spc="0" normalizeH="0" baseline="0" noProof="0">
                <a:ln>
                  <a:noFill/>
                </a:ln>
                <a:solidFill>
                  <a:srgbClr val="FFFF00"/>
                </a:solidFill>
                <a:effectLst/>
                <a:uLnTx/>
                <a:uFillTx/>
                <a:latin typeface="PingFang SC"/>
                <a:ea typeface="+mn-ea"/>
                <a:cs typeface="+mn-cs"/>
                <a:sym typeface="Muli"/>
              </a:rPr>
              <a:t>医学文献</a:t>
            </a:r>
            <a:r>
              <a:rPr kumimoji="0" lang="en-US" altLang="zh-CN" sz="1200" b="1" i="1" u="sng" strike="noStrike" kern="1200" cap="none" spc="0" normalizeH="0" baseline="0" noProof="0">
                <a:ln>
                  <a:noFill/>
                </a:ln>
                <a:solidFill>
                  <a:srgbClr val="FFFF00"/>
                </a:solidFill>
                <a:effectLst/>
                <a:uLnTx/>
                <a:uFillTx/>
                <a:latin typeface="PingFang SC"/>
                <a:ea typeface="+mn-ea"/>
                <a:cs typeface="+mn-cs"/>
                <a:sym typeface="Muli"/>
              </a:rPr>
              <a:t>/</a:t>
            </a:r>
            <a:r>
              <a:rPr kumimoji="0" lang="zh-CN" altLang="en-US" sz="1200" b="1" i="1" u="sng" strike="noStrike" kern="1200" cap="none" spc="0" normalizeH="0" baseline="0" noProof="0">
                <a:ln>
                  <a:noFill/>
                </a:ln>
                <a:solidFill>
                  <a:srgbClr val="FFFF00"/>
                </a:solidFill>
                <a:effectLst/>
                <a:uLnTx/>
                <a:uFillTx/>
                <a:latin typeface="PingFang SC"/>
                <a:ea typeface="+mn-ea"/>
                <a:cs typeface="+mn-cs"/>
                <a:sym typeface="Muli"/>
              </a:rPr>
              <a:t>论文报告内容汇总及重点摘要提取 </a:t>
            </a:r>
            <a:r>
              <a:rPr kumimoji="0" lang="en-US" altLang="zh-CN" sz="1200" b="1" i="1" u="none" strike="noStrike" kern="1200" cap="none" spc="0" normalizeH="0" baseline="0" noProof="0">
                <a:ln>
                  <a:noFill/>
                </a:ln>
                <a:solidFill>
                  <a:srgbClr val="FFFF00"/>
                </a:solidFill>
                <a:effectLst/>
                <a:uLnTx/>
                <a:uFillTx/>
                <a:latin typeface="PingFang SC"/>
                <a:ea typeface="+mn-ea"/>
                <a:cs typeface="+mn-cs"/>
              </a:rPr>
              <a:t>[</a:t>
            </a:r>
            <a:r>
              <a:rPr kumimoji="0" lang="zh-CN" altLang="en-US" sz="1200" b="1" i="1" u="none" strike="noStrike" kern="1200" cap="none" spc="0" normalizeH="0" baseline="0" noProof="0">
                <a:ln>
                  <a:noFill/>
                </a:ln>
                <a:solidFill>
                  <a:srgbClr val="FFFF00"/>
                </a:solidFill>
                <a:effectLst/>
                <a:uLnTx/>
                <a:uFillTx/>
                <a:latin typeface="PingFang SC"/>
                <a:ea typeface="+mn-ea"/>
                <a:cs typeface="+mn-cs"/>
              </a:rPr>
              <a:t>提示工程</a:t>
            </a:r>
            <a:r>
              <a:rPr kumimoji="0" lang="en-US" altLang="zh-CN" sz="1200" b="1" i="1" u="none" strike="noStrike" kern="1200" cap="none" spc="0" normalizeH="0" baseline="0" noProof="0">
                <a:ln>
                  <a:noFill/>
                </a:ln>
                <a:solidFill>
                  <a:srgbClr val="FFFF00"/>
                </a:solidFill>
                <a:effectLst/>
                <a:uLnTx/>
                <a:uFillTx/>
                <a:latin typeface="PingFang SC"/>
                <a:ea typeface="+mn-ea"/>
                <a:cs typeface="+mn-cs"/>
              </a:rPr>
              <a:t>]</a:t>
            </a:r>
            <a:endParaRPr kumimoji="0" lang="zh-CN" altLang="en-US" sz="1200" b="1" i="1" u="sng" strike="noStrike" kern="1200" cap="none" spc="0" normalizeH="0" baseline="0" noProof="0">
              <a:ln>
                <a:noFill/>
              </a:ln>
              <a:solidFill>
                <a:srgbClr val="FFFF00"/>
              </a:solidFill>
              <a:effectLst/>
              <a:uLnTx/>
              <a:uFillTx/>
              <a:latin typeface="PingFang SC"/>
              <a:ea typeface="+mn-ea"/>
              <a:cs typeface="+mn-cs"/>
              <a:sym typeface="Muli"/>
            </a:endParaRPr>
          </a:p>
        </p:txBody>
      </p:sp>
      <p:sp>
        <p:nvSpPr>
          <p:cNvPr id="92" name="Rectangle 91">
            <a:extLst>
              <a:ext uri="{FF2B5EF4-FFF2-40B4-BE49-F238E27FC236}">
                <a16:creationId xmlns:a16="http://schemas.microsoft.com/office/drawing/2014/main" id="{21829D31-F687-551A-1C6E-8484309C52AF}"/>
              </a:ext>
            </a:extLst>
          </p:cNvPr>
          <p:cNvSpPr/>
          <p:nvPr/>
        </p:nvSpPr>
        <p:spPr bwMode="auto">
          <a:xfrm>
            <a:off x="9831573" y="3096874"/>
            <a:ext cx="184654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11" rtl="0" eaLnBrk="1" fontAlgn="auto" latinLnBrk="0" hangingPunct="1">
              <a:lnSpc>
                <a:spcPts val="2000"/>
              </a:lnSpc>
              <a:spcBef>
                <a:spcPts val="0"/>
              </a:spcBef>
              <a:spcAft>
                <a:spcPts val="0"/>
              </a:spcAft>
              <a:buClrTx/>
              <a:buSzTx/>
              <a:buFontTx/>
              <a:buNone/>
              <a:tabLst/>
              <a:defRPr/>
            </a:pPr>
            <a:r>
              <a:rPr kumimoji="0" lang="zh-CN" altLang="en-US" sz="1200" b="1" i="1" u="sng" strike="noStrike" kern="1200" cap="none" spc="0" normalizeH="0" baseline="0" noProof="0">
                <a:ln>
                  <a:noFill/>
                </a:ln>
                <a:solidFill>
                  <a:srgbClr val="FFFF00"/>
                </a:solidFill>
                <a:effectLst/>
                <a:uLnTx/>
                <a:uFillTx/>
                <a:latin typeface="PingFang SC"/>
                <a:ea typeface="+mn-ea"/>
                <a:cs typeface="+mn-cs"/>
              </a:rPr>
              <a:t>企业内部知识库搜索</a:t>
            </a:r>
            <a:endParaRPr kumimoji="0" lang="en-US" altLang="zh-CN" sz="1200" b="1" i="1" u="sng" strike="noStrike" kern="1200" cap="none" spc="0" normalizeH="0" baseline="0" noProof="0">
              <a:ln>
                <a:noFill/>
              </a:ln>
              <a:solidFill>
                <a:srgbClr val="FFFF00"/>
              </a:solidFill>
              <a:effectLst/>
              <a:uLnTx/>
              <a:uFillTx/>
              <a:latin typeface="PingFang SC"/>
              <a:ea typeface="+mn-ea"/>
              <a:cs typeface="+mn-cs"/>
            </a:endParaRPr>
          </a:p>
          <a:p>
            <a:pPr marL="0" marR="0" lvl="0" indent="0" algn="ctr" defTabSz="914411" rtl="0" eaLnBrk="1" fontAlgn="auto" latinLnBrk="0" hangingPunct="1">
              <a:lnSpc>
                <a:spcPts val="2000"/>
              </a:lnSpc>
              <a:spcBef>
                <a:spcPts val="0"/>
              </a:spcBef>
              <a:spcAft>
                <a:spcPts val="0"/>
              </a:spcAft>
              <a:buClrTx/>
              <a:buSzTx/>
              <a:buFontTx/>
              <a:buNone/>
              <a:tabLst/>
              <a:defRPr/>
            </a:pPr>
            <a:r>
              <a:rPr kumimoji="0" lang="en-US" sz="1200" b="0" i="1" u="none" strike="noStrike" kern="0" cap="none" spc="0" normalizeH="0" baseline="0" noProof="0">
                <a:ln>
                  <a:noFill/>
                </a:ln>
                <a:solidFill>
                  <a:srgbClr val="FFFF00"/>
                </a:solidFill>
                <a:effectLst/>
                <a:uLnTx/>
                <a:uFillTx/>
                <a:latin typeface="Segoe UI"/>
                <a:ea typeface="+mn-lt"/>
                <a:cs typeface="Segoe UI"/>
              </a:rPr>
              <a:t>[</a:t>
            </a:r>
            <a:r>
              <a:rPr kumimoji="0" lang="en-US" altLang="zh-CN" sz="1200" b="0" i="1" u="none" strike="noStrike" kern="0" cap="none" spc="0" normalizeH="0" baseline="0" noProof="0">
                <a:ln>
                  <a:noFill/>
                </a:ln>
                <a:solidFill>
                  <a:srgbClr val="FFFF00"/>
                </a:solidFill>
                <a:effectLst/>
                <a:uLnTx/>
                <a:uFillTx/>
                <a:latin typeface="Segoe UI"/>
                <a:ea typeface="+mn-lt"/>
                <a:cs typeface="Segoe UI"/>
              </a:rPr>
              <a:t>Embedding</a:t>
            </a:r>
            <a:r>
              <a:rPr kumimoji="0" lang="en-US" sz="1200" b="0" i="1" u="none" strike="noStrike" kern="0" cap="none" spc="0" normalizeH="0" baseline="0" noProof="0">
                <a:ln>
                  <a:noFill/>
                </a:ln>
                <a:solidFill>
                  <a:srgbClr val="FFFF00"/>
                </a:solidFill>
                <a:effectLst/>
                <a:uLnTx/>
                <a:uFillTx/>
                <a:latin typeface="Segoe UI"/>
                <a:ea typeface="+mn-lt"/>
                <a:cs typeface="Segoe UI"/>
              </a:rPr>
              <a:t>]</a:t>
            </a:r>
            <a:endParaRPr kumimoji="0" lang="en-US" altLang="zh-CN" sz="1200" b="0" i="1" u="sng" strike="noStrike" kern="0" cap="none" spc="0" normalizeH="0" baseline="0" noProof="0">
              <a:ln>
                <a:noFill/>
              </a:ln>
              <a:solidFill>
                <a:srgbClr val="FFFF00"/>
              </a:solidFill>
              <a:effectLst/>
              <a:uLnTx/>
              <a:uFillTx/>
              <a:latin typeface="Segoe UI"/>
              <a:ea typeface="+mn-lt"/>
              <a:cs typeface="Segoe UI"/>
            </a:endParaRPr>
          </a:p>
        </p:txBody>
      </p:sp>
      <p:sp>
        <p:nvSpPr>
          <p:cNvPr id="115" name="Rectangle 114">
            <a:extLst>
              <a:ext uri="{FF2B5EF4-FFF2-40B4-BE49-F238E27FC236}">
                <a16:creationId xmlns:a16="http://schemas.microsoft.com/office/drawing/2014/main" id="{C3007B8A-6CEA-045F-EBD4-A45180858DC1}"/>
              </a:ext>
            </a:extLst>
          </p:cNvPr>
          <p:cNvSpPr/>
          <p:nvPr/>
        </p:nvSpPr>
        <p:spPr bwMode="auto">
          <a:xfrm>
            <a:off x="2306794" y="2075463"/>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altLang="zh-CN" sz="1200" b="1" i="1" u="sng" strike="noStrike" kern="0" cap="none" spc="0" normalizeH="0" baseline="0" noProof="0" err="1">
                <a:ln>
                  <a:noFill/>
                </a:ln>
                <a:solidFill>
                  <a:srgbClr val="FFFF00"/>
                </a:solidFill>
                <a:effectLst/>
                <a:uLnTx/>
                <a:uFillTx/>
                <a:latin typeface="Segoe UI"/>
                <a:ea typeface="+mn-lt"/>
                <a:cs typeface="Segoe UI"/>
              </a:rPr>
              <a:t>生成海量文案&amp;创意素材</a:t>
            </a:r>
            <a:endParaRPr kumimoji="0" lang="en-US" altLang="zh-CN" sz="1200" b="1" i="1" u="sng" strike="noStrike" kern="0" cap="none" spc="0" normalizeH="0" baseline="0" noProof="0">
              <a:ln>
                <a:noFill/>
              </a:ln>
              <a:solidFill>
                <a:srgbClr val="FFFF00"/>
              </a:solidFill>
              <a:effectLst/>
              <a:uLnTx/>
              <a:uFillTx/>
              <a:latin typeface="Segoe UI"/>
              <a:ea typeface="+mn-lt"/>
              <a:cs typeface="Segoe UI"/>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200" b="1" i="1" u="sng" strike="noStrike" kern="0" cap="none" spc="0" normalizeH="0" baseline="0" noProof="0">
                <a:ln>
                  <a:noFill/>
                </a:ln>
                <a:solidFill>
                  <a:srgbClr val="FFFF00"/>
                </a:solidFill>
                <a:effectLst/>
                <a:uLnTx/>
                <a:uFillTx/>
                <a:latin typeface="Segoe UI"/>
                <a:ea typeface="+mn-lt"/>
                <a:cs typeface="Segoe UI"/>
              </a:rPr>
              <a:t>(</a:t>
            </a:r>
            <a:r>
              <a:rPr kumimoji="0" lang="zh-CN" altLang="en-US" sz="1200" b="1" i="1" u="sng" strike="noStrike" kern="0" cap="none" spc="0" normalizeH="0" baseline="0" noProof="0">
                <a:ln>
                  <a:noFill/>
                </a:ln>
                <a:solidFill>
                  <a:srgbClr val="FFFF00"/>
                </a:solidFill>
                <a:effectLst/>
                <a:uLnTx/>
                <a:uFillTx/>
                <a:latin typeface="Segoe UI"/>
                <a:ea typeface="+mn-lt"/>
                <a:cs typeface="Segoe UI"/>
              </a:rPr>
              <a:t>营销自动化</a:t>
            </a:r>
            <a:r>
              <a:rPr kumimoji="0" lang="en-US" sz="1200" b="1" i="1" u="sng" strike="noStrike" kern="0" cap="none" spc="0" normalizeH="0" baseline="0" noProof="0">
                <a:ln>
                  <a:noFill/>
                </a:ln>
                <a:solidFill>
                  <a:srgbClr val="FFFF00"/>
                </a:solidFill>
                <a:effectLst/>
                <a:uLnTx/>
                <a:uFillTx/>
                <a:latin typeface="Segoe UI"/>
                <a:ea typeface="+mn-lt"/>
                <a:cs typeface="Segoe UI"/>
              </a:rPr>
              <a:t>) </a:t>
            </a:r>
            <a:r>
              <a:rPr kumimoji="0" lang="en-US" sz="1200" b="1" i="1" u="none" strike="noStrike" kern="0" cap="none" spc="0" normalizeH="0" baseline="0" noProof="0">
                <a:ln>
                  <a:noFill/>
                </a:ln>
                <a:solidFill>
                  <a:srgbClr val="FFFF00"/>
                </a:solidFill>
                <a:effectLst/>
                <a:uLnTx/>
                <a:uFillTx/>
                <a:latin typeface="Segoe UI"/>
                <a:ea typeface="+mn-lt"/>
                <a:cs typeface="Segoe UI"/>
              </a:rPr>
              <a:t>[</a:t>
            </a:r>
            <a:r>
              <a:rPr kumimoji="0" lang="zh-CN" altLang="en-US" sz="1200" b="1" i="1" u="none" strike="noStrike" kern="0" cap="none" spc="0" normalizeH="0" baseline="0" noProof="0">
                <a:ln>
                  <a:noFill/>
                </a:ln>
                <a:solidFill>
                  <a:srgbClr val="FFFF00"/>
                </a:solidFill>
                <a:effectLst/>
                <a:uLnTx/>
                <a:uFillTx/>
                <a:latin typeface="Segoe UI"/>
                <a:ea typeface="+mn-lt"/>
                <a:cs typeface="Segoe UI"/>
              </a:rPr>
              <a:t>微调模型</a:t>
            </a:r>
            <a:r>
              <a:rPr kumimoji="0" lang="en-US" sz="1200" b="1" i="1" u="none" strike="noStrike" kern="0" cap="none" spc="0" normalizeH="0" baseline="0" noProof="0">
                <a:ln>
                  <a:noFill/>
                </a:ln>
                <a:solidFill>
                  <a:srgbClr val="FFFF00"/>
                </a:solidFill>
                <a:effectLst/>
                <a:uLnTx/>
                <a:uFillTx/>
                <a:latin typeface="Segoe UI"/>
                <a:ea typeface="+mn-lt"/>
                <a:cs typeface="Segoe UI"/>
              </a:rPr>
              <a:t>]</a:t>
            </a:r>
          </a:p>
        </p:txBody>
      </p:sp>
      <p:sp>
        <p:nvSpPr>
          <p:cNvPr id="116" name="Rectangle 115">
            <a:extLst>
              <a:ext uri="{FF2B5EF4-FFF2-40B4-BE49-F238E27FC236}">
                <a16:creationId xmlns:a16="http://schemas.microsoft.com/office/drawing/2014/main" id="{E5EB656C-C388-E60B-DDBD-21B3981D3CD3}"/>
              </a:ext>
            </a:extLst>
          </p:cNvPr>
          <p:cNvSpPr/>
          <p:nvPr/>
        </p:nvSpPr>
        <p:spPr bwMode="auto">
          <a:xfrm>
            <a:off x="2306794" y="3096874"/>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err="1">
                <a:ln>
                  <a:noFill/>
                </a:ln>
                <a:solidFill>
                  <a:prstClr val="white"/>
                </a:solidFill>
                <a:effectLst/>
                <a:uLnTx/>
                <a:uFillTx/>
                <a:latin typeface="微软雅黑" panose="020B0503020204020204" pitchFamily="34" charset="-122"/>
                <a:ea typeface="微软雅黑" panose="020B0503020204020204" pitchFamily="34" charset="-122"/>
                <a:cs typeface="+mn-cs"/>
              </a:rPr>
              <a:t>toC</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智能终端情感陪伴型</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闲聊机器人</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138" name="Group 137" descr="Code generation">
            <a:extLst>
              <a:ext uri="{FF2B5EF4-FFF2-40B4-BE49-F238E27FC236}">
                <a16:creationId xmlns:a16="http://schemas.microsoft.com/office/drawing/2014/main" id="{44AF64BF-8B5D-5D7A-52F8-2E44AD08F2DE}"/>
              </a:ext>
            </a:extLst>
          </p:cNvPr>
          <p:cNvGrpSpPr/>
          <p:nvPr/>
        </p:nvGrpSpPr>
        <p:grpSpPr>
          <a:xfrm>
            <a:off x="7798267" y="1509813"/>
            <a:ext cx="2109065" cy="516155"/>
            <a:chOff x="6477793" y="1427148"/>
            <a:chExt cx="2109065" cy="516155"/>
          </a:xfrm>
        </p:grpSpPr>
        <p:sp>
          <p:nvSpPr>
            <p:cNvPr id="53" name="TextBox 52">
              <a:extLst>
                <a:ext uri="{FF2B5EF4-FFF2-40B4-BE49-F238E27FC236}">
                  <a16:creationId xmlns:a16="http://schemas.microsoft.com/office/drawing/2014/main" id="{4DC40F92-A716-4A06-9433-3B4DE3442E31}"/>
                </a:ext>
              </a:extLst>
            </p:cNvPr>
            <p:cNvSpPr txBox="1"/>
            <p:nvPr/>
          </p:nvSpPr>
          <p:spPr>
            <a:xfrm>
              <a:off x="7163384" y="1491229"/>
              <a:ext cx="1423474" cy="286232"/>
            </a:xfrm>
            <a:prstGeom prst="rect">
              <a:avLst/>
            </a:prstGeom>
            <a:noFill/>
          </p:spPr>
          <p:txBody>
            <a:bodyPr wrap="square" lIns="0">
              <a:spAutoFit/>
            </a:bodyPr>
            <a:lstStyle/>
            <a:p>
              <a:pPr marL="0" marR="0" lvl="1" indent="0" algn="l" defTabSz="914102" rtl="0" eaLnBrk="1" fontAlgn="base" latinLnBrk="0" hangingPunct="1">
                <a:lnSpc>
                  <a:spcPct val="90000"/>
                </a:lnSpc>
                <a:spcBef>
                  <a:spcPts val="0"/>
                </a:spcBef>
                <a:spcAft>
                  <a:spcPct val="0"/>
                </a:spcAft>
                <a:buClrTx/>
                <a:buSzPct val="90000"/>
                <a:buFontTx/>
                <a:buNone/>
                <a:tabLst/>
                <a:defRPr/>
              </a:pPr>
              <a:r>
                <a:rPr kumimoji="0" lang="zh-CN" alt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rPr>
                <a:t>代码生成</a:t>
              </a:r>
              <a:endParaRPr kumimoji="0" lang="en-US" sz="1400" b="0" i="0" u="none" strike="noStrike" kern="0" cap="none" spc="0" normalizeH="0" baseline="0" noProof="0">
                <a:ln>
                  <a:noFill/>
                </a:ln>
                <a:gradFill>
                  <a:gsLst>
                    <a:gs pos="18939">
                      <a:srgbClr val="FFFFFF"/>
                    </a:gs>
                    <a:gs pos="43000">
                      <a:srgbClr val="FFFFFF"/>
                    </a:gs>
                  </a:gsLst>
                  <a:lin ang="18900000" scaled="0"/>
                </a:gradFill>
                <a:effectLst/>
                <a:uLnTx/>
                <a:uFillTx/>
                <a:latin typeface="微软雅黑" panose="020B0503020204020204" pitchFamily="34" charset="-122"/>
                <a:ea typeface="微软雅黑" panose="020B0503020204020204" pitchFamily="34" charset="-122"/>
                <a:cs typeface="Segoe UI" panose="020B0502040204020203" pitchFamily="34" charset="0"/>
              </a:endParaRPr>
            </a:p>
          </p:txBody>
        </p:sp>
        <p:grpSp>
          <p:nvGrpSpPr>
            <p:cNvPr id="134" name="Group 133">
              <a:extLst>
                <a:ext uri="{FF2B5EF4-FFF2-40B4-BE49-F238E27FC236}">
                  <a16:creationId xmlns:a16="http://schemas.microsoft.com/office/drawing/2014/main" id="{FD83FB8D-F125-D68F-29E0-82BF7911D437}"/>
                </a:ext>
              </a:extLst>
            </p:cNvPr>
            <p:cNvGrpSpPr/>
            <p:nvPr/>
          </p:nvGrpSpPr>
          <p:grpSpPr>
            <a:xfrm>
              <a:off x="6477793" y="1427148"/>
              <a:ext cx="612141" cy="516155"/>
              <a:chOff x="-1070323" y="2979734"/>
              <a:chExt cx="612141" cy="516155"/>
            </a:xfrm>
          </p:grpSpPr>
          <p:pic>
            <p:nvPicPr>
              <p:cNvPr id="132" name="Graphic 131" descr="Monitor with solid fill">
                <a:extLst>
                  <a:ext uri="{FF2B5EF4-FFF2-40B4-BE49-F238E27FC236}">
                    <a16:creationId xmlns:a16="http://schemas.microsoft.com/office/drawing/2014/main" id="{6F12B96D-22D5-C40C-C12D-B6FE8BFB93E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0323" y="2979734"/>
                <a:ext cx="516155" cy="516155"/>
              </a:xfrm>
              <a:prstGeom prst="rect">
                <a:avLst/>
              </a:prstGeom>
            </p:spPr>
          </p:pic>
          <p:sp>
            <p:nvSpPr>
              <p:cNvPr id="133" name="Graphic 22">
                <a:extLst>
                  <a:ext uri="{FF2B5EF4-FFF2-40B4-BE49-F238E27FC236}">
                    <a16:creationId xmlns:a16="http://schemas.microsoft.com/office/drawing/2014/main" id="{1E2408E2-ED24-DF89-8CB8-6DD07F208A6E}"/>
                  </a:ext>
                </a:extLst>
              </p:cNvPr>
              <p:cNvSpPr/>
              <p:nvPr/>
            </p:nvSpPr>
            <p:spPr>
              <a:xfrm>
                <a:off x="-737456" y="2996431"/>
                <a:ext cx="279274" cy="261809"/>
              </a:xfrm>
              <a:custGeom>
                <a:avLst/>
                <a:gdLst>
                  <a:gd name="connsiteX0" fmla="*/ 132313 w 190499"/>
                  <a:gd name="connsiteY0" fmla="*/ 9985 h 196445"/>
                  <a:gd name="connsiteX1" fmla="*/ 180517 w 190499"/>
                  <a:gd name="connsiteY1" fmla="*/ 9983 h 196445"/>
                  <a:gd name="connsiteX2" fmla="*/ 180518 w 190499"/>
                  <a:gd name="connsiteY2" fmla="*/ 58184 h 196445"/>
                  <a:gd name="connsiteX3" fmla="*/ 172022 w 190499"/>
                  <a:gd name="connsiteY3" fmla="*/ 66681 h 196445"/>
                  <a:gd name="connsiteX4" fmla="*/ 123820 w 190499"/>
                  <a:gd name="connsiteY4" fmla="*/ 18478 h 196445"/>
                  <a:gd name="connsiteX5" fmla="*/ 132313 w 190499"/>
                  <a:gd name="connsiteY5" fmla="*/ 9985 h 196445"/>
                  <a:gd name="connsiteX6" fmla="*/ 113718 w 190499"/>
                  <a:gd name="connsiteY6" fmla="*/ 28581 h 196445"/>
                  <a:gd name="connsiteX7" fmla="*/ 18488 w 190499"/>
                  <a:gd name="connsiteY7" fmla="*/ 123822 h 196445"/>
                  <a:gd name="connsiteX8" fmla="*/ 10630 w 190499"/>
                  <a:gd name="connsiteY8" fmla="*/ 137886 h 196445"/>
                  <a:gd name="connsiteX9" fmla="*/ 194 w 190499"/>
                  <a:gd name="connsiteY9" fmla="*/ 181715 h 196445"/>
                  <a:gd name="connsiteX10" fmla="*/ 2092 w 190499"/>
                  <a:gd name="connsiteY10" fmla="*/ 188421 h 196445"/>
                  <a:gd name="connsiteX11" fmla="*/ 8799 w 190499"/>
                  <a:gd name="connsiteY11" fmla="*/ 190319 h 196445"/>
                  <a:gd name="connsiteX12" fmla="*/ 52625 w 190499"/>
                  <a:gd name="connsiteY12" fmla="*/ 179884 h 196445"/>
                  <a:gd name="connsiteX13" fmla="*/ 66693 w 190499"/>
                  <a:gd name="connsiteY13" fmla="*/ 172023 h 196445"/>
                  <a:gd name="connsiteX14" fmla="*/ 77657 w 190499"/>
                  <a:gd name="connsiteY14" fmla="*/ 161058 h 196445"/>
                  <a:gd name="connsiteX15" fmla="*/ 76200 w 190499"/>
                  <a:gd name="connsiteY15" fmla="*/ 147644 h 196445"/>
                  <a:gd name="connsiteX16" fmla="*/ 138112 w 190499"/>
                  <a:gd name="connsiteY16" fmla="*/ 85731 h 196445"/>
                  <a:gd name="connsiteX17" fmla="*/ 151519 w 190499"/>
                  <a:gd name="connsiteY17" fmla="*/ 87187 h 196445"/>
                  <a:gd name="connsiteX18" fmla="*/ 161920 w 190499"/>
                  <a:gd name="connsiteY18" fmla="*/ 76784 h 196445"/>
                  <a:gd name="connsiteX19" fmla="*/ 113718 w 190499"/>
                  <a:gd name="connsiteY19" fmla="*/ 28581 h 196445"/>
                  <a:gd name="connsiteX20" fmla="*/ 107415 w 190499"/>
                  <a:gd name="connsiteY20" fmla="*/ 114077 h 196445"/>
                  <a:gd name="connsiteX21" fmla="*/ 93688 w 190499"/>
                  <a:gd name="connsiteY21" fmla="*/ 137853 h 196445"/>
                  <a:gd name="connsiteX22" fmla="*/ 88123 w 190499"/>
                  <a:gd name="connsiteY22" fmla="*/ 139229 h 196445"/>
                  <a:gd name="connsiteX23" fmla="*/ 87474 w 190499"/>
                  <a:gd name="connsiteY23" fmla="*/ 147647 h 196445"/>
                  <a:gd name="connsiteX24" fmla="*/ 88184 w 190499"/>
                  <a:gd name="connsiteY24" fmla="*/ 156442 h 196445"/>
                  <a:gd name="connsiteX25" fmla="*/ 93322 w 190499"/>
                  <a:gd name="connsiteY25" fmla="*/ 157679 h 196445"/>
                  <a:gd name="connsiteX26" fmla="*/ 107133 w 190499"/>
                  <a:gd name="connsiteY26" fmla="*/ 181592 h 196445"/>
                  <a:gd name="connsiteX27" fmla="*/ 105359 w 190499"/>
                  <a:gd name="connsiteY27" fmla="*/ 187605 h 196445"/>
                  <a:gd name="connsiteX28" fmla="*/ 119496 w 190499"/>
                  <a:gd name="connsiteY28" fmla="*/ 196382 h 196445"/>
                  <a:gd name="connsiteX29" fmla="*/ 124195 w 190499"/>
                  <a:gd name="connsiteY29" fmla="*/ 191442 h 196445"/>
                  <a:gd name="connsiteX30" fmla="*/ 151808 w 190499"/>
                  <a:gd name="connsiteY30" fmla="*/ 191446 h 196445"/>
                  <a:gd name="connsiteX31" fmla="*/ 156559 w 190499"/>
                  <a:gd name="connsiteY31" fmla="*/ 196445 h 196445"/>
                  <a:gd name="connsiteX32" fmla="*/ 170682 w 190499"/>
                  <a:gd name="connsiteY32" fmla="*/ 187750 h 196445"/>
                  <a:gd name="connsiteX33" fmla="*/ 168796 w 190499"/>
                  <a:gd name="connsiteY33" fmla="*/ 181216 h 196445"/>
                  <a:gd name="connsiteX34" fmla="*/ 182524 w 190499"/>
                  <a:gd name="connsiteY34" fmla="*/ 157440 h 196445"/>
                  <a:gd name="connsiteX35" fmla="*/ 188084 w 190499"/>
                  <a:gd name="connsiteY35" fmla="*/ 156064 h 196445"/>
                  <a:gd name="connsiteX36" fmla="*/ 188733 w 190499"/>
                  <a:gd name="connsiteY36" fmla="*/ 147647 h 196445"/>
                  <a:gd name="connsiteX37" fmla="*/ 188023 w 190499"/>
                  <a:gd name="connsiteY37" fmla="*/ 138849 h 196445"/>
                  <a:gd name="connsiteX38" fmla="*/ 182889 w 190499"/>
                  <a:gd name="connsiteY38" fmla="*/ 137613 h 196445"/>
                  <a:gd name="connsiteX39" fmla="*/ 169078 w 190499"/>
                  <a:gd name="connsiteY39" fmla="*/ 113700 h 196445"/>
                  <a:gd name="connsiteX40" fmla="*/ 170851 w 190499"/>
                  <a:gd name="connsiteY40" fmla="*/ 107692 h 196445"/>
                  <a:gd name="connsiteX41" fmla="*/ 156714 w 190499"/>
                  <a:gd name="connsiteY41" fmla="*/ 98912 h 196445"/>
                  <a:gd name="connsiteX42" fmla="*/ 152017 w 190499"/>
                  <a:gd name="connsiteY42" fmla="*/ 103851 h 196445"/>
                  <a:gd name="connsiteX43" fmla="*/ 124403 w 190499"/>
                  <a:gd name="connsiteY43" fmla="*/ 103846 h 196445"/>
                  <a:gd name="connsiteX44" fmla="*/ 119652 w 190499"/>
                  <a:gd name="connsiteY44" fmla="*/ 98847 h 196445"/>
                  <a:gd name="connsiteX45" fmla="*/ 105528 w 190499"/>
                  <a:gd name="connsiteY45" fmla="*/ 107541 h 196445"/>
                  <a:gd name="connsiteX46" fmla="*/ 107415 w 190499"/>
                  <a:gd name="connsiteY46" fmla="*/ 114077 h 196445"/>
                  <a:gd name="connsiteX47" fmla="*/ 138104 w 190499"/>
                  <a:gd name="connsiteY47" fmla="*/ 161934 h 196445"/>
                  <a:gd name="connsiteX48" fmla="*/ 124296 w 190499"/>
                  <a:gd name="connsiteY48" fmla="*/ 147647 h 196445"/>
                  <a:gd name="connsiteX49" fmla="*/ 138104 w 190499"/>
                  <a:gd name="connsiteY49" fmla="*/ 133359 h 196445"/>
                  <a:gd name="connsiteX50" fmla="*/ 151911 w 190499"/>
                  <a:gd name="connsiteY50" fmla="*/ 147647 h 196445"/>
                  <a:gd name="connsiteX51" fmla="*/ 138104 w 190499"/>
                  <a:gd name="connsiteY51" fmla="*/ 161934 h 1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90499" h="196445">
                    <a:moveTo>
                      <a:pt x="132313" y="9985"/>
                    </a:moveTo>
                    <a:cubicBezTo>
                      <a:pt x="145623" y="-3328"/>
                      <a:pt x="167205" y="-3328"/>
                      <a:pt x="180517" y="9983"/>
                    </a:cubicBezTo>
                    <a:cubicBezTo>
                      <a:pt x="193827" y="23293"/>
                      <a:pt x="193827" y="44874"/>
                      <a:pt x="180518" y="58184"/>
                    </a:cubicBezTo>
                    <a:lnTo>
                      <a:pt x="172022" y="66681"/>
                    </a:lnTo>
                    <a:lnTo>
                      <a:pt x="123820" y="18478"/>
                    </a:lnTo>
                    <a:lnTo>
                      <a:pt x="132313" y="9985"/>
                    </a:lnTo>
                    <a:close/>
                    <a:moveTo>
                      <a:pt x="113718" y="28581"/>
                    </a:moveTo>
                    <a:lnTo>
                      <a:pt x="18488" y="123822"/>
                    </a:lnTo>
                    <a:cubicBezTo>
                      <a:pt x="14618" y="127693"/>
                      <a:pt x="11898" y="132562"/>
                      <a:pt x="10630" y="137886"/>
                    </a:cubicBezTo>
                    <a:lnTo>
                      <a:pt x="194" y="181715"/>
                    </a:lnTo>
                    <a:cubicBezTo>
                      <a:pt x="-380" y="184128"/>
                      <a:pt x="338" y="186667"/>
                      <a:pt x="2092" y="188421"/>
                    </a:cubicBezTo>
                    <a:cubicBezTo>
                      <a:pt x="3847" y="190176"/>
                      <a:pt x="6385" y="190894"/>
                      <a:pt x="8799" y="190319"/>
                    </a:cubicBezTo>
                    <a:lnTo>
                      <a:pt x="52625" y="179884"/>
                    </a:lnTo>
                    <a:cubicBezTo>
                      <a:pt x="57952" y="178616"/>
                      <a:pt x="62822" y="175895"/>
                      <a:pt x="66693" y="172023"/>
                    </a:cubicBezTo>
                    <a:lnTo>
                      <a:pt x="77657" y="161058"/>
                    </a:lnTo>
                    <a:cubicBezTo>
                      <a:pt x="76703" y="156738"/>
                      <a:pt x="76200" y="152250"/>
                      <a:pt x="76200" y="147644"/>
                    </a:cubicBezTo>
                    <a:cubicBezTo>
                      <a:pt x="76200" y="113450"/>
                      <a:pt x="103919" y="85731"/>
                      <a:pt x="138112" y="85731"/>
                    </a:cubicBezTo>
                    <a:cubicBezTo>
                      <a:pt x="142716" y="85731"/>
                      <a:pt x="147202" y="86233"/>
                      <a:pt x="151519" y="87187"/>
                    </a:cubicBezTo>
                    <a:lnTo>
                      <a:pt x="161920" y="76784"/>
                    </a:lnTo>
                    <a:lnTo>
                      <a:pt x="113718" y="28581"/>
                    </a:lnTo>
                    <a:close/>
                    <a:moveTo>
                      <a:pt x="107415" y="114077"/>
                    </a:moveTo>
                    <a:cubicBezTo>
                      <a:pt x="110414" y="124461"/>
                      <a:pt x="104181" y="135256"/>
                      <a:pt x="93688" y="137853"/>
                    </a:cubicBezTo>
                    <a:lnTo>
                      <a:pt x="88123" y="139229"/>
                    </a:lnTo>
                    <a:cubicBezTo>
                      <a:pt x="87696" y="141970"/>
                      <a:pt x="87474" y="144781"/>
                      <a:pt x="87474" y="147647"/>
                    </a:cubicBezTo>
                    <a:cubicBezTo>
                      <a:pt x="87474" y="150644"/>
                      <a:pt x="87717" y="153583"/>
                      <a:pt x="88184" y="156442"/>
                    </a:cubicBezTo>
                    <a:lnTo>
                      <a:pt x="93322" y="157679"/>
                    </a:lnTo>
                    <a:cubicBezTo>
                      <a:pt x="103920" y="160232"/>
                      <a:pt x="110219" y="171138"/>
                      <a:pt x="107133" y="181592"/>
                    </a:cubicBezTo>
                    <a:lnTo>
                      <a:pt x="105359" y="187605"/>
                    </a:lnTo>
                    <a:cubicBezTo>
                      <a:pt x="109542" y="191278"/>
                      <a:pt x="114309" y="194261"/>
                      <a:pt x="119496" y="196382"/>
                    </a:cubicBezTo>
                    <a:lnTo>
                      <a:pt x="124195" y="191442"/>
                    </a:lnTo>
                    <a:cubicBezTo>
                      <a:pt x="131705" y="183543"/>
                      <a:pt x="144300" y="183545"/>
                      <a:pt x="151808" y="191446"/>
                    </a:cubicBezTo>
                    <a:lnTo>
                      <a:pt x="156559" y="196445"/>
                    </a:lnTo>
                    <a:cubicBezTo>
                      <a:pt x="161735" y="194347"/>
                      <a:pt x="166498" y="191392"/>
                      <a:pt x="170682" y="187750"/>
                    </a:cubicBezTo>
                    <a:lnTo>
                      <a:pt x="168796" y="181216"/>
                    </a:lnTo>
                    <a:cubicBezTo>
                      <a:pt x="165798" y="170831"/>
                      <a:pt x="172031" y="160036"/>
                      <a:pt x="182524" y="157440"/>
                    </a:cubicBezTo>
                    <a:lnTo>
                      <a:pt x="188084" y="156064"/>
                    </a:lnTo>
                    <a:cubicBezTo>
                      <a:pt x="188511" y="153323"/>
                      <a:pt x="188733" y="150512"/>
                      <a:pt x="188733" y="147647"/>
                    </a:cubicBezTo>
                    <a:cubicBezTo>
                      <a:pt x="188733" y="144649"/>
                      <a:pt x="188490" y="141710"/>
                      <a:pt x="188023" y="138849"/>
                    </a:cubicBezTo>
                    <a:lnTo>
                      <a:pt x="182889" y="137613"/>
                    </a:lnTo>
                    <a:cubicBezTo>
                      <a:pt x="172292" y="135061"/>
                      <a:pt x="165993" y="124155"/>
                      <a:pt x="169078" y="113700"/>
                    </a:cubicBezTo>
                    <a:lnTo>
                      <a:pt x="170851" y="107692"/>
                    </a:lnTo>
                    <a:cubicBezTo>
                      <a:pt x="166668" y="104017"/>
                      <a:pt x="161901" y="101034"/>
                      <a:pt x="156714" y="98912"/>
                    </a:cubicBezTo>
                    <a:lnTo>
                      <a:pt x="152017" y="103851"/>
                    </a:lnTo>
                    <a:cubicBezTo>
                      <a:pt x="144507" y="111750"/>
                      <a:pt x="131912" y="111747"/>
                      <a:pt x="124403" y="103846"/>
                    </a:cubicBezTo>
                    <a:lnTo>
                      <a:pt x="119652" y="98847"/>
                    </a:lnTo>
                    <a:cubicBezTo>
                      <a:pt x="114475" y="100945"/>
                      <a:pt x="109713" y="103898"/>
                      <a:pt x="105528" y="107541"/>
                    </a:cubicBezTo>
                    <a:lnTo>
                      <a:pt x="107415" y="114077"/>
                    </a:lnTo>
                    <a:close/>
                    <a:moveTo>
                      <a:pt x="138104" y="161934"/>
                    </a:moveTo>
                    <a:cubicBezTo>
                      <a:pt x="130477" y="161934"/>
                      <a:pt x="124296" y="155537"/>
                      <a:pt x="124296" y="147647"/>
                    </a:cubicBezTo>
                    <a:cubicBezTo>
                      <a:pt x="124296" y="139756"/>
                      <a:pt x="130477" y="133359"/>
                      <a:pt x="138104" y="133359"/>
                    </a:cubicBezTo>
                    <a:cubicBezTo>
                      <a:pt x="145730" y="133359"/>
                      <a:pt x="151911" y="139756"/>
                      <a:pt x="151911" y="147647"/>
                    </a:cubicBezTo>
                    <a:cubicBezTo>
                      <a:pt x="151911" y="155537"/>
                      <a:pt x="145730" y="161934"/>
                      <a:pt x="138104" y="161934"/>
                    </a:cubicBezTo>
                    <a:close/>
                  </a:path>
                </a:pathLst>
              </a:custGeom>
              <a:gradFill>
                <a:gsLst>
                  <a:gs pos="0">
                    <a:srgbClr val="8DC8E8"/>
                  </a:gs>
                  <a:gs pos="100000">
                    <a:srgbClr val="CD98CF"/>
                  </a:gs>
                </a:gsLst>
                <a:lin ang="2700000" scaled="0"/>
              </a:gradFill>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gradFill flip="none" rotWithShape="1">
                    <a:gsLst>
                      <a:gs pos="0">
                        <a:srgbClr val="000000"/>
                      </a:gs>
                      <a:gs pos="100000">
                        <a:srgbClr val="000000"/>
                      </a:gs>
                    </a:gsLst>
                    <a:lin ang="2700000" scaled="1"/>
                    <a:tileRect/>
                  </a:gradFill>
                  <a:effectLst/>
                  <a:uLnTx/>
                  <a:uFillTx/>
                  <a:latin typeface="微软雅黑" panose="020B0503020204020204" pitchFamily="34" charset="-122"/>
                  <a:ea typeface="微软雅黑" panose="020B0503020204020204" pitchFamily="34" charset="-122"/>
                  <a:cs typeface="+mn-cs"/>
                </a:endParaRPr>
              </a:p>
            </p:txBody>
          </p:sp>
        </p:grpSp>
        <p:pic>
          <p:nvPicPr>
            <p:cNvPr id="136" name="Graphic 135" descr="Qr Code outline">
              <a:extLst>
                <a:ext uri="{FF2B5EF4-FFF2-40B4-BE49-F238E27FC236}">
                  <a16:creationId xmlns:a16="http://schemas.microsoft.com/office/drawing/2014/main" id="{37E4A6E4-0FD0-A2E1-194F-3C1BF88AEE6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58913" y="1499358"/>
              <a:ext cx="305934" cy="305934"/>
            </a:xfrm>
            <a:prstGeom prst="rect">
              <a:avLst/>
            </a:prstGeom>
          </p:spPr>
        </p:pic>
      </p:grpSp>
      <p:sp>
        <p:nvSpPr>
          <p:cNvPr id="6" name="TextBox 1">
            <a:extLst>
              <a:ext uri="{FF2B5EF4-FFF2-40B4-BE49-F238E27FC236}">
                <a16:creationId xmlns:a16="http://schemas.microsoft.com/office/drawing/2014/main" id="{E7DC69F1-40E9-3D6C-3A51-FB80BA42FFB9}"/>
              </a:ext>
            </a:extLst>
          </p:cNvPr>
          <p:cNvSpPr txBox="1"/>
          <p:nvPr/>
        </p:nvSpPr>
        <p:spPr>
          <a:xfrm>
            <a:off x="635778" y="1426938"/>
            <a:ext cx="752443" cy="369332"/>
          </a:xfrm>
          <a:prstGeom prst="rect">
            <a:avLst/>
          </a:prstGeom>
          <a:noFill/>
        </p:spPr>
        <p:txBody>
          <a:bodyPr wrap="square" lIns="0">
            <a:sp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行业</a:t>
            </a:r>
            <a:endParaRPr kumimoji="0" 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9" name="Straight Connector 88">
            <a:extLst>
              <a:ext uri="{FF2B5EF4-FFF2-40B4-BE49-F238E27FC236}">
                <a16:creationId xmlns:a16="http://schemas.microsoft.com/office/drawing/2014/main" id="{2E6186D2-F8A0-704D-DD3D-5BBA61AAECD0}"/>
              </a:ext>
              <a:ext uri="{C183D7F6-B498-43B3-948B-1728B52AA6E4}">
                <adec:decorative xmlns:adec="http://schemas.microsoft.com/office/drawing/2017/decorative" val="1"/>
              </a:ext>
            </a:extLst>
          </p:cNvPr>
          <p:cNvCxnSpPr>
            <a:cxnSpLocks/>
          </p:cNvCxnSpPr>
          <p:nvPr/>
        </p:nvCxnSpPr>
        <p:spPr>
          <a:xfrm>
            <a:off x="2113607" y="1734512"/>
            <a:ext cx="0" cy="4425283"/>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88">
            <a:extLst>
              <a:ext uri="{FF2B5EF4-FFF2-40B4-BE49-F238E27FC236}">
                <a16:creationId xmlns:a16="http://schemas.microsoft.com/office/drawing/2014/main" id="{E1653A90-A2AA-16A6-A95D-B592239F6A64}"/>
              </a:ext>
              <a:ext uri="{C183D7F6-B498-43B3-948B-1728B52AA6E4}">
                <adec:decorative xmlns:adec="http://schemas.microsoft.com/office/drawing/2017/decorative" val="1"/>
              </a:ext>
            </a:extLst>
          </p:cNvPr>
          <p:cNvCxnSpPr>
            <a:cxnSpLocks/>
          </p:cNvCxnSpPr>
          <p:nvPr/>
        </p:nvCxnSpPr>
        <p:spPr>
          <a:xfrm>
            <a:off x="411480" y="2964937"/>
            <a:ext cx="11266633" cy="0"/>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88">
            <a:extLst>
              <a:ext uri="{FF2B5EF4-FFF2-40B4-BE49-F238E27FC236}">
                <a16:creationId xmlns:a16="http://schemas.microsoft.com/office/drawing/2014/main" id="{20C153A9-6203-E08E-4294-72FC3E4EC03A}"/>
              </a:ext>
              <a:ext uri="{C183D7F6-B498-43B3-948B-1728B52AA6E4}">
                <adec:decorative xmlns:adec="http://schemas.microsoft.com/office/drawing/2017/decorative" val="1"/>
              </a:ext>
            </a:extLst>
          </p:cNvPr>
          <p:cNvCxnSpPr>
            <a:cxnSpLocks/>
          </p:cNvCxnSpPr>
          <p:nvPr/>
        </p:nvCxnSpPr>
        <p:spPr>
          <a:xfrm>
            <a:off x="411480" y="3961138"/>
            <a:ext cx="11363840" cy="0"/>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88">
            <a:extLst>
              <a:ext uri="{FF2B5EF4-FFF2-40B4-BE49-F238E27FC236}">
                <a16:creationId xmlns:a16="http://schemas.microsoft.com/office/drawing/2014/main" id="{3732BD08-4912-DB7B-A8CF-2655950363CF}"/>
              </a:ext>
              <a:ext uri="{C183D7F6-B498-43B3-948B-1728B52AA6E4}">
                <adec:decorative xmlns:adec="http://schemas.microsoft.com/office/drawing/2017/decorative" val="1"/>
              </a:ext>
            </a:extLst>
          </p:cNvPr>
          <p:cNvCxnSpPr>
            <a:cxnSpLocks/>
          </p:cNvCxnSpPr>
          <p:nvPr/>
        </p:nvCxnSpPr>
        <p:spPr>
          <a:xfrm>
            <a:off x="350520" y="5011756"/>
            <a:ext cx="11424799" cy="0"/>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 name="Rectangle 74">
            <a:extLst>
              <a:ext uri="{FF2B5EF4-FFF2-40B4-BE49-F238E27FC236}">
                <a16:creationId xmlns:a16="http://schemas.microsoft.com/office/drawing/2014/main" id="{DC86C721-0ECE-3411-E81E-00BC9634F57E}"/>
              </a:ext>
            </a:extLst>
          </p:cNvPr>
          <p:cNvSpPr/>
          <p:nvPr/>
        </p:nvSpPr>
        <p:spPr bwMode="auto">
          <a:xfrm>
            <a:off x="7649433" y="2075463"/>
            <a:ext cx="1668851"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应用接口代码样例生成</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提示工程</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微调</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1" name="Rectangle 74">
            <a:extLst>
              <a:ext uri="{FF2B5EF4-FFF2-40B4-BE49-F238E27FC236}">
                <a16:creationId xmlns:a16="http://schemas.microsoft.com/office/drawing/2014/main" id="{6F659B2F-A787-3AA2-381B-536D754073C0}"/>
              </a:ext>
            </a:extLst>
          </p:cNvPr>
          <p:cNvSpPr/>
          <p:nvPr/>
        </p:nvSpPr>
        <p:spPr bwMode="auto">
          <a:xfrm>
            <a:off x="7649433" y="3096874"/>
            <a:ext cx="1668851"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代码转换</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如</a:t>
            </a: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Synapse-Databrick </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2" name="Rectangle 115">
            <a:extLst>
              <a:ext uri="{FF2B5EF4-FFF2-40B4-BE49-F238E27FC236}">
                <a16:creationId xmlns:a16="http://schemas.microsoft.com/office/drawing/2014/main" id="{5BB6DE25-256C-9EFC-64B6-F0E9E5EA132D}"/>
              </a:ext>
            </a:extLst>
          </p:cNvPr>
          <p:cNvSpPr/>
          <p:nvPr/>
        </p:nvSpPr>
        <p:spPr bwMode="auto">
          <a:xfrm>
            <a:off x="2306794" y="4123004"/>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生物实验报告初稿生成 </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指令工程</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Muli"/>
              </a:rPr>
              <a:t>论文润色 </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提示工程</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sym typeface="Muli"/>
            </a:endParaRPr>
          </a:p>
        </p:txBody>
      </p:sp>
      <p:sp>
        <p:nvSpPr>
          <p:cNvPr id="18" name="Rectangle 91">
            <a:extLst>
              <a:ext uri="{FF2B5EF4-FFF2-40B4-BE49-F238E27FC236}">
                <a16:creationId xmlns:a16="http://schemas.microsoft.com/office/drawing/2014/main" id="{C7402F0A-7881-A389-DBD9-D6781A35B937}"/>
              </a:ext>
            </a:extLst>
          </p:cNvPr>
          <p:cNvSpPr/>
          <p:nvPr/>
        </p:nvSpPr>
        <p:spPr bwMode="auto">
          <a:xfrm>
            <a:off x="9831573" y="4123004"/>
            <a:ext cx="184654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1" u="sng" strike="noStrike" kern="0" cap="none" spc="0" normalizeH="0" baseline="0" noProof="0">
                <a:ln>
                  <a:noFill/>
                </a:ln>
                <a:solidFill>
                  <a:srgbClr val="FFFF00"/>
                </a:solidFill>
                <a:effectLst/>
                <a:uLnTx/>
                <a:uFillTx/>
                <a:latin typeface="Segoe UI"/>
                <a:ea typeface="+mn-lt"/>
                <a:cs typeface="Segoe UI"/>
              </a:rPr>
              <a:t>医药代表培训及考核</a:t>
            </a:r>
            <a:endParaRPr kumimoji="0" lang="en-US" altLang="zh-CN" sz="1200" b="1" i="1" u="sng" strike="noStrike" kern="0" cap="none" spc="0" normalizeH="0" baseline="0" noProof="0">
              <a:ln>
                <a:noFill/>
              </a:ln>
              <a:solidFill>
                <a:srgbClr val="FFFF00"/>
              </a:solidFill>
              <a:effectLst/>
              <a:uLnTx/>
              <a:uFillTx/>
              <a:latin typeface="Segoe UI"/>
              <a:ea typeface="+mn-lt"/>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FFFF00"/>
                </a:solidFill>
                <a:effectLst/>
                <a:uLnTx/>
                <a:uFillTx/>
                <a:latin typeface="Segoe UI"/>
                <a:ea typeface="+mn-lt"/>
                <a:cs typeface="Segoe UI"/>
              </a:rPr>
              <a:t>[</a:t>
            </a:r>
            <a:r>
              <a:rPr kumimoji="0" lang="en-US" altLang="zh-CN" sz="1200" b="0" i="1" u="none" strike="noStrike" kern="0" cap="none" spc="0" normalizeH="0" baseline="0" noProof="0">
                <a:ln>
                  <a:noFill/>
                </a:ln>
                <a:solidFill>
                  <a:srgbClr val="FFFF00"/>
                </a:solidFill>
                <a:effectLst/>
                <a:uLnTx/>
                <a:uFillTx/>
                <a:latin typeface="Segoe UI"/>
                <a:ea typeface="+mn-lt"/>
                <a:cs typeface="Segoe UI"/>
              </a:rPr>
              <a:t>Embedding</a:t>
            </a:r>
            <a:r>
              <a:rPr kumimoji="0" lang="en-US" sz="1200" b="0" i="1" u="none" strike="noStrike" kern="0" cap="none" spc="0" normalizeH="0" baseline="0" noProof="0">
                <a:ln>
                  <a:noFill/>
                </a:ln>
                <a:solidFill>
                  <a:srgbClr val="FFFF00"/>
                </a:solidFill>
                <a:effectLst/>
                <a:uLnTx/>
                <a:uFillTx/>
                <a:latin typeface="Segoe UI"/>
                <a:ea typeface="+mn-lt"/>
                <a:cs typeface="Segoe UI"/>
              </a:rPr>
              <a:t>]</a:t>
            </a:r>
            <a:endParaRPr kumimoji="0" lang="en-US" sz="12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Rectangle 115">
            <a:extLst>
              <a:ext uri="{FF2B5EF4-FFF2-40B4-BE49-F238E27FC236}">
                <a16:creationId xmlns:a16="http://schemas.microsoft.com/office/drawing/2014/main" id="{3C9CF560-D668-7007-61B0-72CB2E85B497}"/>
              </a:ext>
            </a:extLst>
          </p:cNvPr>
          <p:cNvSpPr/>
          <p:nvPr/>
        </p:nvSpPr>
        <p:spPr bwMode="auto">
          <a:xfrm>
            <a:off x="2306794" y="5210286"/>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1" u="sng" strike="noStrike" kern="1200" cap="none" spc="0" normalizeH="0" baseline="0" noProof="0">
                <a:ln>
                  <a:noFill/>
                </a:ln>
                <a:solidFill>
                  <a:srgbClr val="FFFF00"/>
                </a:solidFill>
                <a:effectLst/>
                <a:uLnTx/>
                <a:uFillTx/>
                <a:latin typeface="PingFang SC"/>
                <a:ea typeface="+mn-ea"/>
                <a:cs typeface="+mn-cs"/>
                <a:sym typeface="Muli"/>
              </a:rPr>
              <a:t>无限故事的</a:t>
            </a:r>
            <a:r>
              <a:rPr kumimoji="0" lang="en-US" altLang="zh-CN" sz="1200" b="1" i="1" u="sng" strike="noStrike" kern="1200" cap="none" spc="0" normalizeH="0" baseline="0" noProof="0">
                <a:ln>
                  <a:noFill/>
                </a:ln>
                <a:solidFill>
                  <a:srgbClr val="FFFF00"/>
                </a:solidFill>
                <a:effectLst/>
                <a:uLnTx/>
                <a:uFillTx/>
                <a:latin typeface="PingFang SC"/>
                <a:ea typeface="+mn-ea"/>
                <a:cs typeface="+mn-cs"/>
                <a:sym typeface="Muli"/>
              </a:rPr>
              <a:t>NPC</a:t>
            </a:r>
            <a:r>
              <a:rPr kumimoji="0" lang="zh-CN" altLang="en-US" sz="1200" b="1" i="1" u="sng" strike="noStrike" kern="1200" cap="none" spc="0" normalizeH="0" baseline="0" noProof="0">
                <a:ln>
                  <a:noFill/>
                </a:ln>
                <a:solidFill>
                  <a:srgbClr val="FFFF00"/>
                </a:solidFill>
                <a:effectLst/>
                <a:uLnTx/>
                <a:uFillTx/>
                <a:latin typeface="PingFang SC"/>
                <a:ea typeface="+mn-ea"/>
                <a:cs typeface="+mn-cs"/>
                <a:sym typeface="Muli"/>
              </a:rPr>
              <a:t>交互体验 </a:t>
            </a:r>
            <a:r>
              <a:rPr kumimoji="0" lang="en-US" altLang="zh-CN" sz="1200" b="1" i="1" u="none" strike="noStrike" kern="1200" cap="none" spc="0" normalizeH="0" baseline="0" noProof="0">
                <a:ln>
                  <a:noFill/>
                </a:ln>
                <a:solidFill>
                  <a:srgbClr val="FFFF00"/>
                </a:solidFill>
                <a:effectLst/>
                <a:uLnTx/>
                <a:uFillTx/>
                <a:latin typeface="PingFang SC"/>
                <a:ea typeface="+mn-ea"/>
                <a:cs typeface="+mn-cs"/>
                <a:sym typeface="Muli"/>
              </a:rPr>
              <a:t>[</a:t>
            </a:r>
            <a:r>
              <a:rPr kumimoji="0" lang="zh-CN" altLang="en-US" sz="1200" b="1" i="1" u="none" strike="noStrike" kern="1200" cap="none" spc="0" normalizeH="0" baseline="0" noProof="0">
                <a:ln>
                  <a:noFill/>
                </a:ln>
                <a:solidFill>
                  <a:srgbClr val="FFFF00"/>
                </a:solidFill>
                <a:effectLst/>
                <a:uLnTx/>
                <a:uFillTx/>
                <a:latin typeface="PingFang SC"/>
                <a:ea typeface="+mn-ea"/>
                <a:cs typeface="+mn-cs"/>
                <a:sym typeface="Muli"/>
              </a:rPr>
              <a:t>提示工程</a:t>
            </a:r>
            <a:r>
              <a:rPr kumimoji="0" lang="en-US" altLang="zh-CN" sz="1200" b="1" i="1" u="none" strike="noStrike" kern="1200" cap="none" spc="0" normalizeH="0" baseline="0" noProof="0">
                <a:ln>
                  <a:noFill/>
                </a:ln>
                <a:solidFill>
                  <a:srgbClr val="FFFF00"/>
                </a:solidFill>
                <a:effectLst/>
                <a:uLnTx/>
                <a:uFillTx/>
                <a:latin typeface="PingFang SC"/>
                <a:ea typeface="+mn-ea"/>
                <a:cs typeface="+mn-cs"/>
                <a:sym typeface="Muli"/>
              </a:rPr>
              <a:t>/</a:t>
            </a:r>
            <a:r>
              <a:rPr kumimoji="0" lang="zh-CN" altLang="en-US" sz="1200" b="1" i="1" u="none" strike="noStrike" kern="1200" cap="none" spc="0" normalizeH="0" baseline="0" noProof="0">
                <a:ln>
                  <a:noFill/>
                </a:ln>
                <a:solidFill>
                  <a:srgbClr val="FFFF00"/>
                </a:solidFill>
                <a:effectLst/>
                <a:uLnTx/>
                <a:uFillTx/>
                <a:latin typeface="PingFang SC"/>
                <a:ea typeface="+mn-ea"/>
                <a:cs typeface="+mn-cs"/>
                <a:sym typeface="Muli"/>
              </a:rPr>
              <a:t>微调</a:t>
            </a:r>
            <a:r>
              <a:rPr kumimoji="0" lang="en-US" altLang="zh-CN" sz="1200" b="1" i="1" u="none" strike="noStrike" kern="1200" cap="none" spc="0" normalizeH="0" baseline="0" noProof="0">
                <a:ln>
                  <a:noFill/>
                </a:ln>
                <a:solidFill>
                  <a:srgbClr val="FFFF00"/>
                </a:solidFill>
                <a:effectLst/>
                <a:uLnTx/>
                <a:uFillTx/>
                <a:latin typeface="PingFang SC"/>
                <a:ea typeface="+mn-ea"/>
                <a:cs typeface="+mn-cs"/>
                <a:sym typeface="Muli"/>
              </a:rPr>
              <a:t>]</a:t>
            </a:r>
          </a:p>
        </p:txBody>
      </p:sp>
      <p:sp>
        <p:nvSpPr>
          <p:cNvPr id="20" name="Rectangle 115">
            <a:extLst>
              <a:ext uri="{FF2B5EF4-FFF2-40B4-BE49-F238E27FC236}">
                <a16:creationId xmlns:a16="http://schemas.microsoft.com/office/drawing/2014/main" id="{548D931F-20F0-C58E-B3D1-1D93C9BAB016}"/>
              </a:ext>
            </a:extLst>
          </p:cNvPr>
          <p:cNvSpPr/>
          <p:nvPr/>
        </p:nvSpPr>
        <p:spPr bwMode="auto">
          <a:xfrm>
            <a:off x="4982406" y="5210286"/>
            <a:ext cx="228600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多渠道玩家反馈总结</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如针对剧情，市场活动，竞品</a:t>
            </a: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 </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r>
              <a:rPr kumimoji="0" lang="zh-CN" altLang="en-US"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提示工程</a:t>
            </a:r>
            <a:r>
              <a:rPr kumimoji="0" lang="en-US" altLang="zh-CN" sz="1200" b="0" i="1"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t>
            </a:r>
            <a:endParaRPr kumimoji="0" 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Rectangle 91">
            <a:extLst>
              <a:ext uri="{FF2B5EF4-FFF2-40B4-BE49-F238E27FC236}">
                <a16:creationId xmlns:a16="http://schemas.microsoft.com/office/drawing/2014/main" id="{87B02773-ED8C-FDB5-6A3B-DBF71F64E109}"/>
              </a:ext>
            </a:extLst>
          </p:cNvPr>
          <p:cNvSpPr/>
          <p:nvPr/>
        </p:nvSpPr>
        <p:spPr bwMode="auto">
          <a:xfrm>
            <a:off x="9831573" y="5210286"/>
            <a:ext cx="1846540"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200" b="1" i="1" u="sng" strike="noStrike" kern="0" cap="none" spc="0" normalizeH="0" baseline="0" noProof="0">
                <a:ln>
                  <a:noFill/>
                </a:ln>
                <a:solidFill>
                  <a:srgbClr val="FFFF00"/>
                </a:solidFill>
                <a:effectLst/>
                <a:uLnTx/>
                <a:uFillTx/>
                <a:latin typeface="Segoe UI"/>
                <a:ea typeface="+mn-lt"/>
                <a:cs typeface="Segoe UI"/>
              </a:rPr>
              <a:t>游戏客服机器人</a:t>
            </a:r>
            <a:endParaRPr kumimoji="0" lang="en-US" altLang="zh-CN" sz="1200" b="1" i="1" u="sng" strike="noStrike" kern="0" cap="none" spc="0" normalizeH="0" baseline="0" noProof="0">
              <a:ln>
                <a:noFill/>
              </a:ln>
              <a:solidFill>
                <a:srgbClr val="FFFF00"/>
              </a:solidFill>
              <a:effectLst/>
              <a:uLnTx/>
              <a:uFillTx/>
              <a:latin typeface="Segoe UI"/>
              <a:ea typeface="+mn-lt"/>
              <a:cs typeface="Segoe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0" cap="none" spc="0" normalizeH="0" baseline="0" noProof="0">
                <a:ln>
                  <a:noFill/>
                </a:ln>
                <a:solidFill>
                  <a:srgbClr val="FFFF00"/>
                </a:solidFill>
                <a:effectLst/>
                <a:uLnTx/>
                <a:uFillTx/>
                <a:latin typeface="Segoe UI"/>
                <a:ea typeface="+mn-lt"/>
                <a:cs typeface="Segoe UI"/>
              </a:rPr>
              <a:t>[</a:t>
            </a:r>
            <a:r>
              <a:rPr kumimoji="0" lang="en-US" altLang="zh-CN" sz="1200" b="0" i="1" u="none" strike="noStrike" kern="0" cap="none" spc="0" normalizeH="0" baseline="0" noProof="0">
                <a:ln>
                  <a:noFill/>
                </a:ln>
                <a:solidFill>
                  <a:srgbClr val="FFFF00"/>
                </a:solidFill>
                <a:effectLst/>
                <a:uLnTx/>
                <a:uFillTx/>
                <a:latin typeface="Segoe UI"/>
                <a:ea typeface="+mn-lt"/>
                <a:cs typeface="Segoe UI"/>
              </a:rPr>
              <a:t>Embedding</a:t>
            </a:r>
            <a:r>
              <a:rPr kumimoji="0" lang="en-US" sz="1200" b="0" i="1" u="none" strike="noStrike" kern="0" cap="none" spc="0" normalizeH="0" baseline="0" noProof="0">
                <a:ln>
                  <a:noFill/>
                </a:ln>
                <a:solidFill>
                  <a:srgbClr val="FFFF00"/>
                </a:solidFill>
                <a:effectLst/>
                <a:uLnTx/>
                <a:uFillTx/>
                <a:latin typeface="Segoe UI"/>
                <a:ea typeface="+mn-lt"/>
                <a:cs typeface="Segoe UI"/>
              </a:rPr>
              <a:t>]</a:t>
            </a:r>
            <a:endParaRPr kumimoji="0" lang="en-US" sz="1200" b="0" i="1" u="sng" strike="noStrike" kern="0" cap="none" spc="0" normalizeH="0" baseline="0" noProof="0">
              <a:ln>
                <a:noFill/>
              </a:ln>
              <a:solidFill>
                <a:srgbClr val="FFFF00"/>
              </a:solidFill>
              <a:effectLst/>
              <a:uLnTx/>
              <a:uFillTx/>
              <a:latin typeface="Segoe UI"/>
              <a:ea typeface="+mn-lt"/>
              <a:cs typeface="Segoe UI"/>
            </a:endParaRPr>
          </a:p>
        </p:txBody>
      </p:sp>
      <p:sp>
        <p:nvSpPr>
          <p:cNvPr id="5" name="Rectangle 114">
            <a:extLst>
              <a:ext uri="{FF2B5EF4-FFF2-40B4-BE49-F238E27FC236}">
                <a16:creationId xmlns:a16="http://schemas.microsoft.com/office/drawing/2014/main" id="{BC8D2D3D-DB66-8635-9FCF-2F7C025BCD02}"/>
              </a:ext>
            </a:extLst>
          </p:cNvPr>
          <p:cNvSpPr/>
          <p:nvPr/>
        </p:nvSpPr>
        <p:spPr bwMode="auto">
          <a:xfrm>
            <a:off x="154299" y="2075463"/>
            <a:ext cx="1766334" cy="752215"/>
          </a:xfrm>
          <a:prstGeom prst="rect">
            <a:avLst/>
          </a:prstGeom>
          <a:noFill/>
          <a:ln w="10795" cap="flat" cmpd="sng" algn="ctr">
            <a:noFill/>
            <a:prstDash val="solid"/>
            <a:headEnd type="none" w="med" len="med"/>
            <a:tailEnd type="none" w="med" len="med"/>
          </a:ln>
          <a:effectLst>
            <a:reflection blurRad="88900" stA="50000" endA="300" endPos="55500" dist="50800" dir="5400000" sy="-100000" algn="bl" rotWithShape="0"/>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rPr>
              <a:t>零售</a:t>
            </a:r>
            <a:r>
              <a:rPr kumimoji="0" lang="en-US" altLang="zh-CN" sz="1400" b="0" i="0" u="none" strike="noStrike" kern="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rPr>
              <a:t>/</a:t>
            </a:r>
            <a:r>
              <a:rPr kumimoji="0" lang="zh-CN" altLang="en-US" sz="1400" b="0" i="0" u="none" strike="noStrike" kern="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rPr>
              <a:t>电商</a:t>
            </a:r>
            <a:endParaRPr kumimoji="0" lang="en-US" altLang="zh-CN" sz="1400" b="0" i="0" u="none" strike="noStrike" kern="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营销</a:t>
            </a:r>
            <a:r>
              <a:rPr kumimoji="0" lang="en-US" altLang="zh-CN"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&amp;</a:t>
            </a:r>
            <a:r>
              <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推荐商品优化</a:t>
            </a:r>
            <a:endParaRPr kumimoji="0" lang="en-CA"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Rectangle 114">
            <a:extLst>
              <a:ext uri="{FF2B5EF4-FFF2-40B4-BE49-F238E27FC236}">
                <a16:creationId xmlns:a16="http://schemas.microsoft.com/office/drawing/2014/main" id="{ABD140E3-1832-E846-680B-CBB8A22C96D0}"/>
              </a:ext>
            </a:extLst>
          </p:cNvPr>
          <p:cNvSpPr/>
          <p:nvPr/>
        </p:nvSpPr>
        <p:spPr bwMode="auto">
          <a:xfrm>
            <a:off x="154299" y="3096874"/>
            <a:ext cx="1766334" cy="752215"/>
          </a:xfrm>
          <a:prstGeom prst="rect">
            <a:avLst/>
          </a:prstGeom>
          <a:noFill/>
          <a:ln w="10795" cap="flat" cmpd="sng" algn="ctr">
            <a:noFill/>
            <a:prstDash val="solid"/>
            <a:headEnd type="none" w="med" len="med"/>
            <a:tailEnd type="none" w="med" len="med"/>
          </a:ln>
          <a:effectLst>
            <a:reflection blurRad="88900" stA="50000" endA="300" endPos="55500" dist="50800" dir="5400000" sy="-100000" algn="bl" rotWithShape="0"/>
          </a:effectLst>
        </p:spPr>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rPr>
              <a:t>制造业</a:t>
            </a:r>
            <a:endParaRPr kumimoji="0" lang="en-US" altLang="zh-CN" sz="1400" b="0" i="0" u="none" strike="noStrike" kern="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知识库</a:t>
            </a:r>
            <a:r>
              <a:rPr kumimoji="0" lang="en-US" altLang="zh-CN"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&amp;</a:t>
            </a:r>
            <a:r>
              <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多人会议</a:t>
            </a:r>
            <a:endParaRPr kumimoji="0" lang="en-CA"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5" name="Rectangle 114">
            <a:extLst>
              <a:ext uri="{FF2B5EF4-FFF2-40B4-BE49-F238E27FC236}">
                <a16:creationId xmlns:a16="http://schemas.microsoft.com/office/drawing/2014/main" id="{89F4365F-ED07-1131-B4C9-530DEBB3F8F4}"/>
              </a:ext>
            </a:extLst>
          </p:cNvPr>
          <p:cNvSpPr/>
          <p:nvPr/>
        </p:nvSpPr>
        <p:spPr bwMode="auto">
          <a:xfrm>
            <a:off x="123066" y="4123004"/>
            <a:ext cx="1828800" cy="752215"/>
          </a:xfrm>
          <a:prstGeom prst="rect">
            <a:avLst/>
          </a:prstGeom>
          <a:noFill/>
          <a:ln w="10795" cap="flat" cmpd="sng" algn="ctr">
            <a:noFill/>
            <a:prstDash val="solid"/>
            <a:headEnd type="none" w="med" len="med"/>
            <a:tailEnd type="none" w="med" len="med"/>
          </a:ln>
          <a:effectLst>
            <a:reflection blurRad="88900" stA="50000" endA="300" endPos="55500" dist="50800" dir="5400000" sy="-100000" algn="bl" rotWithShape="0"/>
          </a:effectLst>
        </p:spPr>
        <p:txBody>
          <a:bodyPr vert="horz" wrap="square" lIns="0" tIns="46637" rIns="0" bIns="46637"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rPr>
              <a:t>Life Science</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文献内容汇总</a:t>
            </a:r>
            <a:r>
              <a:rPr kumimoji="0" lang="en-US" altLang="zh-CN"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&amp;</a:t>
            </a:r>
            <a:r>
              <a:rPr kumimoji="0" lang="zh-CN" altLang="en-US"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医药代表培训</a:t>
            </a:r>
            <a:endParaRPr kumimoji="0" lang="en-CA" sz="15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Rectangle 114">
            <a:extLst>
              <a:ext uri="{FF2B5EF4-FFF2-40B4-BE49-F238E27FC236}">
                <a16:creationId xmlns:a16="http://schemas.microsoft.com/office/drawing/2014/main" id="{FD5710AA-B005-3ACC-289D-EC4465548851}"/>
              </a:ext>
            </a:extLst>
          </p:cNvPr>
          <p:cNvSpPr/>
          <p:nvPr/>
        </p:nvSpPr>
        <p:spPr bwMode="auto">
          <a:xfrm>
            <a:off x="123066" y="5210286"/>
            <a:ext cx="1828800" cy="752215"/>
          </a:xfrm>
          <a:prstGeom prst="rect">
            <a:avLst/>
          </a:prstGeom>
          <a:noFill/>
          <a:ln w="10795" cap="flat" cmpd="sng" algn="ctr">
            <a:noFill/>
            <a:prstDash val="solid"/>
            <a:headEnd type="none" w="med" len="med"/>
            <a:tailEnd type="none" w="med" len="med"/>
          </a:ln>
          <a:effectLst>
            <a:reflection blurRad="88900" stA="50000" endA="300" endPos="55500" dist="50800" dir="5400000" sy="-100000" algn="bl" rotWithShape="0"/>
          </a:effectLst>
        </p:spPr>
        <p:txBody>
          <a:bodyPr vert="horz" wrap="square" lIns="0" tIns="46637" rIns="0" bIns="46637" numCol="1" rtlCol="0" anchor="ctr" anchorCtr="0" compatLnSpc="1">
            <a:prstTxWarp prst="textNoShape">
              <a:avLst/>
            </a:prstTxWarp>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rPr>
              <a:t>DN/Gaming</a:t>
            </a: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客服机器人</a:t>
            </a:r>
            <a:r>
              <a:rPr kumimoji="0" lang="en-US"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&amp;NPC</a:t>
            </a:r>
            <a:r>
              <a:rPr kumimoji="0" lang="zh-CN" altLang="en-US"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交互</a:t>
            </a:r>
            <a:endParaRPr kumimoji="0" lang="en-CA" altLang="zh-CN" sz="14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a:ln>
                <a:noFill/>
              </a:ln>
              <a:solidFill>
                <a:srgbClr val="FFFF00"/>
              </a:solidFill>
              <a:effectLst/>
              <a:uLnTx/>
              <a:uFillTx/>
              <a:latin typeface="微软雅黑" panose="020B0503020204020204" pitchFamily="34" charset="-122"/>
              <a:ea typeface="微软雅黑" panose="020B0503020204020204" pitchFamily="34" charset="-122"/>
              <a:cs typeface="+mn-cs"/>
            </a:endParaRPr>
          </a:p>
        </p:txBody>
      </p:sp>
      <p:sp>
        <p:nvSpPr>
          <p:cNvPr id="22" name="Rectangle 74">
            <a:extLst>
              <a:ext uri="{FF2B5EF4-FFF2-40B4-BE49-F238E27FC236}">
                <a16:creationId xmlns:a16="http://schemas.microsoft.com/office/drawing/2014/main" id="{C06154DF-5A6D-FDDA-9B83-079EBB0E74B2}"/>
              </a:ext>
            </a:extLst>
          </p:cNvPr>
          <p:cNvSpPr/>
          <p:nvPr/>
        </p:nvSpPr>
        <p:spPr bwMode="auto">
          <a:xfrm>
            <a:off x="7655478" y="4123004"/>
            <a:ext cx="1668851" cy="752215"/>
          </a:xfrm>
          <a:prstGeom prst="rect">
            <a:avLst/>
          </a:prstGeom>
          <a:gradFill flip="none" rotWithShape="1">
            <a:gsLst>
              <a:gs pos="0">
                <a:schemeClr val="accent1">
                  <a:lumMod val="67000"/>
                </a:schemeClr>
              </a:gs>
              <a:gs pos="70000">
                <a:schemeClr val="accent1">
                  <a:lumMod val="97000"/>
                  <a:lumOff val="3000"/>
                </a:schemeClr>
              </a:gs>
              <a:gs pos="100000">
                <a:schemeClr val="accent1">
                  <a:lumMod val="60000"/>
                  <a:lumOff val="40000"/>
                </a:schemeClr>
              </a:gs>
            </a:gsLst>
            <a:lin ang="16200000" scaled="1"/>
            <a:tileRect/>
          </a:gradFill>
          <a:ln>
            <a:noFill/>
            <a:headEnd type="none" w="med" len="med"/>
            <a:tailEnd type="none" w="med" len="med"/>
          </a:ln>
          <a:effectLst>
            <a:reflection blurRad="8890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SQL</a:t>
            </a: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查询语句生成</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rPr>
              <a:t>应用接口代码样例生成</a:t>
            </a:r>
            <a:endParaRPr kumimoji="0" lang="en-US" altLang="zh-CN" sz="1200" b="0" i="0" u="none" strike="noStrike" kern="120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14885330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A0D1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73A129-A9E0-45D6-AFE1-FCD31CBCA3F8}"/>
              </a:ext>
            </a:extLst>
          </p:cNvPr>
          <p:cNvSpPr>
            <a:spLocks noGrp="1"/>
          </p:cNvSpPr>
          <p:nvPr>
            <p:ph type="title"/>
          </p:nvPr>
        </p:nvSpPr>
        <p:spPr>
          <a:xfrm>
            <a:off x="456059" y="180301"/>
            <a:ext cx="11279881" cy="586784"/>
          </a:xfrm>
        </p:spPr>
        <p:txBody>
          <a:bodyPr/>
          <a:lstStyle/>
          <a:p>
            <a:pPr algn="l" rtl="0"/>
            <a:r>
              <a:rPr lang="en-US" altLang="zh-CN" b="0" i="0" u="none" baseline="0">
                <a:solidFill>
                  <a:schemeClr val="bg1"/>
                </a:solidFill>
              </a:rPr>
              <a:t>Life Science  – </a:t>
            </a:r>
            <a:r>
              <a:rPr lang="en-US" altLang="zh-CN" b="0" i="0" u="none" baseline="0" err="1">
                <a:solidFill>
                  <a:schemeClr val="bg1"/>
                </a:solidFill>
              </a:rPr>
              <a:t>OpenAI</a:t>
            </a:r>
            <a:r>
              <a:rPr lang="en-US" altLang="zh-CN" b="0" i="0" u="none" baseline="0">
                <a:solidFill>
                  <a:schemeClr val="bg1"/>
                </a:solidFill>
              </a:rPr>
              <a:t> </a:t>
            </a:r>
            <a:r>
              <a:rPr lang="zh-CN" altLang="en-US" b="0" i="0" u="none" baseline="0">
                <a:solidFill>
                  <a:schemeClr val="bg1"/>
                </a:solidFill>
              </a:rPr>
              <a:t>赋能医药行业</a:t>
            </a:r>
            <a:endParaRPr lang="zh-CN" b="0" i="0" u="none" baseline="0">
              <a:solidFill>
                <a:schemeClr val="bg1"/>
              </a:solidFill>
            </a:endParaRPr>
          </a:p>
        </p:txBody>
      </p:sp>
      <p:pic>
        <p:nvPicPr>
          <p:cNvPr id="92" name="Picture 91" descr="cut-shadow.png">
            <a:extLst>
              <a:ext uri="{FF2B5EF4-FFF2-40B4-BE49-F238E27FC236}">
                <a16:creationId xmlns:a16="http://schemas.microsoft.com/office/drawing/2014/main" id="{40BB6547-92D5-4172-9228-47FB2F1F75F2}"/>
              </a:ext>
            </a:extLst>
          </p:cNvPr>
          <p:cNvPicPr>
            <a:picLocks noChangeAspect="1"/>
          </p:cNvPicPr>
          <p:nvPr/>
        </p:nvPicPr>
        <p:blipFill rotWithShape="1">
          <a:blip r:embed="rId4">
            <a:extLst>
              <a:ext uri="{28A0092B-C50C-407E-A947-70E740481C1C}">
                <a14:useLocalDpi xmlns:a14="http://schemas.microsoft.com/office/drawing/2010/main" val="0"/>
              </a:ext>
            </a:extLst>
          </a:blip>
          <a:srcRect l="19220" t="14194" r="59348" b="14194"/>
          <a:stretch/>
        </p:blipFill>
        <p:spPr>
          <a:xfrm rot="16200000">
            <a:off x="5918200" y="-3746632"/>
            <a:ext cx="355600" cy="9076756"/>
          </a:xfrm>
          <a:prstGeom prst="rect">
            <a:avLst/>
          </a:prstGeom>
        </p:spPr>
      </p:pic>
      <p:cxnSp>
        <p:nvCxnSpPr>
          <p:cNvPr id="34" name="Straight Connector 6">
            <a:extLst>
              <a:ext uri="{FF2B5EF4-FFF2-40B4-BE49-F238E27FC236}">
                <a16:creationId xmlns:a16="http://schemas.microsoft.com/office/drawing/2014/main" id="{1F14A75F-2720-2646-A4C5-3366ABAFBF97}"/>
              </a:ext>
              <a:ext uri="{C183D7F6-B498-43B3-948B-1728B52AA6E4}">
                <adec:decorative xmlns:adec="http://schemas.microsoft.com/office/drawing/2017/decorative" val="1"/>
              </a:ext>
            </a:extLst>
          </p:cNvPr>
          <p:cNvCxnSpPr>
            <a:cxnSpLocks/>
          </p:cNvCxnSpPr>
          <p:nvPr/>
        </p:nvCxnSpPr>
        <p:spPr>
          <a:xfrm>
            <a:off x="326276" y="325727"/>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cxnSp>
        <p:nvCxnSpPr>
          <p:cNvPr id="76" name="Straight Connector 88">
            <a:extLst>
              <a:ext uri="{FF2B5EF4-FFF2-40B4-BE49-F238E27FC236}">
                <a16:creationId xmlns:a16="http://schemas.microsoft.com/office/drawing/2014/main" id="{6937114F-726E-8110-93D3-A2E3A45BD2B5}"/>
              </a:ext>
              <a:ext uri="{C183D7F6-B498-43B3-948B-1728B52AA6E4}">
                <adec:decorative xmlns:adec="http://schemas.microsoft.com/office/drawing/2017/decorative" val="1"/>
              </a:ext>
            </a:extLst>
          </p:cNvPr>
          <p:cNvCxnSpPr>
            <a:cxnSpLocks/>
          </p:cNvCxnSpPr>
          <p:nvPr/>
        </p:nvCxnSpPr>
        <p:spPr>
          <a:xfrm>
            <a:off x="456059" y="3603657"/>
            <a:ext cx="11660153" cy="0"/>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7" name="文本框 106">
            <a:extLst>
              <a:ext uri="{FF2B5EF4-FFF2-40B4-BE49-F238E27FC236}">
                <a16:creationId xmlns:a16="http://schemas.microsoft.com/office/drawing/2014/main" id="{0857102B-F018-CEF8-9883-7EBE5BE9F3FA}"/>
              </a:ext>
            </a:extLst>
          </p:cNvPr>
          <p:cNvSpPr txBox="1"/>
          <p:nvPr/>
        </p:nvSpPr>
        <p:spPr>
          <a:xfrm>
            <a:off x="608076" y="1563430"/>
            <a:ext cx="494554"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FFFFFF"/>
                </a:solidFill>
                <a:effectLst/>
                <a:uLnTx/>
                <a:uFillTx/>
                <a:latin typeface="Segoe UI"/>
                <a:ea typeface="+mn-ea"/>
                <a:cs typeface="+mn-cs"/>
              </a:rPr>
              <a:t>医疗服务机构</a:t>
            </a:r>
          </a:p>
        </p:txBody>
      </p:sp>
      <p:sp>
        <p:nvSpPr>
          <p:cNvPr id="111" name="文本框 110">
            <a:extLst>
              <a:ext uri="{FF2B5EF4-FFF2-40B4-BE49-F238E27FC236}">
                <a16:creationId xmlns:a16="http://schemas.microsoft.com/office/drawing/2014/main" id="{58115C4B-4468-5B57-B22C-65FD7705991B}"/>
              </a:ext>
            </a:extLst>
          </p:cNvPr>
          <p:cNvSpPr txBox="1"/>
          <p:nvPr/>
        </p:nvSpPr>
        <p:spPr>
          <a:xfrm>
            <a:off x="634563" y="4039520"/>
            <a:ext cx="594386"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0" i="0" u="none" strike="noStrike" kern="1200" cap="none" spc="0" normalizeH="0" baseline="0" noProof="0">
                <a:ln>
                  <a:noFill/>
                </a:ln>
                <a:solidFill>
                  <a:srgbClr val="FFFFFF"/>
                </a:solidFill>
                <a:effectLst/>
                <a:uLnTx/>
                <a:uFillTx/>
                <a:latin typeface="Segoe UI"/>
                <a:ea typeface="+mn-ea"/>
                <a:cs typeface="+mn-cs"/>
              </a:rPr>
              <a:t>医药研发机构</a:t>
            </a:r>
          </a:p>
        </p:txBody>
      </p:sp>
      <p:grpSp>
        <p:nvGrpSpPr>
          <p:cNvPr id="17" name="Group 16">
            <a:extLst>
              <a:ext uri="{FF2B5EF4-FFF2-40B4-BE49-F238E27FC236}">
                <a16:creationId xmlns:a16="http://schemas.microsoft.com/office/drawing/2014/main" id="{31F35207-E88D-AA38-C609-A0956B62E33B}"/>
              </a:ext>
            </a:extLst>
          </p:cNvPr>
          <p:cNvGrpSpPr/>
          <p:nvPr/>
        </p:nvGrpSpPr>
        <p:grpSpPr>
          <a:xfrm>
            <a:off x="4737911" y="3978825"/>
            <a:ext cx="3033293" cy="1976449"/>
            <a:chOff x="1235105" y="3826425"/>
            <a:chExt cx="3033293" cy="1976449"/>
          </a:xfrm>
        </p:grpSpPr>
        <p:sp>
          <p:nvSpPr>
            <p:cNvPr id="14" name="Rectangle: Rounded Corners 57">
              <a:extLst>
                <a:ext uri="{FF2B5EF4-FFF2-40B4-BE49-F238E27FC236}">
                  <a16:creationId xmlns:a16="http://schemas.microsoft.com/office/drawing/2014/main" id="{B9913826-74E0-C207-A263-E1FB2A2A9A46}"/>
                </a:ext>
                <a:ext uri="{C183D7F6-B498-43B3-948B-1728B52AA6E4}">
                  <adec:decorative xmlns:adec="http://schemas.microsoft.com/office/drawing/2017/decorative" val="1"/>
                </a:ext>
              </a:extLst>
            </p:cNvPr>
            <p:cNvSpPr/>
            <p:nvPr/>
          </p:nvSpPr>
          <p:spPr bwMode="auto">
            <a:xfrm>
              <a:off x="1235105" y="4089758"/>
              <a:ext cx="3033293" cy="1713116"/>
            </a:xfrm>
            <a:prstGeom prst="roundRect">
              <a:avLst>
                <a:gd name="adj" fmla="val 0"/>
              </a:avLst>
            </a:prstGeom>
            <a:solidFill>
              <a:srgbClr val="FFFFFF">
                <a:lumMod val="85000"/>
              </a:srgbClr>
            </a:solidFill>
            <a:ln w="9525" cap="flat" cmpd="sng" algn="ctr">
              <a:solidFill>
                <a:srgbClr val="001E4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5" name="TextBox 60">
              <a:extLst>
                <a:ext uri="{FF2B5EF4-FFF2-40B4-BE49-F238E27FC236}">
                  <a16:creationId xmlns:a16="http://schemas.microsoft.com/office/drawing/2014/main" id="{7DB9AF84-5DC8-DA48-6DFB-A802F533DF33}"/>
                </a:ext>
              </a:extLst>
            </p:cNvPr>
            <p:cNvSpPr txBox="1"/>
            <p:nvPr/>
          </p:nvSpPr>
          <p:spPr>
            <a:xfrm>
              <a:off x="1343599" y="4732021"/>
              <a:ext cx="2924799" cy="838306"/>
            </a:xfrm>
            <a:prstGeom prst="rect">
              <a:avLst/>
            </a:prstGeom>
            <a:noFill/>
          </p:spPr>
          <p:txBody>
            <a:bodyPr wrap="square">
              <a:spAutoFit/>
            </a:bodyPr>
            <a:lstStyle/>
            <a:p>
              <a:pPr marL="0" marR="0" lvl="0" indent="0" algn="l" defTabSz="700815" rtl="0" eaLnBrk="1" fontAlgn="auto" latinLnBrk="0" hangingPunct="1">
                <a:lnSpc>
                  <a:spcPts val="2000"/>
                </a:lnSpc>
                <a:spcBef>
                  <a:spcPts val="0"/>
                </a:spcBef>
                <a:spcAft>
                  <a:spcPts val="0"/>
                </a:spcAft>
                <a:buClrTx/>
                <a:buSzTx/>
                <a:buFontTx/>
                <a:buNone/>
                <a:tabLst/>
                <a:defRPr/>
              </a:pPr>
              <a:r>
                <a:rPr kumimoji="0" lang="en-US" altLang="zh-CN" sz="1400" b="0" i="0" u="none" strike="noStrike" kern="0" cap="none" spc="0" normalizeH="0" baseline="0" noProof="0" err="1">
                  <a:ln>
                    <a:noFill/>
                  </a:ln>
                  <a:solidFill>
                    <a:prstClr val="black"/>
                  </a:solidFill>
                  <a:effectLst/>
                  <a:uLnTx/>
                  <a:uFillTx/>
                  <a:latin typeface="Segoe UI"/>
                  <a:ea typeface="+mn-lt"/>
                  <a:cs typeface="Segoe UI"/>
                </a:rPr>
                <a:t>OpenAI</a:t>
              </a:r>
              <a:r>
                <a:rPr kumimoji="0" lang="zh-CN" altLang="en-US" sz="1400" b="0" i="0" u="none" strike="noStrike" kern="0" cap="none" spc="0" normalizeH="0" baseline="0" noProof="0">
                  <a:ln>
                    <a:noFill/>
                  </a:ln>
                  <a:solidFill>
                    <a:prstClr val="black"/>
                  </a:solidFill>
                  <a:effectLst/>
                  <a:uLnTx/>
                  <a:uFillTx/>
                  <a:latin typeface="Segoe UI"/>
                  <a:ea typeface="+mn-lt"/>
                  <a:cs typeface="Segoe UI"/>
                </a:rPr>
                <a:t>处理内部培训文档及知识库，提高医药代表学习效率，降低考核成本</a:t>
              </a:r>
              <a:endParaRPr kumimoji="0" lang="zh-CN" altLang="en-US" sz="1400" b="0" i="0" u="none" strike="noStrike" kern="1200" cap="none" spc="0" normalizeH="0" baseline="0" noProof="0">
                <a:ln>
                  <a:noFill/>
                </a:ln>
                <a:solidFill>
                  <a:prstClr val="black"/>
                </a:solidFill>
                <a:effectLst/>
                <a:uLnTx/>
                <a:uFillTx/>
                <a:latin typeface="Segoe UI"/>
                <a:ea typeface="+mn-lt"/>
                <a:cs typeface="Segoe UI"/>
              </a:endParaRPr>
            </a:p>
          </p:txBody>
        </p:sp>
        <p:sp>
          <p:nvSpPr>
            <p:cNvPr id="16" name="Rectangle: Rounded Corners 3">
              <a:extLst>
                <a:ext uri="{FF2B5EF4-FFF2-40B4-BE49-F238E27FC236}">
                  <a16:creationId xmlns:a16="http://schemas.microsoft.com/office/drawing/2014/main" id="{DF3375AB-210A-F194-C519-1EF868798D15}"/>
                </a:ext>
              </a:extLst>
            </p:cNvPr>
            <p:cNvSpPr/>
            <p:nvPr/>
          </p:nvSpPr>
          <p:spPr bwMode="auto">
            <a:xfrm>
              <a:off x="1235105" y="3826425"/>
              <a:ext cx="3033293" cy="669913"/>
            </a:xfrm>
            <a:prstGeom prst="roundRect">
              <a:avLst>
                <a:gd name="adj" fmla="val 16051"/>
              </a:avLst>
            </a:prstGeom>
            <a:gradFill>
              <a:gsLst>
                <a:gs pos="0">
                  <a:srgbClr val="001C44"/>
                </a:gs>
                <a:gs pos="100000">
                  <a:srgbClr val="766DCD"/>
                </a:gs>
              </a:gsLst>
              <a:lin ang="2700000" scaled="0"/>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800" b="1" i="0" u="none" strike="noStrike" kern="0" cap="none" spc="0" normalizeH="0" baseline="0" noProof="0">
                  <a:ln>
                    <a:noFill/>
                  </a:ln>
                  <a:solidFill>
                    <a:prstClr val="white"/>
                  </a:solidFill>
                  <a:effectLst/>
                  <a:uLnTx/>
                  <a:uFillTx/>
                  <a:latin typeface="Segoe UI"/>
                  <a:ea typeface="+mn-lt"/>
                  <a:cs typeface="Segoe UI"/>
                </a:rPr>
                <a:t>赋能医药代表</a:t>
              </a:r>
              <a:endParaRPr kumimoji="0" lang="zh-CN" altLang="zh-CN" sz="1800" b="0" i="0" u="none" strike="noStrike" kern="0" cap="none" spc="0" normalizeH="0" baseline="0" noProof="0">
                <a:ln>
                  <a:noFill/>
                </a:ln>
                <a:solidFill>
                  <a:prstClr val="white"/>
                </a:solidFill>
                <a:effectLst/>
                <a:uLnTx/>
                <a:uFillTx/>
                <a:latin typeface="Segoe UI"/>
                <a:ea typeface="+mn-ea"/>
                <a:cs typeface="+mn-cs"/>
              </a:endParaRPr>
            </a:p>
          </p:txBody>
        </p:sp>
      </p:grpSp>
      <p:grpSp>
        <p:nvGrpSpPr>
          <p:cNvPr id="18" name="Group 17">
            <a:extLst>
              <a:ext uri="{FF2B5EF4-FFF2-40B4-BE49-F238E27FC236}">
                <a16:creationId xmlns:a16="http://schemas.microsoft.com/office/drawing/2014/main" id="{4CCBA454-81FA-59FB-C94F-8F30F599CE38}"/>
              </a:ext>
            </a:extLst>
          </p:cNvPr>
          <p:cNvGrpSpPr/>
          <p:nvPr/>
        </p:nvGrpSpPr>
        <p:grpSpPr>
          <a:xfrm>
            <a:off x="1387505" y="3978825"/>
            <a:ext cx="3033293" cy="1976449"/>
            <a:chOff x="1235105" y="3826425"/>
            <a:chExt cx="3033293" cy="1976449"/>
          </a:xfrm>
        </p:grpSpPr>
        <p:sp>
          <p:nvSpPr>
            <p:cNvPr id="19" name="Rectangle: Rounded Corners 57">
              <a:extLst>
                <a:ext uri="{FF2B5EF4-FFF2-40B4-BE49-F238E27FC236}">
                  <a16:creationId xmlns:a16="http://schemas.microsoft.com/office/drawing/2014/main" id="{AF0A550E-193D-B68F-3456-56CE281E2016}"/>
                </a:ext>
                <a:ext uri="{C183D7F6-B498-43B3-948B-1728B52AA6E4}">
                  <adec:decorative xmlns:adec="http://schemas.microsoft.com/office/drawing/2017/decorative" val="1"/>
                </a:ext>
              </a:extLst>
            </p:cNvPr>
            <p:cNvSpPr/>
            <p:nvPr/>
          </p:nvSpPr>
          <p:spPr bwMode="auto">
            <a:xfrm>
              <a:off x="1235105" y="4089758"/>
              <a:ext cx="3033293" cy="1713116"/>
            </a:xfrm>
            <a:prstGeom prst="roundRect">
              <a:avLst>
                <a:gd name="adj" fmla="val 0"/>
              </a:avLst>
            </a:prstGeom>
            <a:solidFill>
              <a:srgbClr val="FFFFFF">
                <a:lumMod val="85000"/>
              </a:srgbClr>
            </a:solidFill>
            <a:ln w="9525" cap="flat" cmpd="sng" algn="ctr">
              <a:solidFill>
                <a:srgbClr val="001E4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0" name="TextBox 60">
              <a:extLst>
                <a:ext uri="{FF2B5EF4-FFF2-40B4-BE49-F238E27FC236}">
                  <a16:creationId xmlns:a16="http://schemas.microsoft.com/office/drawing/2014/main" id="{992B133B-4465-7A1B-E585-461727695C0D}"/>
                </a:ext>
              </a:extLst>
            </p:cNvPr>
            <p:cNvSpPr txBox="1"/>
            <p:nvPr/>
          </p:nvSpPr>
          <p:spPr>
            <a:xfrm>
              <a:off x="1343599" y="4732021"/>
              <a:ext cx="2924799" cy="839974"/>
            </a:xfrm>
            <a:prstGeom prst="rect">
              <a:avLst/>
            </a:prstGeom>
            <a:noFill/>
          </p:spPr>
          <p:txBody>
            <a:bodyPr wrap="square">
              <a:spAutoFit/>
            </a:bodyPr>
            <a:lstStyle/>
            <a:p>
              <a:pPr marL="0" marR="0" lvl="0" indent="0" algn="l" defTabSz="700815" rtl="0" eaLnBrk="1" fontAlgn="auto" latinLnBrk="0" hangingPunct="1">
                <a:lnSpc>
                  <a:spcPts val="2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Segoe UI"/>
                  <a:ea typeface="+mn-lt"/>
                  <a:cs typeface="Segoe UI"/>
                </a:rPr>
                <a:t>从冗长的公开医学文献中快速提取有价值的信息，如毒理分析及风险评估、不同症状的治疗建议提取等</a:t>
              </a:r>
            </a:p>
          </p:txBody>
        </p:sp>
        <p:sp>
          <p:nvSpPr>
            <p:cNvPr id="21" name="Rectangle: Rounded Corners 3">
              <a:extLst>
                <a:ext uri="{FF2B5EF4-FFF2-40B4-BE49-F238E27FC236}">
                  <a16:creationId xmlns:a16="http://schemas.microsoft.com/office/drawing/2014/main" id="{F03CDB3E-B597-549E-DD65-817E41FB0A02}"/>
                </a:ext>
              </a:extLst>
            </p:cNvPr>
            <p:cNvSpPr/>
            <p:nvPr/>
          </p:nvSpPr>
          <p:spPr bwMode="auto">
            <a:xfrm>
              <a:off x="1235105" y="3826425"/>
              <a:ext cx="3033293" cy="669913"/>
            </a:xfrm>
            <a:prstGeom prst="roundRect">
              <a:avLst>
                <a:gd name="adj" fmla="val 16051"/>
              </a:avLst>
            </a:prstGeom>
            <a:gradFill>
              <a:gsLst>
                <a:gs pos="0">
                  <a:srgbClr val="001C44"/>
                </a:gs>
                <a:gs pos="100000">
                  <a:srgbClr val="766DCD"/>
                </a:gs>
              </a:gsLst>
              <a:lin ang="2700000" scaled="0"/>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800" b="1" i="0" u="none" strike="noStrike" kern="0" cap="none" spc="0" normalizeH="0" baseline="0" noProof="0">
                  <a:ln>
                    <a:noFill/>
                  </a:ln>
                  <a:solidFill>
                    <a:prstClr val="white"/>
                  </a:solidFill>
                  <a:effectLst/>
                  <a:uLnTx/>
                  <a:uFillTx/>
                  <a:latin typeface="Segoe UI"/>
                  <a:ea typeface="+mn-ea"/>
                  <a:cs typeface="+mn-cs"/>
                </a:rPr>
                <a:t>医学文献摘要提取</a:t>
              </a:r>
              <a:endParaRPr kumimoji="0" lang="zh-CN" altLang="zh-CN" sz="1800" b="1" i="0" u="none" strike="noStrike" kern="0" cap="none" spc="0" normalizeH="0" baseline="0" noProof="0">
                <a:ln>
                  <a:noFill/>
                </a:ln>
                <a:solidFill>
                  <a:prstClr val="white"/>
                </a:solidFill>
                <a:effectLst/>
                <a:uLnTx/>
                <a:uFillTx/>
                <a:latin typeface="Segoe UI"/>
                <a:ea typeface="+mn-ea"/>
                <a:cs typeface="+mn-cs"/>
              </a:endParaRPr>
            </a:p>
          </p:txBody>
        </p:sp>
      </p:grpSp>
      <p:grpSp>
        <p:nvGrpSpPr>
          <p:cNvPr id="22" name="Group 21">
            <a:extLst>
              <a:ext uri="{FF2B5EF4-FFF2-40B4-BE49-F238E27FC236}">
                <a16:creationId xmlns:a16="http://schemas.microsoft.com/office/drawing/2014/main" id="{2FE4DF9E-E634-7544-9BF5-1E81772B9D28}"/>
              </a:ext>
            </a:extLst>
          </p:cNvPr>
          <p:cNvGrpSpPr/>
          <p:nvPr/>
        </p:nvGrpSpPr>
        <p:grpSpPr>
          <a:xfrm>
            <a:off x="1387505" y="1422225"/>
            <a:ext cx="3033293" cy="1976449"/>
            <a:chOff x="1235105" y="3826425"/>
            <a:chExt cx="3033293" cy="1976449"/>
          </a:xfrm>
        </p:grpSpPr>
        <p:sp>
          <p:nvSpPr>
            <p:cNvPr id="23" name="Rectangle: Rounded Corners 57">
              <a:extLst>
                <a:ext uri="{FF2B5EF4-FFF2-40B4-BE49-F238E27FC236}">
                  <a16:creationId xmlns:a16="http://schemas.microsoft.com/office/drawing/2014/main" id="{9324F9B7-5685-35D9-B425-803D7DC434C7}"/>
                </a:ext>
                <a:ext uri="{C183D7F6-B498-43B3-948B-1728B52AA6E4}">
                  <adec:decorative xmlns:adec="http://schemas.microsoft.com/office/drawing/2017/decorative" val="1"/>
                </a:ext>
              </a:extLst>
            </p:cNvPr>
            <p:cNvSpPr/>
            <p:nvPr/>
          </p:nvSpPr>
          <p:spPr bwMode="auto">
            <a:xfrm>
              <a:off x="1235105" y="4089758"/>
              <a:ext cx="3033293" cy="1713116"/>
            </a:xfrm>
            <a:prstGeom prst="roundRect">
              <a:avLst>
                <a:gd name="adj" fmla="val 0"/>
              </a:avLst>
            </a:prstGeom>
            <a:solidFill>
              <a:srgbClr val="FFFFFF">
                <a:lumMod val="85000"/>
              </a:srgbClr>
            </a:solidFill>
            <a:ln w="9525" cap="flat" cmpd="sng" algn="ctr">
              <a:solidFill>
                <a:srgbClr val="001E4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4" name="TextBox 60">
              <a:extLst>
                <a:ext uri="{FF2B5EF4-FFF2-40B4-BE49-F238E27FC236}">
                  <a16:creationId xmlns:a16="http://schemas.microsoft.com/office/drawing/2014/main" id="{1903943D-D7FC-DD58-3DFA-FB4045944848}"/>
                </a:ext>
              </a:extLst>
            </p:cNvPr>
            <p:cNvSpPr txBox="1"/>
            <p:nvPr/>
          </p:nvSpPr>
          <p:spPr>
            <a:xfrm>
              <a:off x="1343599" y="4732021"/>
              <a:ext cx="2924799" cy="838306"/>
            </a:xfrm>
            <a:prstGeom prst="rect">
              <a:avLst/>
            </a:prstGeom>
            <a:noFill/>
          </p:spPr>
          <p:txBody>
            <a:bodyPr wrap="square">
              <a:spAutoFit/>
            </a:bodyPr>
            <a:lstStyle/>
            <a:p>
              <a:pPr marL="0" marR="0" lvl="0" indent="0" algn="l" defTabSz="700815" rtl="0" eaLnBrk="1" fontAlgn="auto" latinLnBrk="0" hangingPunct="1">
                <a:lnSpc>
                  <a:spcPts val="2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Segoe UI"/>
                  <a:ea typeface="+mn-lt"/>
                  <a:cs typeface="Segoe UI"/>
                </a:rPr>
                <a:t>根据慢性病患者病种和医生习惯自动生成诊疗辅助</a:t>
              </a:r>
            </a:p>
            <a:p>
              <a:pPr marL="0" marR="0" lvl="0" indent="0" algn="l" defTabSz="700815" rtl="0" eaLnBrk="1" fontAlgn="auto" latinLnBrk="0" hangingPunct="1">
                <a:lnSpc>
                  <a:spcPts val="2000"/>
                </a:lnSpc>
                <a:spcBef>
                  <a:spcPts val="0"/>
                </a:spcBef>
                <a:spcAft>
                  <a:spcPts val="0"/>
                </a:spcAft>
                <a:buClrTx/>
                <a:buSzTx/>
                <a:buFontTx/>
                <a:buNone/>
                <a:tabLst/>
                <a:defRPr/>
              </a:pPr>
              <a:endParaRPr kumimoji="0" lang="zh-CN" altLang="en-US" sz="1400" b="0" i="0" u="none" strike="noStrike" kern="1200" cap="none" spc="0" normalizeH="0" baseline="0" noProof="0">
                <a:ln>
                  <a:noFill/>
                </a:ln>
                <a:solidFill>
                  <a:prstClr val="black"/>
                </a:solidFill>
                <a:effectLst/>
                <a:uLnTx/>
                <a:uFillTx/>
                <a:latin typeface="Segoe UI"/>
                <a:ea typeface="+mn-lt"/>
                <a:cs typeface="Segoe UI"/>
              </a:endParaRPr>
            </a:p>
          </p:txBody>
        </p:sp>
        <p:sp>
          <p:nvSpPr>
            <p:cNvPr id="25" name="Rectangle: Rounded Corners 3">
              <a:extLst>
                <a:ext uri="{FF2B5EF4-FFF2-40B4-BE49-F238E27FC236}">
                  <a16:creationId xmlns:a16="http://schemas.microsoft.com/office/drawing/2014/main" id="{AD31D825-DC91-9E92-2C81-E17C25574F3F}"/>
                </a:ext>
              </a:extLst>
            </p:cNvPr>
            <p:cNvSpPr/>
            <p:nvPr/>
          </p:nvSpPr>
          <p:spPr bwMode="auto">
            <a:xfrm>
              <a:off x="1235105" y="3826425"/>
              <a:ext cx="3033293" cy="669913"/>
            </a:xfrm>
            <a:prstGeom prst="roundRect">
              <a:avLst>
                <a:gd name="adj" fmla="val 16051"/>
              </a:avLst>
            </a:prstGeom>
            <a:gradFill>
              <a:gsLst>
                <a:gs pos="0">
                  <a:srgbClr val="001C44"/>
                </a:gs>
                <a:gs pos="100000">
                  <a:srgbClr val="766DCD"/>
                </a:gs>
              </a:gsLst>
              <a:lin ang="2700000" scaled="0"/>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800" b="1" i="0" u="none" strike="noStrike" kern="0" cap="none" spc="0" normalizeH="0" baseline="0" noProof="0">
                  <a:ln>
                    <a:noFill/>
                  </a:ln>
                  <a:solidFill>
                    <a:prstClr val="white"/>
                  </a:solidFill>
                  <a:effectLst/>
                  <a:uLnTx/>
                  <a:uFillTx/>
                  <a:latin typeface="Segoe UI"/>
                  <a:ea typeface="+mn-lt"/>
                  <a:cs typeface="Segoe UI"/>
                </a:rPr>
                <a:t>互联网医院诊疗助理</a:t>
              </a:r>
              <a:endParaRPr kumimoji="0" lang="zh-CN" altLang="zh-CN" sz="1800" b="0" i="0" u="none" strike="noStrike" kern="0" cap="none" spc="0" normalizeH="0" baseline="0" noProof="0">
                <a:ln>
                  <a:noFill/>
                </a:ln>
                <a:solidFill>
                  <a:prstClr val="white"/>
                </a:solidFill>
                <a:effectLst/>
                <a:uLnTx/>
                <a:uFillTx/>
                <a:latin typeface="Segoe UI"/>
                <a:ea typeface="+mn-ea"/>
                <a:cs typeface="+mn-cs"/>
              </a:endParaRPr>
            </a:p>
          </p:txBody>
        </p:sp>
      </p:grpSp>
      <p:grpSp>
        <p:nvGrpSpPr>
          <p:cNvPr id="26" name="Group 25">
            <a:extLst>
              <a:ext uri="{FF2B5EF4-FFF2-40B4-BE49-F238E27FC236}">
                <a16:creationId xmlns:a16="http://schemas.microsoft.com/office/drawing/2014/main" id="{CB30F0A8-E8C1-A6DF-F891-3AB34DBFF1DB}"/>
              </a:ext>
            </a:extLst>
          </p:cNvPr>
          <p:cNvGrpSpPr/>
          <p:nvPr/>
        </p:nvGrpSpPr>
        <p:grpSpPr>
          <a:xfrm>
            <a:off x="4737910" y="1422225"/>
            <a:ext cx="3033293" cy="1976449"/>
            <a:chOff x="1235105" y="3826425"/>
            <a:chExt cx="3033293" cy="1976449"/>
          </a:xfrm>
        </p:grpSpPr>
        <p:sp>
          <p:nvSpPr>
            <p:cNvPr id="28" name="Rectangle: Rounded Corners 57">
              <a:extLst>
                <a:ext uri="{FF2B5EF4-FFF2-40B4-BE49-F238E27FC236}">
                  <a16:creationId xmlns:a16="http://schemas.microsoft.com/office/drawing/2014/main" id="{5BC12292-080C-8ECB-AD10-94389671FD6E}"/>
                </a:ext>
                <a:ext uri="{C183D7F6-B498-43B3-948B-1728B52AA6E4}">
                  <adec:decorative xmlns:adec="http://schemas.microsoft.com/office/drawing/2017/decorative" val="1"/>
                </a:ext>
              </a:extLst>
            </p:cNvPr>
            <p:cNvSpPr/>
            <p:nvPr/>
          </p:nvSpPr>
          <p:spPr bwMode="auto">
            <a:xfrm>
              <a:off x="1235105" y="4089758"/>
              <a:ext cx="3033293" cy="1713116"/>
            </a:xfrm>
            <a:prstGeom prst="roundRect">
              <a:avLst>
                <a:gd name="adj" fmla="val 0"/>
              </a:avLst>
            </a:prstGeom>
            <a:solidFill>
              <a:srgbClr val="FFFFFF">
                <a:lumMod val="85000"/>
              </a:srgbClr>
            </a:solidFill>
            <a:ln w="9525" cap="flat" cmpd="sng" algn="ctr">
              <a:solidFill>
                <a:srgbClr val="001E4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9" name="TextBox 60">
              <a:extLst>
                <a:ext uri="{FF2B5EF4-FFF2-40B4-BE49-F238E27FC236}">
                  <a16:creationId xmlns:a16="http://schemas.microsoft.com/office/drawing/2014/main" id="{9F007AA8-EA32-0C82-5B3A-1743727F25B6}"/>
                </a:ext>
              </a:extLst>
            </p:cNvPr>
            <p:cNvSpPr txBox="1"/>
            <p:nvPr/>
          </p:nvSpPr>
          <p:spPr>
            <a:xfrm>
              <a:off x="1343599" y="4732021"/>
              <a:ext cx="2924799" cy="839974"/>
            </a:xfrm>
            <a:prstGeom prst="rect">
              <a:avLst/>
            </a:prstGeom>
            <a:noFill/>
          </p:spPr>
          <p:txBody>
            <a:bodyPr wrap="square">
              <a:spAutoFit/>
            </a:bodyPr>
            <a:lstStyle/>
            <a:p>
              <a:pPr marL="0" marR="0" lvl="0" indent="0" algn="l" defTabSz="700815" rtl="0" eaLnBrk="1" fontAlgn="auto" latinLnBrk="0" hangingPunct="1">
                <a:lnSpc>
                  <a:spcPts val="2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Segoe UI"/>
                  <a:ea typeface="+mn-lt"/>
                  <a:cs typeface="Segoe UI"/>
                </a:rPr>
                <a:t>互联网医院每年高达百万次问诊量，亟需使用</a:t>
              </a:r>
              <a:r>
                <a:rPr kumimoji="0" lang="en-US" altLang="zh-CN" sz="1400" b="0" i="0" u="none" strike="noStrike" kern="1200" cap="none" spc="0" normalizeH="0" baseline="0" noProof="0">
                  <a:ln>
                    <a:noFill/>
                  </a:ln>
                  <a:solidFill>
                    <a:prstClr val="black"/>
                  </a:solidFill>
                  <a:effectLst/>
                  <a:uLnTx/>
                  <a:uFillTx/>
                  <a:latin typeface="Segoe UI"/>
                  <a:ea typeface="+mn-lt"/>
                  <a:cs typeface="Segoe UI"/>
                </a:rPr>
                <a:t>AI</a:t>
              </a:r>
              <a:r>
                <a:rPr kumimoji="0" lang="zh-CN" altLang="en-US" sz="1400" b="0" i="0" u="none" strike="noStrike" kern="1200" cap="none" spc="0" normalizeH="0" baseline="0" noProof="0">
                  <a:ln>
                    <a:noFill/>
                  </a:ln>
                  <a:solidFill>
                    <a:prstClr val="black"/>
                  </a:solidFill>
                  <a:effectLst/>
                  <a:uLnTx/>
                  <a:uFillTx/>
                  <a:latin typeface="Segoe UI"/>
                  <a:ea typeface="+mn-lt"/>
                  <a:cs typeface="Segoe UI"/>
                </a:rPr>
                <a:t>提高效率，实时帮助医生根据患者对话自动生成病历</a:t>
              </a:r>
            </a:p>
          </p:txBody>
        </p:sp>
        <p:sp>
          <p:nvSpPr>
            <p:cNvPr id="30" name="Rectangle: Rounded Corners 3">
              <a:extLst>
                <a:ext uri="{FF2B5EF4-FFF2-40B4-BE49-F238E27FC236}">
                  <a16:creationId xmlns:a16="http://schemas.microsoft.com/office/drawing/2014/main" id="{12DC9E3B-F1FA-F506-B1DE-BF288EC686D6}"/>
                </a:ext>
              </a:extLst>
            </p:cNvPr>
            <p:cNvSpPr/>
            <p:nvPr/>
          </p:nvSpPr>
          <p:spPr bwMode="auto">
            <a:xfrm>
              <a:off x="1235105" y="3826425"/>
              <a:ext cx="3033293" cy="669913"/>
            </a:xfrm>
            <a:prstGeom prst="roundRect">
              <a:avLst>
                <a:gd name="adj" fmla="val 16051"/>
              </a:avLst>
            </a:prstGeom>
            <a:gradFill>
              <a:gsLst>
                <a:gs pos="0">
                  <a:srgbClr val="001C44"/>
                </a:gs>
                <a:gs pos="100000">
                  <a:srgbClr val="766DCD"/>
                </a:gs>
              </a:gsLst>
              <a:lin ang="2700000" scaled="0"/>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800" b="1" i="0" u="none" strike="noStrike" kern="0" cap="none" spc="0" normalizeH="0" baseline="0" noProof="0">
                  <a:ln>
                    <a:noFill/>
                  </a:ln>
                  <a:solidFill>
                    <a:prstClr val="white"/>
                  </a:solidFill>
                  <a:effectLst/>
                  <a:uLnTx/>
                  <a:uFillTx/>
                  <a:latin typeface="Segoe UI"/>
                  <a:ea typeface="+mn-lt"/>
                  <a:cs typeface="Segoe UI"/>
                </a:rPr>
                <a:t>自动生成病例</a:t>
              </a:r>
              <a:endParaRPr kumimoji="0" lang="zh-CN" altLang="zh-CN" sz="1800" b="0" i="0" u="none" strike="noStrike" kern="0" cap="none" spc="0" normalizeH="0" baseline="0" noProof="0">
                <a:ln>
                  <a:noFill/>
                </a:ln>
                <a:solidFill>
                  <a:prstClr val="white"/>
                </a:solidFill>
                <a:effectLst/>
                <a:uLnTx/>
                <a:uFillTx/>
                <a:latin typeface="Segoe UI"/>
                <a:ea typeface="+mn-ea"/>
                <a:cs typeface="+mn-cs"/>
              </a:endParaRPr>
            </a:p>
          </p:txBody>
        </p:sp>
      </p:grpSp>
      <p:grpSp>
        <p:nvGrpSpPr>
          <p:cNvPr id="31" name="Group 30">
            <a:extLst>
              <a:ext uri="{FF2B5EF4-FFF2-40B4-BE49-F238E27FC236}">
                <a16:creationId xmlns:a16="http://schemas.microsoft.com/office/drawing/2014/main" id="{CFC6A5EA-B596-F81B-C76E-803AA5FA6257}"/>
              </a:ext>
            </a:extLst>
          </p:cNvPr>
          <p:cNvGrpSpPr/>
          <p:nvPr/>
        </p:nvGrpSpPr>
        <p:grpSpPr>
          <a:xfrm>
            <a:off x="8145344" y="1422225"/>
            <a:ext cx="3033293" cy="1976449"/>
            <a:chOff x="1235105" y="3826425"/>
            <a:chExt cx="3033293" cy="1976449"/>
          </a:xfrm>
        </p:grpSpPr>
        <p:sp>
          <p:nvSpPr>
            <p:cNvPr id="32" name="Rectangle: Rounded Corners 57">
              <a:extLst>
                <a:ext uri="{FF2B5EF4-FFF2-40B4-BE49-F238E27FC236}">
                  <a16:creationId xmlns:a16="http://schemas.microsoft.com/office/drawing/2014/main" id="{3A4E1D7F-4D64-3996-4F43-3A97265DCC53}"/>
                </a:ext>
                <a:ext uri="{C183D7F6-B498-43B3-948B-1728B52AA6E4}">
                  <adec:decorative xmlns:adec="http://schemas.microsoft.com/office/drawing/2017/decorative" val="1"/>
                </a:ext>
              </a:extLst>
            </p:cNvPr>
            <p:cNvSpPr/>
            <p:nvPr/>
          </p:nvSpPr>
          <p:spPr bwMode="auto">
            <a:xfrm>
              <a:off x="1235105" y="4089758"/>
              <a:ext cx="3033293" cy="1713116"/>
            </a:xfrm>
            <a:prstGeom prst="roundRect">
              <a:avLst>
                <a:gd name="adj" fmla="val 0"/>
              </a:avLst>
            </a:prstGeom>
            <a:solidFill>
              <a:srgbClr val="FFFFFF">
                <a:lumMod val="85000"/>
              </a:srgbClr>
            </a:solidFill>
            <a:ln w="9525" cap="flat" cmpd="sng" algn="ctr">
              <a:solidFill>
                <a:srgbClr val="001E4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33" name="TextBox 60">
              <a:extLst>
                <a:ext uri="{FF2B5EF4-FFF2-40B4-BE49-F238E27FC236}">
                  <a16:creationId xmlns:a16="http://schemas.microsoft.com/office/drawing/2014/main" id="{4292BD42-EA96-DF04-5723-D3E99DAACB40}"/>
                </a:ext>
              </a:extLst>
            </p:cNvPr>
            <p:cNvSpPr txBox="1"/>
            <p:nvPr/>
          </p:nvSpPr>
          <p:spPr>
            <a:xfrm>
              <a:off x="1343599" y="4732021"/>
              <a:ext cx="2924799" cy="839974"/>
            </a:xfrm>
            <a:prstGeom prst="rect">
              <a:avLst/>
            </a:prstGeom>
            <a:noFill/>
          </p:spPr>
          <p:txBody>
            <a:bodyPr wrap="square">
              <a:spAutoFit/>
            </a:bodyPr>
            <a:lstStyle/>
            <a:p>
              <a:pPr marL="0" marR="0" lvl="0" indent="0" algn="l" defTabSz="700815" rtl="0" eaLnBrk="1" fontAlgn="auto" latinLnBrk="0" hangingPunct="1">
                <a:lnSpc>
                  <a:spcPts val="2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Segoe UI"/>
                  <a:ea typeface="+mn-lt"/>
                  <a:cs typeface="Segoe UI"/>
                </a:rPr>
                <a:t>通过虚拟健康助理来回答患者的问题并提供有关症状、治疗方案和自我护理的信息</a:t>
              </a:r>
            </a:p>
          </p:txBody>
        </p:sp>
        <p:sp>
          <p:nvSpPr>
            <p:cNvPr id="91" name="Rectangle: Rounded Corners 3">
              <a:extLst>
                <a:ext uri="{FF2B5EF4-FFF2-40B4-BE49-F238E27FC236}">
                  <a16:creationId xmlns:a16="http://schemas.microsoft.com/office/drawing/2014/main" id="{EB5ECEF6-A9B8-FC6A-5C9D-EC8375DF65E5}"/>
                </a:ext>
              </a:extLst>
            </p:cNvPr>
            <p:cNvSpPr/>
            <p:nvPr/>
          </p:nvSpPr>
          <p:spPr bwMode="auto">
            <a:xfrm>
              <a:off x="1235105" y="3826425"/>
              <a:ext cx="3033293" cy="669913"/>
            </a:xfrm>
            <a:prstGeom prst="roundRect">
              <a:avLst>
                <a:gd name="adj" fmla="val 16051"/>
              </a:avLst>
            </a:prstGeom>
            <a:gradFill>
              <a:gsLst>
                <a:gs pos="0">
                  <a:srgbClr val="001C44"/>
                </a:gs>
                <a:gs pos="100000">
                  <a:srgbClr val="766DCD"/>
                </a:gs>
              </a:gsLst>
              <a:lin ang="2700000" scaled="0"/>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800" b="1" i="0" u="none" strike="noStrike" kern="0" cap="none" spc="0" normalizeH="0" baseline="0" noProof="0">
                  <a:ln>
                    <a:noFill/>
                  </a:ln>
                  <a:solidFill>
                    <a:prstClr val="white"/>
                  </a:solidFill>
                  <a:effectLst/>
                  <a:uLnTx/>
                  <a:uFillTx/>
                  <a:latin typeface="Segoe UI"/>
                  <a:ea typeface="+mn-lt"/>
                  <a:cs typeface="Segoe UI"/>
                </a:rPr>
                <a:t>虚拟健康助理</a:t>
              </a:r>
              <a:endParaRPr kumimoji="0" lang="zh-CN" altLang="zh-CN" sz="1800" b="0" i="0" u="none" strike="noStrike" kern="0" cap="none" spc="0" normalizeH="0" baseline="0" noProof="0">
                <a:ln>
                  <a:noFill/>
                </a:ln>
                <a:solidFill>
                  <a:prstClr val="white"/>
                </a:solidFill>
                <a:effectLst/>
                <a:uLnTx/>
                <a:uFillTx/>
                <a:latin typeface="Segoe UI"/>
                <a:ea typeface="+mn-ea"/>
                <a:cs typeface="+mn-cs"/>
              </a:endParaRPr>
            </a:p>
          </p:txBody>
        </p:sp>
      </p:grpSp>
      <p:grpSp>
        <p:nvGrpSpPr>
          <p:cNvPr id="101" name="Group 100">
            <a:extLst>
              <a:ext uri="{FF2B5EF4-FFF2-40B4-BE49-F238E27FC236}">
                <a16:creationId xmlns:a16="http://schemas.microsoft.com/office/drawing/2014/main" id="{770A5544-96B8-90E1-CD21-138A5372A95F}"/>
              </a:ext>
            </a:extLst>
          </p:cNvPr>
          <p:cNvGrpSpPr/>
          <p:nvPr/>
        </p:nvGrpSpPr>
        <p:grpSpPr>
          <a:xfrm>
            <a:off x="8145344" y="3978825"/>
            <a:ext cx="3033293" cy="1976449"/>
            <a:chOff x="1235105" y="3826425"/>
            <a:chExt cx="3033293" cy="1976449"/>
          </a:xfrm>
        </p:grpSpPr>
        <p:sp>
          <p:nvSpPr>
            <p:cNvPr id="102" name="Rectangle: Rounded Corners 57">
              <a:extLst>
                <a:ext uri="{FF2B5EF4-FFF2-40B4-BE49-F238E27FC236}">
                  <a16:creationId xmlns:a16="http://schemas.microsoft.com/office/drawing/2014/main" id="{F6083AEA-492E-73F6-4EB1-1B4A570399EA}"/>
                </a:ext>
                <a:ext uri="{C183D7F6-B498-43B3-948B-1728B52AA6E4}">
                  <adec:decorative xmlns:adec="http://schemas.microsoft.com/office/drawing/2017/decorative" val="1"/>
                </a:ext>
              </a:extLst>
            </p:cNvPr>
            <p:cNvSpPr/>
            <p:nvPr/>
          </p:nvSpPr>
          <p:spPr bwMode="auto">
            <a:xfrm>
              <a:off x="1235105" y="4089758"/>
              <a:ext cx="3033293" cy="1713116"/>
            </a:xfrm>
            <a:prstGeom prst="roundRect">
              <a:avLst>
                <a:gd name="adj" fmla="val 0"/>
              </a:avLst>
            </a:prstGeom>
            <a:solidFill>
              <a:srgbClr val="FFFFFF">
                <a:lumMod val="85000"/>
              </a:srgbClr>
            </a:solidFill>
            <a:ln w="9525" cap="flat" cmpd="sng" algn="ctr">
              <a:solidFill>
                <a:srgbClr val="001E4E"/>
              </a:solid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03" name="TextBox 60">
              <a:extLst>
                <a:ext uri="{FF2B5EF4-FFF2-40B4-BE49-F238E27FC236}">
                  <a16:creationId xmlns:a16="http://schemas.microsoft.com/office/drawing/2014/main" id="{36F2BAA2-8D95-DDE5-983B-676AB0392D4B}"/>
                </a:ext>
              </a:extLst>
            </p:cNvPr>
            <p:cNvSpPr txBox="1"/>
            <p:nvPr/>
          </p:nvSpPr>
          <p:spPr>
            <a:xfrm>
              <a:off x="1343599" y="4732021"/>
              <a:ext cx="2924799" cy="583493"/>
            </a:xfrm>
            <a:prstGeom prst="rect">
              <a:avLst/>
            </a:prstGeom>
            <a:noFill/>
          </p:spPr>
          <p:txBody>
            <a:bodyPr wrap="square">
              <a:spAutoFit/>
            </a:bodyPr>
            <a:lstStyle/>
            <a:p>
              <a:pPr marL="0" marR="0" lvl="0" indent="0" algn="l" defTabSz="700815" rtl="0" eaLnBrk="1" fontAlgn="auto" latinLnBrk="0" hangingPunct="1">
                <a:lnSpc>
                  <a:spcPts val="2000"/>
                </a:lnSpc>
                <a:spcBef>
                  <a:spcPts val="0"/>
                </a:spcBef>
                <a:spcAft>
                  <a:spcPts val="0"/>
                </a:spcAft>
                <a:buClrTx/>
                <a:buSzTx/>
                <a:buFontTx/>
                <a:buNone/>
                <a:tabLst/>
                <a:defRPr/>
              </a:pPr>
              <a:r>
                <a:rPr kumimoji="0" lang="zh-CN" altLang="en-US" sz="1400" b="0" i="0" u="none" strike="noStrike" kern="1200" cap="none" spc="0" normalizeH="0" baseline="0" noProof="0">
                  <a:ln>
                    <a:noFill/>
                  </a:ln>
                  <a:solidFill>
                    <a:prstClr val="black"/>
                  </a:solidFill>
                  <a:effectLst/>
                  <a:uLnTx/>
                  <a:uFillTx/>
                  <a:latin typeface="Segoe UI"/>
                  <a:ea typeface="+mn-lt"/>
                  <a:cs typeface="Segoe UI"/>
                </a:rPr>
                <a:t>针对实验室记录的实验报告进行智能分析，深入对比每次实验的内容</a:t>
              </a:r>
            </a:p>
          </p:txBody>
        </p:sp>
        <p:sp>
          <p:nvSpPr>
            <p:cNvPr id="104" name="Rectangle: Rounded Corners 3">
              <a:extLst>
                <a:ext uri="{FF2B5EF4-FFF2-40B4-BE49-F238E27FC236}">
                  <a16:creationId xmlns:a16="http://schemas.microsoft.com/office/drawing/2014/main" id="{13651010-3810-1D74-03C9-0457F6A5848C}"/>
                </a:ext>
              </a:extLst>
            </p:cNvPr>
            <p:cNvSpPr/>
            <p:nvPr/>
          </p:nvSpPr>
          <p:spPr bwMode="auto">
            <a:xfrm>
              <a:off x="1235105" y="3826425"/>
              <a:ext cx="3033293" cy="669913"/>
            </a:xfrm>
            <a:prstGeom prst="roundRect">
              <a:avLst>
                <a:gd name="adj" fmla="val 16051"/>
              </a:avLst>
            </a:prstGeom>
            <a:gradFill>
              <a:gsLst>
                <a:gs pos="0">
                  <a:srgbClr val="001C44"/>
                </a:gs>
                <a:gs pos="100000">
                  <a:srgbClr val="766DCD"/>
                </a:gs>
              </a:gsLst>
              <a:lin ang="2700000" scaled="0"/>
            </a:gra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zh-CN" altLang="en-US" sz="1800" b="1" i="0" u="none" strike="noStrike" kern="0" cap="none" spc="0" normalizeH="0" baseline="0" noProof="0">
                  <a:ln>
                    <a:noFill/>
                  </a:ln>
                  <a:solidFill>
                    <a:prstClr val="white"/>
                  </a:solidFill>
                  <a:effectLst/>
                  <a:uLnTx/>
                  <a:uFillTx/>
                  <a:latin typeface="Segoe UI"/>
                  <a:ea typeface="+mn-lt"/>
                  <a:cs typeface="Segoe UI"/>
                </a:rPr>
                <a:t>实验报告总结</a:t>
              </a:r>
              <a:r>
                <a:rPr kumimoji="0" lang="en-US" altLang="zh-CN" sz="1800" b="1" i="0" u="none" strike="noStrike" kern="0" cap="none" spc="0" normalizeH="0" baseline="0" noProof="0">
                  <a:ln>
                    <a:noFill/>
                  </a:ln>
                  <a:solidFill>
                    <a:prstClr val="white"/>
                  </a:solidFill>
                  <a:effectLst/>
                  <a:uLnTx/>
                  <a:uFillTx/>
                  <a:latin typeface="Segoe UI"/>
                  <a:ea typeface="+mn-lt"/>
                  <a:cs typeface="Segoe UI"/>
                </a:rPr>
                <a:t>&amp;</a:t>
              </a:r>
              <a:r>
                <a:rPr kumimoji="0" lang="zh-CN" altLang="en-US" sz="1800" b="1" i="0" u="none" strike="noStrike" kern="0" cap="none" spc="0" normalizeH="0" baseline="0" noProof="0">
                  <a:ln>
                    <a:noFill/>
                  </a:ln>
                  <a:solidFill>
                    <a:prstClr val="white"/>
                  </a:solidFill>
                  <a:effectLst/>
                  <a:uLnTx/>
                  <a:uFillTx/>
                  <a:latin typeface="Segoe UI"/>
                  <a:ea typeface="+mn-lt"/>
                  <a:cs typeface="Segoe UI"/>
                </a:rPr>
                <a:t>对比</a:t>
              </a:r>
              <a:endParaRPr kumimoji="0" lang="zh-CN" altLang="zh-CN" sz="1800" b="0" i="0" u="none" strike="noStrike" kern="0" cap="none" spc="0" normalizeH="0" baseline="0" noProof="0">
                <a:ln>
                  <a:noFill/>
                </a:ln>
                <a:solidFill>
                  <a:prstClr val="white"/>
                </a:solidFill>
                <a:effectLst/>
                <a:uLnTx/>
                <a:uFillTx/>
                <a:latin typeface="Segoe UI"/>
                <a:ea typeface="+mn-ea"/>
                <a:cs typeface="+mn-cs"/>
              </a:endParaRPr>
            </a:p>
          </p:txBody>
        </p:sp>
      </p:grpSp>
    </p:spTree>
    <p:custDataLst>
      <p:tags r:id="rId1"/>
    </p:custDataLst>
    <p:extLst>
      <p:ext uri="{BB962C8B-B14F-4D97-AF65-F5344CB8AC3E}">
        <p14:creationId xmlns:p14="http://schemas.microsoft.com/office/powerpoint/2010/main" val="2422119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A0D10"/>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73A129-A9E0-45D6-AFE1-FCD31CBCA3F8}"/>
              </a:ext>
            </a:extLst>
          </p:cNvPr>
          <p:cNvSpPr>
            <a:spLocks noGrp="1"/>
          </p:cNvSpPr>
          <p:nvPr>
            <p:ph type="title"/>
          </p:nvPr>
        </p:nvSpPr>
        <p:spPr>
          <a:xfrm>
            <a:off x="456059" y="180301"/>
            <a:ext cx="11279881" cy="586784"/>
          </a:xfrm>
        </p:spPr>
        <p:txBody>
          <a:bodyPr/>
          <a:lstStyle/>
          <a:p>
            <a:pPr algn="l" rtl="0"/>
            <a:r>
              <a:rPr lang="en-US" altLang="zh-CN" b="0" i="0" u="none" baseline="0">
                <a:solidFill>
                  <a:schemeClr val="bg1"/>
                </a:solidFill>
              </a:rPr>
              <a:t>Retail – </a:t>
            </a:r>
            <a:r>
              <a:rPr lang="en-US" altLang="zh-CN" b="0" i="0" u="none" baseline="0" err="1">
                <a:solidFill>
                  <a:schemeClr val="bg1"/>
                </a:solidFill>
              </a:rPr>
              <a:t>OpenAI</a:t>
            </a:r>
            <a:r>
              <a:rPr lang="en-US" altLang="zh-CN" b="0" i="0" u="none" baseline="0">
                <a:solidFill>
                  <a:schemeClr val="bg1"/>
                </a:solidFill>
              </a:rPr>
              <a:t> </a:t>
            </a:r>
            <a:r>
              <a:rPr lang="zh-CN" altLang="en-US" b="0" i="0" u="none" baseline="0">
                <a:solidFill>
                  <a:schemeClr val="bg1"/>
                </a:solidFill>
              </a:rPr>
              <a:t>赋能零售行业</a:t>
            </a:r>
            <a:endParaRPr lang="zh-CN" b="0" i="0" u="none" baseline="0">
              <a:solidFill>
                <a:schemeClr val="bg1"/>
              </a:solidFill>
            </a:endParaRPr>
          </a:p>
        </p:txBody>
      </p:sp>
      <p:pic>
        <p:nvPicPr>
          <p:cNvPr id="92" name="Picture 91" descr="cut-shadow.png">
            <a:extLst>
              <a:ext uri="{FF2B5EF4-FFF2-40B4-BE49-F238E27FC236}">
                <a16:creationId xmlns:a16="http://schemas.microsoft.com/office/drawing/2014/main" id="{40BB6547-92D5-4172-9228-47FB2F1F75F2}"/>
              </a:ext>
            </a:extLst>
          </p:cNvPr>
          <p:cNvPicPr>
            <a:picLocks noChangeAspect="1"/>
          </p:cNvPicPr>
          <p:nvPr/>
        </p:nvPicPr>
        <p:blipFill rotWithShape="1">
          <a:blip r:embed="rId4">
            <a:extLst>
              <a:ext uri="{28A0092B-C50C-407E-A947-70E740481C1C}">
                <a14:useLocalDpi xmlns:a14="http://schemas.microsoft.com/office/drawing/2010/main" val="0"/>
              </a:ext>
            </a:extLst>
          </a:blip>
          <a:srcRect l="19220" t="14194" r="59348" b="14194"/>
          <a:stretch/>
        </p:blipFill>
        <p:spPr>
          <a:xfrm rot="16200000">
            <a:off x="5918200" y="-3746632"/>
            <a:ext cx="355600" cy="9076756"/>
          </a:xfrm>
          <a:prstGeom prst="rect">
            <a:avLst/>
          </a:prstGeom>
        </p:spPr>
      </p:pic>
      <p:sp>
        <p:nvSpPr>
          <p:cNvPr id="93" name="Rectangle 92">
            <a:extLst>
              <a:ext uri="{FF2B5EF4-FFF2-40B4-BE49-F238E27FC236}">
                <a16:creationId xmlns:a16="http://schemas.microsoft.com/office/drawing/2014/main" id="{9BCEC7F0-329D-42C9-97DE-EA967A18554F}"/>
              </a:ext>
            </a:extLst>
          </p:cNvPr>
          <p:cNvSpPr/>
          <p:nvPr/>
        </p:nvSpPr>
        <p:spPr>
          <a:xfrm>
            <a:off x="1410792" y="1109900"/>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创新中心</a:t>
            </a:r>
          </a:p>
        </p:txBody>
      </p:sp>
      <p:cxnSp>
        <p:nvCxnSpPr>
          <p:cNvPr id="34" name="Straight Connector 6">
            <a:extLst>
              <a:ext uri="{FF2B5EF4-FFF2-40B4-BE49-F238E27FC236}">
                <a16:creationId xmlns:a16="http://schemas.microsoft.com/office/drawing/2014/main" id="{1F14A75F-2720-2646-A4C5-3366ABAFBF97}"/>
              </a:ext>
              <a:ext uri="{C183D7F6-B498-43B3-948B-1728B52AA6E4}">
                <adec:decorative xmlns:adec="http://schemas.microsoft.com/office/drawing/2017/decorative" val="1"/>
              </a:ext>
            </a:extLst>
          </p:cNvPr>
          <p:cNvCxnSpPr>
            <a:cxnSpLocks/>
          </p:cNvCxnSpPr>
          <p:nvPr/>
        </p:nvCxnSpPr>
        <p:spPr>
          <a:xfrm>
            <a:off x="326276" y="325727"/>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grpSp>
        <p:nvGrpSpPr>
          <p:cNvPr id="2" name="组合 1">
            <a:extLst>
              <a:ext uri="{FF2B5EF4-FFF2-40B4-BE49-F238E27FC236}">
                <a16:creationId xmlns:a16="http://schemas.microsoft.com/office/drawing/2014/main" id="{96B0B75C-188F-5251-1E28-2FBA95D11C54}"/>
              </a:ext>
            </a:extLst>
          </p:cNvPr>
          <p:cNvGrpSpPr/>
          <p:nvPr/>
        </p:nvGrpSpPr>
        <p:grpSpPr>
          <a:xfrm>
            <a:off x="1317986" y="1463395"/>
            <a:ext cx="2421595" cy="1368870"/>
            <a:chOff x="620847" y="4660978"/>
            <a:chExt cx="2779729" cy="1368870"/>
          </a:xfrm>
        </p:grpSpPr>
        <p:sp>
          <p:nvSpPr>
            <p:cNvPr id="4" name="Rectangle: Rounded Corners 57">
              <a:extLst>
                <a:ext uri="{FF2B5EF4-FFF2-40B4-BE49-F238E27FC236}">
                  <a16:creationId xmlns:a16="http://schemas.microsoft.com/office/drawing/2014/main" id="{2CD78C11-D7D5-FD29-10CD-98D62AD43C0B}"/>
                </a:ext>
                <a:ext uri="{C183D7F6-B498-43B3-948B-1728B52AA6E4}">
                  <adec:decorative xmlns:adec="http://schemas.microsoft.com/office/drawing/2017/decorative" val="1"/>
                </a:ext>
              </a:extLst>
            </p:cNvPr>
            <p:cNvSpPr/>
            <p:nvPr/>
          </p:nvSpPr>
          <p:spPr bwMode="auto">
            <a:xfrm>
              <a:off x="620847" y="4898751"/>
              <a:ext cx="2779729" cy="1131097"/>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 name="TextBox 60">
              <a:extLst>
                <a:ext uri="{FF2B5EF4-FFF2-40B4-BE49-F238E27FC236}">
                  <a16:creationId xmlns:a16="http://schemas.microsoft.com/office/drawing/2014/main" id="{33FE4E4C-083E-5560-40CE-BD7BF46B7215}"/>
                </a:ext>
              </a:extLst>
            </p:cNvPr>
            <p:cNvSpPr txBox="1"/>
            <p:nvPr/>
          </p:nvSpPr>
          <p:spPr>
            <a:xfrm>
              <a:off x="670559" y="5251832"/>
              <a:ext cx="2680304" cy="600164"/>
            </a:xfrm>
            <a:prstGeom prst="rect">
              <a:avLst/>
            </a:prstGeom>
            <a:noFill/>
          </p:spPr>
          <p:txBody>
            <a:bodyPr wrap="square">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rgbClr val="080808"/>
                  </a:solidFill>
                  <a:effectLst/>
                  <a:uLnTx/>
                  <a:uFillTx/>
                  <a:latin typeface="Segoe UI"/>
                  <a:ea typeface="+mn-ea"/>
                  <a:cs typeface="+mn-cs"/>
                </a:rPr>
                <a:t>自动生成</a:t>
              </a:r>
              <a:r>
                <a:rPr kumimoji="0" lang="en-US" altLang="zh-CN" sz="1100" b="1" i="0" u="none" strike="noStrike" kern="1200" cap="none" spc="0" normalizeH="0" baseline="0" noProof="0">
                  <a:ln>
                    <a:noFill/>
                  </a:ln>
                  <a:solidFill>
                    <a:srgbClr val="080808"/>
                  </a:solidFill>
                  <a:effectLst/>
                  <a:uLnTx/>
                  <a:uFillTx/>
                  <a:latin typeface="Segoe UI"/>
                  <a:ea typeface="+mn-ea"/>
                  <a:cs typeface="+mn-cs"/>
                </a:rPr>
                <a:t>/</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完成潜在的产品创新方案：</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通过分析客户的反馈</a:t>
              </a:r>
              <a:r>
                <a:rPr kumimoji="0" lang="en-US" altLang="zh-CN" sz="1100" b="0" i="0" u="none" strike="noStrike" kern="1200" cap="none" spc="0" normalizeH="0" baseline="0" noProof="0">
                  <a:ln>
                    <a:noFill/>
                  </a:ln>
                  <a:solidFill>
                    <a:srgbClr val="080808"/>
                  </a:solidFill>
                  <a:effectLst/>
                  <a:uLnTx/>
                  <a:uFillTx/>
                  <a:latin typeface="Segoe UI"/>
                  <a:ea typeface="+mn-ea"/>
                  <a:cs typeface="+mn-cs"/>
                </a:rPr>
                <a:t> (Voice of Customer) </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形成客户洞察力和偏好信息</a:t>
              </a:r>
              <a:endParaRPr kumimoji="0" lang="en-US" sz="1100" b="0" i="0" u="none" strike="noStrike" kern="1200" cap="none" spc="0" normalizeH="0" baseline="0" noProof="0">
                <a:ln>
                  <a:noFill/>
                </a:ln>
                <a:solidFill>
                  <a:srgbClr val="080808"/>
                </a:solidFill>
                <a:effectLst/>
                <a:uLnTx/>
                <a:uFillTx/>
                <a:latin typeface="Segoe UI"/>
                <a:ea typeface="+mn-ea"/>
                <a:cs typeface="+mn-cs"/>
              </a:endParaRPr>
            </a:p>
          </p:txBody>
        </p:sp>
        <p:sp>
          <p:nvSpPr>
            <p:cNvPr id="6" name="Rectangle: Rounded Corners 3">
              <a:extLst>
                <a:ext uri="{FF2B5EF4-FFF2-40B4-BE49-F238E27FC236}">
                  <a16:creationId xmlns:a16="http://schemas.microsoft.com/office/drawing/2014/main" id="{70A148BE-A565-CC61-E93E-237439C6F6F3}"/>
                </a:ext>
              </a:extLst>
            </p:cNvPr>
            <p:cNvSpPr/>
            <p:nvPr/>
          </p:nvSpPr>
          <p:spPr bwMode="auto">
            <a:xfrm>
              <a:off x="620847" y="4660978"/>
              <a:ext cx="2779729"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研发经理</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7" name="Picture 6" descr="Science, technology, scientist, researcher, chemist">
              <a:extLst>
                <a:ext uri="{FF2B5EF4-FFF2-40B4-BE49-F238E27FC236}">
                  <a16:creationId xmlns:a16="http://schemas.microsoft.com/office/drawing/2014/main" id="{CE826E62-6D23-97CA-7677-343AD69B7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171" y="4733618"/>
              <a:ext cx="387702" cy="387702"/>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Graphic 2076" descr="Puzzle pieces with solid fill">
            <a:extLst>
              <a:ext uri="{FF2B5EF4-FFF2-40B4-BE49-F238E27FC236}">
                <a16:creationId xmlns:a16="http://schemas.microsoft.com/office/drawing/2014/main" id="{ECD51CCB-B56D-5A2C-0D62-C01BBF6182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665515" y="991804"/>
            <a:ext cx="425757" cy="425757"/>
          </a:xfrm>
          <a:prstGeom prst="rect">
            <a:avLst/>
          </a:prstGeom>
        </p:spPr>
      </p:pic>
      <p:sp>
        <p:nvSpPr>
          <p:cNvPr id="9" name="Rectangle: Rounded Corners 2051">
            <a:extLst>
              <a:ext uri="{FF2B5EF4-FFF2-40B4-BE49-F238E27FC236}">
                <a16:creationId xmlns:a16="http://schemas.microsoft.com/office/drawing/2014/main" id="{64648FD0-1C96-2F8C-0F98-850AFE44D2CD}"/>
              </a:ext>
              <a:ext uri="{C183D7F6-B498-43B3-948B-1728B52AA6E4}">
                <adec:decorative xmlns:adec="http://schemas.microsoft.com/office/drawing/2017/decorative" val="1"/>
              </a:ext>
            </a:extLst>
          </p:cNvPr>
          <p:cNvSpPr/>
          <p:nvPr/>
        </p:nvSpPr>
        <p:spPr bwMode="auto">
          <a:xfrm>
            <a:off x="3962757" y="1665208"/>
            <a:ext cx="2421595" cy="1167055"/>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27" name="TextBox 2054">
            <a:extLst>
              <a:ext uri="{FF2B5EF4-FFF2-40B4-BE49-F238E27FC236}">
                <a16:creationId xmlns:a16="http://schemas.microsoft.com/office/drawing/2014/main" id="{6941A787-0F76-F8FE-985F-BFC9BB0A5887}"/>
              </a:ext>
            </a:extLst>
          </p:cNvPr>
          <p:cNvSpPr txBox="1"/>
          <p:nvPr/>
        </p:nvSpPr>
        <p:spPr>
          <a:xfrm>
            <a:off x="3962757" y="1484952"/>
            <a:ext cx="2421595"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Front-Line Worker</a:t>
            </a:r>
          </a:p>
        </p:txBody>
      </p:sp>
      <p:sp>
        <p:nvSpPr>
          <p:cNvPr id="35" name="TextBox 2057">
            <a:extLst>
              <a:ext uri="{FF2B5EF4-FFF2-40B4-BE49-F238E27FC236}">
                <a16:creationId xmlns:a16="http://schemas.microsoft.com/office/drawing/2014/main" id="{0CCE5CD3-9E3C-1499-AEAB-DA9B7C8E83ED}"/>
              </a:ext>
            </a:extLst>
          </p:cNvPr>
          <p:cNvSpPr txBox="1"/>
          <p:nvPr/>
        </p:nvSpPr>
        <p:spPr>
          <a:xfrm>
            <a:off x="4038414" y="2091915"/>
            <a:ext cx="2186719" cy="338554"/>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一线员工技能培训辅助功能，通过语音应答完成标准操作指导</a:t>
            </a:r>
          </a:p>
        </p:txBody>
      </p:sp>
      <p:sp>
        <p:nvSpPr>
          <p:cNvPr id="36" name="Rectangle: Rounded Corners 4">
            <a:extLst>
              <a:ext uri="{FF2B5EF4-FFF2-40B4-BE49-F238E27FC236}">
                <a16:creationId xmlns:a16="http://schemas.microsoft.com/office/drawing/2014/main" id="{CF59D24B-378C-83B5-5B96-D28742CFA6F8}"/>
              </a:ext>
            </a:extLst>
          </p:cNvPr>
          <p:cNvSpPr/>
          <p:nvPr/>
        </p:nvSpPr>
        <p:spPr bwMode="auto">
          <a:xfrm>
            <a:off x="3961688" y="1433872"/>
            <a:ext cx="2435649"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一线员工</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37" name="Picture 8" descr="construction worker, construction, worker, contractor, factory, labor, technician ">
            <a:extLst>
              <a:ext uri="{FF2B5EF4-FFF2-40B4-BE49-F238E27FC236}">
                <a16:creationId xmlns:a16="http://schemas.microsoft.com/office/drawing/2014/main" id="{9EA5F6F5-B06B-B337-1ED7-5B27F2466C6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6438" y="1513409"/>
            <a:ext cx="367529" cy="367529"/>
          </a:xfrm>
          <a:prstGeom prst="rect">
            <a:avLst/>
          </a:prstGeom>
          <a:noFill/>
          <a:extLst>
            <a:ext uri="{909E8E84-426E-40DD-AFC4-6F175D3DCCD1}">
              <a14:hiddenFill xmlns:a14="http://schemas.microsoft.com/office/drawing/2010/main">
                <a:solidFill>
                  <a:srgbClr val="FFFFFF"/>
                </a:solidFill>
              </a14:hiddenFill>
            </a:ext>
          </a:extLst>
        </p:spPr>
      </p:pic>
      <p:sp>
        <p:nvSpPr>
          <p:cNvPr id="38" name="Rectangle 92">
            <a:extLst>
              <a:ext uri="{FF2B5EF4-FFF2-40B4-BE49-F238E27FC236}">
                <a16:creationId xmlns:a16="http://schemas.microsoft.com/office/drawing/2014/main" id="{C579FECA-475F-DED7-CAD5-A07353657C0B}"/>
              </a:ext>
            </a:extLst>
          </p:cNvPr>
          <p:cNvSpPr/>
          <p:nvPr/>
        </p:nvSpPr>
        <p:spPr>
          <a:xfrm>
            <a:off x="4110473" y="1109900"/>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工厂</a:t>
            </a:r>
          </a:p>
        </p:txBody>
      </p:sp>
      <p:pic>
        <p:nvPicPr>
          <p:cNvPr id="39" name="Graphic 2074" descr="Factory with solid fill">
            <a:extLst>
              <a:ext uri="{FF2B5EF4-FFF2-40B4-BE49-F238E27FC236}">
                <a16:creationId xmlns:a16="http://schemas.microsoft.com/office/drawing/2014/main" id="{BC3FEF30-CCD6-D9DD-83A1-265FFA1B95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9091" y="994036"/>
            <a:ext cx="387734" cy="387734"/>
          </a:xfrm>
          <a:prstGeom prst="rect">
            <a:avLst/>
          </a:prstGeom>
        </p:spPr>
      </p:pic>
      <p:sp>
        <p:nvSpPr>
          <p:cNvPr id="40" name="Rectangle: Rounded Corners 2062">
            <a:extLst>
              <a:ext uri="{FF2B5EF4-FFF2-40B4-BE49-F238E27FC236}">
                <a16:creationId xmlns:a16="http://schemas.microsoft.com/office/drawing/2014/main" id="{37C5B7C1-A2C0-2342-2D20-6FE2223539D1}"/>
              </a:ext>
              <a:ext uri="{C183D7F6-B498-43B3-948B-1728B52AA6E4}">
                <adec:decorative xmlns:adec="http://schemas.microsoft.com/office/drawing/2017/decorative" val="1"/>
              </a:ext>
            </a:extLst>
          </p:cNvPr>
          <p:cNvSpPr/>
          <p:nvPr/>
        </p:nvSpPr>
        <p:spPr bwMode="auto">
          <a:xfrm>
            <a:off x="6619444" y="1607147"/>
            <a:ext cx="2367031" cy="1224534"/>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1" name="TextBox 2059">
            <a:extLst>
              <a:ext uri="{FF2B5EF4-FFF2-40B4-BE49-F238E27FC236}">
                <a16:creationId xmlns:a16="http://schemas.microsoft.com/office/drawing/2014/main" id="{18D2E06E-6186-E371-AF56-92493575BED2}"/>
              </a:ext>
            </a:extLst>
          </p:cNvPr>
          <p:cNvSpPr txBox="1"/>
          <p:nvPr/>
        </p:nvSpPr>
        <p:spPr>
          <a:xfrm>
            <a:off x="6619444" y="1475120"/>
            <a:ext cx="2367031"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Brand Manager</a:t>
            </a:r>
          </a:p>
        </p:txBody>
      </p:sp>
      <p:sp>
        <p:nvSpPr>
          <p:cNvPr id="42" name="TextBox 2061">
            <a:extLst>
              <a:ext uri="{FF2B5EF4-FFF2-40B4-BE49-F238E27FC236}">
                <a16:creationId xmlns:a16="http://schemas.microsoft.com/office/drawing/2014/main" id="{0206187C-3649-2603-07E7-40E73C480813}"/>
              </a:ext>
            </a:extLst>
          </p:cNvPr>
          <p:cNvSpPr txBox="1"/>
          <p:nvPr/>
        </p:nvSpPr>
        <p:spPr>
          <a:xfrm>
            <a:off x="6722362" y="2056009"/>
            <a:ext cx="2232906" cy="50783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自动生成</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具备优秀创意的品牌营销内容</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并发布在数字</a:t>
            </a:r>
            <a:r>
              <a:rPr kumimoji="0" lang="en-US" altLang="zh-CN" sz="1100" b="0" i="0" u="none" strike="noStrike" kern="1200" cap="none" spc="0" normalizeH="0" baseline="0" noProof="0">
                <a:ln>
                  <a:noFill/>
                </a:ln>
                <a:solidFill>
                  <a:srgbClr val="080808"/>
                </a:solidFill>
                <a:effectLst/>
                <a:uLnTx/>
                <a:uFillTx/>
                <a:latin typeface="Segoe UI"/>
                <a:ea typeface="+mn-ea"/>
                <a:cs typeface="+mn-cs"/>
              </a:rPr>
              <a:t>/</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实体渠道上（如产品指南、操作说明等）</a:t>
            </a:r>
            <a:endParaRPr kumimoji="0" lang="en-GB" sz="1100" b="0" i="0" u="none" strike="noStrike" kern="1200" cap="none" spc="0" normalizeH="0" baseline="0" noProof="0">
              <a:ln>
                <a:noFill/>
              </a:ln>
              <a:solidFill>
                <a:srgbClr val="080808"/>
              </a:solidFill>
              <a:effectLst/>
              <a:uLnTx/>
              <a:uFillTx/>
              <a:latin typeface="Segoe UI"/>
              <a:ea typeface="+mn-ea"/>
              <a:cs typeface="+mn-cs"/>
            </a:endParaRPr>
          </a:p>
        </p:txBody>
      </p:sp>
      <p:sp>
        <p:nvSpPr>
          <p:cNvPr id="43" name="Rectangle: Rounded Corners 6">
            <a:extLst>
              <a:ext uri="{FF2B5EF4-FFF2-40B4-BE49-F238E27FC236}">
                <a16:creationId xmlns:a16="http://schemas.microsoft.com/office/drawing/2014/main" id="{80DF3B91-232C-6870-29E2-63E49A16F88B}"/>
              </a:ext>
            </a:extLst>
          </p:cNvPr>
          <p:cNvSpPr/>
          <p:nvPr/>
        </p:nvSpPr>
        <p:spPr bwMode="auto">
          <a:xfrm>
            <a:off x="6619444" y="1407728"/>
            <a:ext cx="2367031"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品牌管理者</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44" name="Picture 10" descr="Cloud, human, management, manager, outsource, people, resource">
            <a:extLst>
              <a:ext uri="{FF2B5EF4-FFF2-40B4-BE49-F238E27FC236}">
                <a16:creationId xmlns:a16="http://schemas.microsoft.com/office/drawing/2014/main" id="{96E85F83-F6F6-8CAB-5147-BB06CEA6CDB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0068" y="1437252"/>
            <a:ext cx="383486" cy="455913"/>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92">
            <a:extLst>
              <a:ext uri="{FF2B5EF4-FFF2-40B4-BE49-F238E27FC236}">
                <a16:creationId xmlns:a16="http://schemas.microsoft.com/office/drawing/2014/main" id="{11FE5205-E52F-BEBF-897E-80F2C6FB92F3}"/>
              </a:ext>
            </a:extLst>
          </p:cNvPr>
          <p:cNvSpPr/>
          <p:nvPr/>
        </p:nvSpPr>
        <p:spPr>
          <a:xfrm>
            <a:off x="6800510" y="1073978"/>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总部</a:t>
            </a:r>
            <a:r>
              <a:rPr kumimoji="0" lang="en-US" altLang="zh-CN"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a:t>
            </a: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营销部门</a:t>
            </a:r>
          </a:p>
        </p:txBody>
      </p:sp>
      <p:pic>
        <p:nvPicPr>
          <p:cNvPr id="46" name="Graphic 2072" descr="Marketing with solid fill">
            <a:extLst>
              <a:ext uri="{FF2B5EF4-FFF2-40B4-BE49-F238E27FC236}">
                <a16:creationId xmlns:a16="http://schemas.microsoft.com/office/drawing/2014/main" id="{F559463A-F4D9-A7FF-9CB0-BD7074AC499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815060" y="962509"/>
            <a:ext cx="425756" cy="425756"/>
          </a:xfrm>
          <a:prstGeom prst="rect">
            <a:avLst/>
          </a:prstGeom>
        </p:spPr>
      </p:pic>
      <p:sp>
        <p:nvSpPr>
          <p:cNvPr id="47" name="Rectangle: Rounded Corners 2064">
            <a:extLst>
              <a:ext uri="{FF2B5EF4-FFF2-40B4-BE49-F238E27FC236}">
                <a16:creationId xmlns:a16="http://schemas.microsoft.com/office/drawing/2014/main" id="{10553A59-39EE-F46C-93F0-6D787BAB86F2}"/>
              </a:ext>
              <a:ext uri="{C183D7F6-B498-43B3-948B-1728B52AA6E4}">
                <adec:decorative xmlns:adec="http://schemas.microsoft.com/office/drawing/2017/decorative" val="1"/>
              </a:ext>
            </a:extLst>
          </p:cNvPr>
          <p:cNvSpPr/>
          <p:nvPr/>
        </p:nvSpPr>
        <p:spPr bwMode="auto">
          <a:xfrm>
            <a:off x="9245719" y="1584442"/>
            <a:ext cx="2367031" cy="1224534"/>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8" name="TextBox 2065">
            <a:extLst>
              <a:ext uri="{FF2B5EF4-FFF2-40B4-BE49-F238E27FC236}">
                <a16:creationId xmlns:a16="http://schemas.microsoft.com/office/drawing/2014/main" id="{3531C817-565B-2A40-F13F-47FAA1FF7E1B}"/>
              </a:ext>
            </a:extLst>
          </p:cNvPr>
          <p:cNvSpPr txBox="1"/>
          <p:nvPr/>
        </p:nvSpPr>
        <p:spPr>
          <a:xfrm>
            <a:off x="9245719" y="1452414"/>
            <a:ext cx="2367031"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Field Seller</a:t>
            </a:r>
          </a:p>
        </p:txBody>
      </p:sp>
      <p:sp>
        <p:nvSpPr>
          <p:cNvPr id="49" name="TextBox 2066">
            <a:extLst>
              <a:ext uri="{FF2B5EF4-FFF2-40B4-BE49-F238E27FC236}">
                <a16:creationId xmlns:a16="http://schemas.microsoft.com/office/drawing/2014/main" id="{CF1C4CFA-6859-F89B-D40E-6C1E2D104116}"/>
              </a:ext>
            </a:extLst>
          </p:cNvPr>
          <p:cNvSpPr txBox="1"/>
          <p:nvPr/>
        </p:nvSpPr>
        <p:spPr>
          <a:xfrm>
            <a:off x="9399923" y="2056471"/>
            <a:ext cx="2058621"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利用bot服务，及时分析汇总渠道商的意见，同时结合分析舆情了解竞品相关信息；订单查询</a:t>
            </a:r>
          </a:p>
        </p:txBody>
      </p:sp>
      <p:sp>
        <p:nvSpPr>
          <p:cNvPr id="50" name="Rectangle: Rounded Corners 7">
            <a:extLst>
              <a:ext uri="{FF2B5EF4-FFF2-40B4-BE49-F238E27FC236}">
                <a16:creationId xmlns:a16="http://schemas.microsoft.com/office/drawing/2014/main" id="{752688DD-BE9C-3C7B-D0B8-041716C4AC75}"/>
              </a:ext>
            </a:extLst>
          </p:cNvPr>
          <p:cNvSpPr/>
          <p:nvPr/>
        </p:nvSpPr>
        <p:spPr bwMode="auto">
          <a:xfrm>
            <a:off x="9246226" y="1407728"/>
            <a:ext cx="2372090"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渠道销售</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51" name="Rectangle 92">
            <a:extLst>
              <a:ext uri="{FF2B5EF4-FFF2-40B4-BE49-F238E27FC236}">
                <a16:creationId xmlns:a16="http://schemas.microsoft.com/office/drawing/2014/main" id="{EA5B6E76-AC5D-F42E-EB2B-9C1BD27B6BE2}"/>
              </a:ext>
            </a:extLst>
          </p:cNvPr>
          <p:cNvSpPr/>
          <p:nvPr/>
        </p:nvSpPr>
        <p:spPr>
          <a:xfrm>
            <a:off x="9367456" y="1048789"/>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销售及渠道</a:t>
            </a:r>
          </a:p>
        </p:txBody>
      </p:sp>
      <p:pic>
        <p:nvPicPr>
          <p:cNvPr id="52" name="Graphic 2070" descr="Handshake with solid fill">
            <a:extLst>
              <a:ext uri="{FF2B5EF4-FFF2-40B4-BE49-F238E27FC236}">
                <a16:creationId xmlns:a16="http://schemas.microsoft.com/office/drawing/2014/main" id="{F0D94638-3A44-7FC7-D6AB-C4860B9EAB4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407730" y="988057"/>
            <a:ext cx="389805" cy="389805"/>
          </a:xfrm>
          <a:prstGeom prst="rect">
            <a:avLst/>
          </a:prstGeom>
        </p:spPr>
      </p:pic>
      <p:cxnSp>
        <p:nvCxnSpPr>
          <p:cNvPr id="53" name="Straight Connector 88">
            <a:extLst>
              <a:ext uri="{FF2B5EF4-FFF2-40B4-BE49-F238E27FC236}">
                <a16:creationId xmlns:a16="http://schemas.microsoft.com/office/drawing/2014/main" id="{5A757434-CB04-BD76-1D7E-CE484D58C46B}"/>
              </a:ext>
              <a:ext uri="{C183D7F6-B498-43B3-948B-1728B52AA6E4}">
                <adec:decorative xmlns:adec="http://schemas.microsoft.com/office/drawing/2017/decorative" val="1"/>
              </a:ext>
            </a:extLst>
          </p:cNvPr>
          <p:cNvCxnSpPr>
            <a:cxnSpLocks/>
          </p:cNvCxnSpPr>
          <p:nvPr/>
        </p:nvCxnSpPr>
        <p:spPr>
          <a:xfrm>
            <a:off x="395057" y="3009081"/>
            <a:ext cx="11660153" cy="0"/>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4" name="Rectangle: Rounded Corners 57">
            <a:extLst>
              <a:ext uri="{FF2B5EF4-FFF2-40B4-BE49-F238E27FC236}">
                <a16:creationId xmlns:a16="http://schemas.microsoft.com/office/drawing/2014/main" id="{92D8DB0A-8D99-AA35-67CC-19A11BF8D4DF}"/>
              </a:ext>
              <a:ext uri="{C183D7F6-B498-43B3-948B-1728B52AA6E4}">
                <adec:decorative xmlns:adec="http://schemas.microsoft.com/office/drawing/2017/decorative" val="1"/>
              </a:ext>
            </a:extLst>
          </p:cNvPr>
          <p:cNvSpPr/>
          <p:nvPr/>
        </p:nvSpPr>
        <p:spPr bwMode="auto">
          <a:xfrm>
            <a:off x="1299272" y="3657473"/>
            <a:ext cx="2440310" cy="1108089"/>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5" name="TextBox 60">
            <a:extLst>
              <a:ext uri="{FF2B5EF4-FFF2-40B4-BE49-F238E27FC236}">
                <a16:creationId xmlns:a16="http://schemas.microsoft.com/office/drawing/2014/main" id="{3F711B2F-5B3A-C77E-7DC1-73CEBCEAF76B}"/>
              </a:ext>
            </a:extLst>
          </p:cNvPr>
          <p:cNvSpPr txBox="1"/>
          <p:nvPr/>
        </p:nvSpPr>
        <p:spPr>
          <a:xfrm>
            <a:off x="1342914" y="4037253"/>
            <a:ext cx="2353025" cy="600164"/>
          </a:xfrm>
          <a:prstGeom prst="rect">
            <a:avLst/>
          </a:prstGeom>
          <a:noFill/>
        </p:spPr>
        <p:txBody>
          <a:bodyPr wrap="square">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rgbClr val="080808"/>
                </a:solidFill>
                <a:effectLst/>
                <a:uLnTx/>
                <a:uFillTx/>
                <a:latin typeface="Segoe UI"/>
                <a:ea typeface="+mn-ea"/>
                <a:cs typeface="+mn-cs"/>
              </a:rPr>
              <a:t>自动生成</a:t>
            </a:r>
            <a:r>
              <a:rPr kumimoji="0" lang="en-US" altLang="zh-CN" sz="1100" b="1" i="0" u="none" strike="noStrike" kern="1200" cap="none" spc="0" normalizeH="0" baseline="0" noProof="0">
                <a:ln>
                  <a:noFill/>
                </a:ln>
                <a:solidFill>
                  <a:srgbClr val="080808"/>
                </a:solidFill>
                <a:effectLst/>
                <a:uLnTx/>
                <a:uFillTx/>
                <a:latin typeface="Segoe UI"/>
                <a:ea typeface="+mn-ea"/>
                <a:cs typeface="+mn-cs"/>
              </a:rPr>
              <a:t>/</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完成潜在的产品创新方案与创意集：</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分析客户偏好趋势变化并形成客户洞察力</a:t>
            </a:r>
            <a:endParaRPr kumimoji="0" lang="en-US" altLang="zh-CN" sz="1100" b="0" i="0" u="none" strike="noStrike" kern="1200" cap="none" spc="0" normalizeH="0" baseline="0" noProof="0">
              <a:ln>
                <a:noFill/>
              </a:ln>
              <a:solidFill>
                <a:srgbClr val="080808"/>
              </a:solidFill>
              <a:effectLst/>
              <a:uLnTx/>
              <a:uFillTx/>
              <a:latin typeface="Segoe UI"/>
              <a:ea typeface="+mn-ea"/>
              <a:cs typeface="+mn-cs"/>
            </a:endParaRPr>
          </a:p>
        </p:txBody>
      </p:sp>
      <p:sp>
        <p:nvSpPr>
          <p:cNvPr id="56" name="Rectangle: Rounded Corners 3">
            <a:extLst>
              <a:ext uri="{FF2B5EF4-FFF2-40B4-BE49-F238E27FC236}">
                <a16:creationId xmlns:a16="http://schemas.microsoft.com/office/drawing/2014/main" id="{56A42FA9-9F1E-2DE7-C0D7-DAAAC1D23B32}"/>
              </a:ext>
            </a:extLst>
          </p:cNvPr>
          <p:cNvSpPr/>
          <p:nvPr/>
        </p:nvSpPr>
        <p:spPr bwMode="auto">
          <a:xfrm>
            <a:off x="1299272" y="3419700"/>
            <a:ext cx="2440310"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设计师</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57" name="Picture 6" descr="Science, technology, scientist, researcher, chemist">
            <a:extLst>
              <a:ext uri="{FF2B5EF4-FFF2-40B4-BE49-F238E27FC236}">
                <a16:creationId xmlns:a16="http://schemas.microsoft.com/office/drawing/2014/main" id="{C7EE9D02-F0A1-C76F-033E-FE0C832862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595" y="3492340"/>
            <a:ext cx="340362" cy="387702"/>
          </a:xfrm>
          <a:prstGeom prst="rect">
            <a:avLst/>
          </a:prstGeom>
          <a:noFill/>
          <a:extLst>
            <a:ext uri="{909E8E84-426E-40DD-AFC4-6F175D3DCCD1}">
              <a14:hiddenFill xmlns:a14="http://schemas.microsoft.com/office/drawing/2010/main">
                <a:solidFill>
                  <a:srgbClr val="FFFFFF"/>
                </a:solidFill>
              </a14:hiddenFill>
            </a:ext>
          </a:extLst>
        </p:spPr>
      </p:pic>
      <p:sp>
        <p:nvSpPr>
          <p:cNvPr id="58" name="Rectangle: Rounded Corners 2051">
            <a:extLst>
              <a:ext uri="{FF2B5EF4-FFF2-40B4-BE49-F238E27FC236}">
                <a16:creationId xmlns:a16="http://schemas.microsoft.com/office/drawing/2014/main" id="{1F239F97-5BB2-31B6-EEEE-17C1E5222C3B}"/>
              </a:ext>
              <a:ext uri="{C183D7F6-B498-43B3-948B-1728B52AA6E4}">
                <adec:decorative xmlns:adec="http://schemas.microsoft.com/office/drawing/2017/decorative" val="1"/>
              </a:ext>
            </a:extLst>
          </p:cNvPr>
          <p:cNvSpPr/>
          <p:nvPr/>
        </p:nvSpPr>
        <p:spPr bwMode="auto">
          <a:xfrm>
            <a:off x="3949386" y="3643780"/>
            <a:ext cx="2388352" cy="1121783"/>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59" name="TextBox 2054">
            <a:extLst>
              <a:ext uri="{FF2B5EF4-FFF2-40B4-BE49-F238E27FC236}">
                <a16:creationId xmlns:a16="http://schemas.microsoft.com/office/drawing/2014/main" id="{60AD8385-261A-500A-5918-50F2A3F69FD4}"/>
              </a:ext>
            </a:extLst>
          </p:cNvPr>
          <p:cNvSpPr txBox="1"/>
          <p:nvPr/>
        </p:nvSpPr>
        <p:spPr>
          <a:xfrm>
            <a:off x="3949386" y="3463524"/>
            <a:ext cx="2388352"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Front-Line Worker</a:t>
            </a:r>
          </a:p>
        </p:txBody>
      </p:sp>
      <p:sp>
        <p:nvSpPr>
          <p:cNvPr id="60" name="Rectangle: Rounded Corners 4">
            <a:extLst>
              <a:ext uri="{FF2B5EF4-FFF2-40B4-BE49-F238E27FC236}">
                <a16:creationId xmlns:a16="http://schemas.microsoft.com/office/drawing/2014/main" id="{8475D640-E978-6346-253C-7A4DADDF7FFC}"/>
              </a:ext>
            </a:extLst>
          </p:cNvPr>
          <p:cNvSpPr/>
          <p:nvPr/>
        </p:nvSpPr>
        <p:spPr bwMode="auto">
          <a:xfrm>
            <a:off x="3948317" y="3412444"/>
            <a:ext cx="2402213"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营销管理者</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61" name="Picture 8" descr="construction worker, construction, worker, contractor, factory, labor, technician ">
            <a:extLst>
              <a:ext uri="{FF2B5EF4-FFF2-40B4-BE49-F238E27FC236}">
                <a16:creationId xmlns:a16="http://schemas.microsoft.com/office/drawing/2014/main" id="{AAC3D161-207F-6172-E6EF-8E36CDA2133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3068" y="3491981"/>
            <a:ext cx="314408" cy="367529"/>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10">
            <a:extLst>
              <a:ext uri="{FF2B5EF4-FFF2-40B4-BE49-F238E27FC236}">
                <a16:creationId xmlns:a16="http://schemas.microsoft.com/office/drawing/2014/main" id="{A57BBA80-4338-5E0C-8000-D65C8BE81A09}"/>
              </a:ext>
            </a:extLst>
          </p:cNvPr>
          <p:cNvSpPr txBox="1"/>
          <p:nvPr/>
        </p:nvSpPr>
        <p:spPr>
          <a:xfrm>
            <a:off x="4038414" y="4039766"/>
            <a:ext cx="2270938" cy="677108"/>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自动生成</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优秀创意的品牌营销内容</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并发布在数字</a:t>
            </a:r>
            <a:r>
              <a:rPr kumimoji="0" lang="en-US" altLang="zh-CN" sz="1100" b="0" i="0" u="none" strike="noStrike" kern="1200" cap="none" spc="0" normalizeH="0" baseline="0" noProof="0">
                <a:ln>
                  <a:noFill/>
                </a:ln>
                <a:solidFill>
                  <a:srgbClr val="080808"/>
                </a:solidFill>
                <a:effectLst/>
                <a:uLnTx/>
                <a:uFillTx/>
                <a:latin typeface="Segoe UI"/>
                <a:ea typeface="+mn-ea"/>
                <a:cs typeface="+mn-cs"/>
              </a:rPr>
              <a:t>/</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实体渠道上（如产品指南、操作说明等），定制有针对性的客群推荐方案</a:t>
            </a:r>
            <a:endParaRPr kumimoji="0" lang="zh-CN" altLang="en-US" sz="1100" b="0" i="0" u="none" strike="noStrike" kern="1200" cap="none" spc="0" normalizeH="0" baseline="0" noProof="0">
              <a:ln>
                <a:noFill/>
              </a:ln>
              <a:solidFill>
                <a:srgbClr val="080808"/>
              </a:solidFill>
              <a:effectLst/>
              <a:uLnTx/>
              <a:uFillTx/>
              <a:latin typeface="Segoe UI"/>
              <a:ea typeface="+mn-ea"/>
              <a:cs typeface="Segoe UI"/>
            </a:endParaRPr>
          </a:p>
        </p:txBody>
      </p:sp>
      <p:sp>
        <p:nvSpPr>
          <p:cNvPr id="63" name="Rectangle: Rounded Corners 2062">
            <a:extLst>
              <a:ext uri="{FF2B5EF4-FFF2-40B4-BE49-F238E27FC236}">
                <a16:creationId xmlns:a16="http://schemas.microsoft.com/office/drawing/2014/main" id="{C6E65696-E453-F8F5-B65A-1827D329DC3C}"/>
              </a:ext>
              <a:ext uri="{C183D7F6-B498-43B3-948B-1728B52AA6E4}">
                <adec:decorative xmlns:adec="http://schemas.microsoft.com/office/drawing/2017/decorative" val="1"/>
              </a:ext>
            </a:extLst>
          </p:cNvPr>
          <p:cNvSpPr/>
          <p:nvPr/>
        </p:nvSpPr>
        <p:spPr bwMode="auto">
          <a:xfrm>
            <a:off x="6619444" y="3607198"/>
            <a:ext cx="2367031" cy="1158365"/>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4" name="TextBox 2059">
            <a:extLst>
              <a:ext uri="{FF2B5EF4-FFF2-40B4-BE49-F238E27FC236}">
                <a16:creationId xmlns:a16="http://schemas.microsoft.com/office/drawing/2014/main" id="{30587220-7298-DD6A-BAA4-A7CD143A4E11}"/>
              </a:ext>
            </a:extLst>
          </p:cNvPr>
          <p:cNvSpPr txBox="1"/>
          <p:nvPr/>
        </p:nvSpPr>
        <p:spPr>
          <a:xfrm>
            <a:off x="6619444" y="3475171"/>
            <a:ext cx="2367031"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Brand Manager</a:t>
            </a:r>
          </a:p>
        </p:txBody>
      </p:sp>
      <p:sp>
        <p:nvSpPr>
          <p:cNvPr id="65" name="TextBox 2061">
            <a:extLst>
              <a:ext uri="{FF2B5EF4-FFF2-40B4-BE49-F238E27FC236}">
                <a16:creationId xmlns:a16="http://schemas.microsoft.com/office/drawing/2014/main" id="{E507564D-D13B-98E6-DDAE-BDA92267DAD0}"/>
              </a:ext>
            </a:extLst>
          </p:cNvPr>
          <p:cNvSpPr txBox="1"/>
          <p:nvPr/>
        </p:nvSpPr>
        <p:spPr>
          <a:xfrm>
            <a:off x="6670904" y="4015978"/>
            <a:ext cx="2264110" cy="84638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在每个智能终端中整合机器学习和</a:t>
            </a:r>
            <a:r>
              <a:rPr kumimoji="0" lang="en-US" altLang="zh-CN" sz="1100" b="0" i="0" u="none" strike="noStrike" kern="1200" cap="none" spc="0" normalizeH="0" baseline="0" noProof="0">
                <a:ln>
                  <a:noFill/>
                </a:ln>
                <a:solidFill>
                  <a:srgbClr val="080808"/>
                </a:solidFill>
                <a:effectLst/>
                <a:uLnTx/>
                <a:uFillTx/>
                <a:latin typeface="Segoe UI"/>
                <a:ea typeface="+mn-lt"/>
                <a:cs typeface="+mn-cs"/>
              </a:rPr>
              <a:t>AI</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能力（包括店内和后台）。使店员能够</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实时跟踪、管理和补充库存</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，并处理意外事；新员工培训，标准话术培训</a:t>
            </a:r>
            <a:endParaRPr kumimoji="0" lang="zh-CN" altLang="en-US" sz="1800" b="0" i="0" u="none" strike="noStrike" kern="1200" cap="none" spc="0" normalizeH="0" baseline="0" noProof="0">
              <a:ln>
                <a:noFill/>
              </a:ln>
              <a:solidFill>
                <a:srgbClr val="505050"/>
              </a:solidFill>
              <a:effectLst/>
              <a:uLnTx/>
              <a:uFillTx/>
              <a:latin typeface="Segoe UI"/>
              <a:ea typeface="+mn-ea"/>
              <a:cs typeface="+mn-cs"/>
            </a:endParaRPr>
          </a:p>
        </p:txBody>
      </p:sp>
      <p:sp>
        <p:nvSpPr>
          <p:cNvPr id="66" name="Rectangle: Rounded Corners 6">
            <a:extLst>
              <a:ext uri="{FF2B5EF4-FFF2-40B4-BE49-F238E27FC236}">
                <a16:creationId xmlns:a16="http://schemas.microsoft.com/office/drawing/2014/main" id="{BD136249-93B5-1559-03B8-D9C96D322FA9}"/>
              </a:ext>
            </a:extLst>
          </p:cNvPr>
          <p:cNvSpPr/>
          <p:nvPr/>
        </p:nvSpPr>
        <p:spPr bwMode="auto">
          <a:xfrm>
            <a:off x="6619444" y="3407779"/>
            <a:ext cx="2367031"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门店店员</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67" name="Picture 10" descr="Cloud, human, management, manager, outsource, people, resource">
            <a:extLst>
              <a:ext uri="{FF2B5EF4-FFF2-40B4-BE49-F238E27FC236}">
                <a16:creationId xmlns:a16="http://schemas.microsoft.com/office/drawing/2014/main" id="{70F5AC21-F7DA-E733-C295-3AD5A26FB4F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0068" y="3437303"/>
            <a:ext cx="383486" cy="455913"/>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Rounded Corners 2064">
            <a:extLst>
              <a:ext uri="{FF2B5EF4-FFF2-40B4-BE49-F238E27FC236}">
                <a16:creationId xmlns:a16="http://schemas.microsoft.com/office/drawing/2014/main" id="{7513D8BC-CC5E-7AEF-D68D-63EE5A937E4A}"/>
              </a:ext>
              <a:ext uri="{C183D7F6-B498-43B3-948B-1728B52AA6E4}">
                <adec:decorative xmlns:adec="http://schemas.microsoft.com/office/drawing/2017/decorative" val="1"/>
              </a:ext>
            </a:extLst>
          </p:cNvPr>
          <p:cNvSpPr/>
          <p:nvPr/>
        </p:nvSpPr>
        <p:spPr bwMode="auto">
          <a:xfrm>
            <a:off x="9277099" y="3545815"/>
            <a:ext cx="2335651" cy="1219747"/>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9" name="TextBox 2065">
            <a:extLst>
              <a:ext uri="{FF2B5EF4-FFF2-40B4-BE49-F238E27FC236}">
                <a16:creationId xmlns:a16="http://schemas.microsoft.com/office/drawing/2014/main" id="{9B976078-9DBB-8D8D-EEF0-4651DA117AB3}"/>
              </a:ext>
            </a:extLst>
          </p:cNvPr>
          <p:cNvSpPr txBox="1"/>
          <p:nvPr/>
        </p:nvSpPr>
        <p:spPr>
          <a:xfrm>
            <a:off x="9277099" y="3413788"/>
            <a:ext cx="2335651"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Field Seller</a:t>
            </a:r>
          </a:p>
        </p:txBody>
      </p:sp>
      <p:sp>
        <p:nvSpPr>
          <p:cNvPr id="70" name="TextBox 2066">
            <a:extLst>
              <a:ext uri="{FF2B5EF4-FFF2-40B4-BE49-F238E27FC236}">
                <a16:creationId xmlns:a16="http://schemas.microsoft.com/office/drawing/2014/main" id="{3B02BF8B-748A-3A5E-155F-B3368C8A2A75}"/>
              </a:ext>
            </a:extLst>
          </p:cNvPr>
          <p:cNvSpPr txBox="1"/>
          <p:nvPr/>
        </p:nvSpPr>
        <p:spPr>
          <a:xfrm>
            <a:off x="9393926" y="3991384"/>
            <a:ext cx="2208013"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结合CDP等系统对会员分群，新品上市及时完成宣传文案进行定向投放；定制化祝福文案</a:t>
            </a:r>
            <a:endParaRPr kumimoji="0" lang="zh-CN" altLang="en-US" sz="1100" b="0" i="0" u="none" strike="noStrike" kern="1200" cap="none" spc="0" normalizeH="0" baseline="0" noProof="0">
              <a:ln>
                <a:noFill/>
              </a:ln>
              <a:solidFill>
                <a:srgbClr val="FF0000"/>
              </a:solidFill>
              <a:effectLst/>
              <a:uLnTx/>
              <a:uFillTx/>
              <a:latin typeface="Segoe UI"/>
              <a:ea typeface="+mn-ea"/>
              <a:cs typeface="Segoe UI"/>
            </a:endParaRPr>
          </a:p>
        </p:txBody>
      </p:sp>
      <p:sp>
        <p:nvSpPr>
          <p:cNvPr id="71" name="Rectangle: Rounded Corners 7">
            <a:extLst>
              <a:ext uri="{FF2B5EF4-FFF2-40B4-BE49-F238E27FC236}">
                <a16:creationId xmlns:a16="http://schemas.microsoft.com/office/drawing/2014/main" id="{1281C795-A4CF-4B67-B176-62177BA6D163}"/>
              </a:ext>
            </a:extLst>
          </p:cNvPr>
          <p:cNvSpPr/>
          <p:nvPr/>
        </p:nvSpPr>
        <p:spPr bwMode="auto">
          <a:xfrm>
            <a:off x="9277605" y="3369102"/>
            <a:ext cx="2340643"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电商管理者</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2" name="Rectangle 92">
            <a:extLst>
              <a:ext uri="{FF2B5EF4-FFF2-40B4-BE49-F238E27FC236}">
                <a16:creationId xmlns:a16="http://schemas.microsoft.com/office/drawing/2014/main" id="{3DC012B7-BC3E-55B6-01EC-809C122A58C6}"/>
              </a:ext>
            </a:extLst>
          </p:cNvPr>
          <p:cNvSpPr/>
          <p:nvPr/>
        </p:nvSpPr>
        <p:spPr>
          <a:xfrm>
            <a:off x="1410792" y="3119016"/>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设计中心</a:t>
            </a:r>
          </a:p>
        </p:txBody>
      </p:sp>
      <p:sp>
        <p:nvSpPr>
          <p:cNvPr id="73" name="Rectangle 92">
            <a:extLst>
              <a:ext uri="{FF2B5EF4-FFF2-40B4-BE49-F238E27FC236}">
                <a16:creationId xmlns:a16="http://schemas.microsoft.com/office/drawing/2014/main" id="{B23D5862-6497-C8ED-AADE-64787D855B14}"/>
              </a:ext>
            </a:extLst>
          </p:cNvPr>
          <p:cNvSpPr/>
          <p:nvPr/>
        </p:nvSpPr>
        <p:spPr>
          <a:xfrm>
            <a:off x="4069996" y="3111105"/>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总部</a:t>
            </a:r>
            <a:r>
              <a:rPr kumimoji="0" lang="en-US" altLang="zh-CN"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t>
            </a: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销售部门</a:t>
            </a:r>
          </a:p>
        </p:txBody>
      </p:sp>
      <p:sp>
        <p:nvSpPr>
          <p:cNvPr id="74" name="Rectangle 92">
            <a:extLst>
              <a:ext uri="{FF2B5EF4-FFF2-40B4-BE49-F238E27FC236}">
                <a16:creationId xmlns:a16="http://schemas.microsoft.com/office/drawing/2014/main" id="{88AF2C65-6DE4-BAD9-ED7B-662B628C312C}"/>
              </a:ext>
            </a:extLst>
          </p:cNvPr>
          <p:cNvSpPr/>
          <p:nvPr/>
        </p:nvSpPr>
        <p:spPr>
          <a:xfrm>
            <a:off x="6722362" y="3122223"/>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实体店</a:t>
            </a:r>
          </a:p>
        </p:txBody>
      </p:sp>
      <p:sp>
        <p:nvSpPr>
          <p:cNvPr id="75" name="Rectangle 92">
            <a:extLst>
              <a:ext uri="{FF2B5EF4-FFF2-40B4-BE49-F238E27FC236}">
                <a16:creationId xmlns:a16="http://schemas.microsoft.com/office/drawing/2014/main" id="{70541927-99A8-FC25-B9B1-A28FB5777D2F}"/>
              </a:ext>
            </a:extLst>
          </p:cNvPr>
          <p:cNvSpPr/>
          <p:nvPr/>
        </p:nvSpPr>
        <p:spPr>
          <a:xfrm>
            <a:off x="9277099" y="3082574"/>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线上电商</a:t>
            </a:r>
          </a:p>
        </p:txBody>
      </p:sp>
      <p:cxnSp>
        <p:nvCxnSpPr>
          <p:cNvPr id="76" name="Straight Connector 88">
            <a:extLst>
              <a:ext uri="{FF2B5EF4-FFF2-40B4-BE49-F238E27FC236}">
                <a16:creationId xmlns:a16="http://schemas.microsoft.com/office/drawing/2014/main" id="{6937114F-726E-8110-93D3-A2E3A45BD2B5}"/>
              </a:ext>
              <a:ext uri="{C183D7F6-B498-43B3-948B-1728B52AA6E4}">
                <adec:decorative xmlns:adec="http://schemas.microsoft.com/office/drawing/2017/decorative" val="1"/>
              </a:ext>
            </a:extLst>
          </p:cNvPr>
          <p:cNvCxnSpPr>
            <a:cxnSpLocks/>
          </p:cNvCxnSpPr>
          <p:nvPr/>
        </p:nvCxnSpPr>
        <p:spPr>
          <a:xfrm>
            <a:off x="403950" y="4851544"/>
            <a:ext cx="11660153" cy="0"/>
          </a:xfrm>
          <a:prstGeom prst="line">
            <a:avLst/>
          </a:prstGeom>
          <a:ln w="15875" cap="flat" cmpd="sng" algn="ctr">
            <a:gradFill>
              <a:gsLst>
                <a:gs pos="76000">
                  <a:srgbClr val="D5C0F6"/>
                </a:gs>
                <a:gs pos="17000">
                  <a:schemeClr val="accent1">
                    <a:lumMod val="45000"/>
                    <a:lumOff val="55000"/>
                  </a:schemeClr>
                </a:gs>
                <a:gs pos="39000">
                  <a:schemeClr val="accent1">
                    <a:lumMod val="45000"/>
                    <a:lumOff val="55000"/>
                  </a:schemeClr>
                </a:gs>
              </a:gsLst>
              <a:lin ang="5400000" scaled="1"/>
            </a:gra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7" name="Rectangle: Rounded Corners 57">
            <a:extLst>
              <a:ext uri="{FF2B5EF4-FFF2-40B4-BE49-F238E27FC236}">
                <a16:creationId xmlns:a16="http://schemas.microsoft.com/office/drawing/2014/main" id="{BDBD0DFB-9DFC-3205-D1D4-3A14D1A06369}"/>
              </a:ext>
              <a:ext uri="{C183D7F6-B498-43B3-948B-1728B52AA6E4}">
                <adec:decorative xmlns:adec="http://schemas.microsoft.com/office/drawing/2017/decorative" val="1"/>
              </a:ext>
            </a:extLst>
          </p:cNvPr>
          <p:cNvSpPr/>
          <p:nvPr/>
        </p:nvSpPr>
        <p:spPr bwMode="auto">
          <a:xfrm>
            <a:off x="1299272" y="5532686"/>
            <a:ext cx="2440309" cy="1204337"/>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78" name="TextBox 60">
            <a:extLst>
              <a:ext uri="{FF2B5EF4-FFF2-40B4-BE49-F238E27FC236}">
                <a16:creationId xmlns:a16="http://schemas.microsoft.com/office/drawing/2014/main" id="{ACC68E4B-5B57-0D24-0168-227E1AC08733}"/>
              </a:ext>
            </a:extLst>
          </p:cNvPr>
          <p:cNvSpPr txBox="1"/>
          <p:nvPr/>
        </p:nvSpPr>
        <p:spPr>
          <a:xfrm>
            <a:off x="1348984" y="5960048"/>
            <a:ext cx="2353024" cy="600164"/>
          </a:xfrm>
          <a:prstGeom prst="rect">
            <a:avLst/>
          </a:prstGeom>
          <a:noFill/>
        </p:spPr>
        <p:txBody>
          <a:bodyPr wrap="square" lIns="91440" tIns="45720" rIns="91440" bIns="45720" anchor="t">
            <a:spAutoFit/>
          </a:bodyPr>
          <a:lstStyle/>
          <a:p>
            <a:pPr marL="0" marR="0" lvl="0" indent="0" algn="l" defTabSz="932563" rtl="0" eaLnBrk="1" fontAlgn="auto" latinLnBrk="0" hangingPunct="1">
              <a:lnSpc>
                <a:spcPct val="100000"/>
              </a:lnSpc>
              <a:spcBef>
                <a:spcPts val="0"/>
              </a:spcBef>
              <a:spcAft>
                <a:spcPts val="0"/>
              </a:spcAft>
              <a:buClrTx/>
              <a:buSzTx/>
              <a:buFontTx/>
              <a:buNone/>
              <a:tabLst/>
              <a:defRPr/>
            </a:pPr>
            <a:r>
              <a:rPr kumimoji="0" lang="zh-CN" altLang="en-US" sz="1100" b="1" i="0" u="none" strike="noStrike" kern="1200" cap="none" spc="0" normalizeH="0" baseline="0" noProof="0">
                <a:ln>
                  <a:noFill/>
                </a:ln>
                <a:solidFill>
                  <a:srgbClr val="080808"/>
                </a:solidFill>
                <a:effectLst/>
                <a:uLnTx/>
                <a:uFillTx/>
                <a:latin typeface="Segoe UI"/>
                <a:ea typeface="+mn-ea"/>
                <a:cs typeface="+mn-cs"/>
              </a:rPr>
              <a:t>自动生成</a:t>
            </a:r>
            <a:r>
              <a:rPr kumimoji="0" lang="en-US" altLang="zh-CN" sz="1100" b="1" i="0" u="none" strike="noStrike" kern="1200" cap="none" spc="0" normalizeH="0" baseline="0" noProof="0">
                <a:ln>
                  <a:noFill/>
                </a:ln>
                <a:solidFill>
                  <a:srgbClr val="080808"/>
                </a:solidFill>
                <a:effectLst/>
                <a:uLnTx/>
                <a:uFillTx/>
                <a:latin typeface="Segoe UI"/>
                <a:ea typeface="+mn-ea"/>
                <a:cs typeface="+mn-cs"/>
              </a:rPr>
              <a:t>/</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完成</a:t>
            </a:r>
            <a:r>
              <a:rPr kumimoji="0" lang="en-US" altLang="zh-CN" sz="1100" b="1" i="0" u="none" strike="noStrike" kern="1200" cap="none" spc="0" normalizeH="0" baseline="0" noProof="0">
                <a:ln>
                  <a:noFill/>
                </a:ln>
                <a:solidFill>
                  <a:srgbClr val="080808"/>
                </a:solidFill>
                <a:effectLst/>
                <a:uLnTx/>
                <a:uFillTx/>
                <a:latin typeface="Segoe UI"/>
                <a:ea typeface="+mn-ea"/>
                <a:cs typeface="+mn-cs"/>
              </a:rPr>
              <a:t>SKU</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类别选择、数量和价格分配</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，分析客户购物趋势并形成客户购物洞察力</a:t>
            </a:r>
            <a:endParaRPr kumimoji="0" lang="zh-CN" altLang="en-US" sz="1100" b="0" i="0" u="none" strike="noStrike" kern="1200" cap="none" spc="0" normalizeH="0" baseline="0" noProof="0">
              <a:ln>
                <a:noFill/>
              </a:ln>
              <a:solidFill>
                <a:srgbClr val="080808"/>
              </a:solidFill>
              <a:effectLst/>
              <a:uLnTx/>
              <a:uFillTx/>
              <a:latin typeface="Segoe UI"/>
              <a:ea typeface="+mn-ea"/>
              <a:cs typeface="Segoe UI"/>
            </a:endParaRPr>
          </a:p>
        </p:txBody>
      </p:sp>
      <p:sp>
        <p:nvSpPr>
          <p:cNvPr id="79" name="Rectangle: Rounded Corners 3">
            <a:extLst>
              <a:ext uri="{FF2B5EF4-FFF2-40B4-BE49-F238E27FC236}">
                <a16:creationId xmlns:a16="http://schemas.microsoft.com/office/drawing/2014/main" id="{3267B459-5918-903B-3B96-E21EA90CBBAD}"/>
              </a:ext>
            </a:extLst>
          </p:cNvPr>
          <p:cNvSpPr/>
          <p:nvPr/>
        </p:nvSpPr>
        <p:spPr bwMode="auto">
          <a:xfrm>
            <a:off x="1299272" y="5294913"/>
            <a:ext cx="2440309"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品类经理</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80" name="Picture 6" descr="Science, technology, scientist, researcher, chemist">
            <a:extLst>
              <a:ext uri="{FF2B5EF4-FFF2-40B4-BE49-F238E27FC236}">
                <a16:creationId xmlns:a16="http://schemas.microsoft.com/office/drawing/2014/main" id="{70742C59-7F02-6BDE-2AA8-40C8533DB1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596" y="5367553"/>
            <a:ext cx="340361" cy="387702"/>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Rounded Corners 2051">
            <a:extLst>
              <a:ext uri="{FF2B5EF4-FFF2-40B4-BE49-F238E27FC236}">
                <a16:creationId xmlns:a16="http://schemas.microsoft.com/office/drawing/2014/main" id="{8292B265-4EB5-0D40-804E-C12DC45A4321}"/>
              </a:ext>
              <a:ext uri="{C183D7F6-B498-43B3-948B-1728B52AA6E4}">
                <adec:decorative xmlns:adec="http://schemas.microsoft.com/office/drawing/2017/decorative" val="1"/>
              </a:ext>
            </a:extLst>
          </p:cNvPr>
          <p:cNvSpPr/>
          <p:nvPr/>
        </p:nvSpPr>
        <p:spPr bwMode="auto">
          <a:xfrm>
            <a:off x="4008048" y="5532329"/>
            <a:ext cx="2329690" cy="1158365"/>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2" name="TextBox 2054">
            <a:extLst>
              <a:ext uri="{FF2B5EF4-FFF2-40B4-BE49-F238E27FC236}">
                <a16:creationId xmlns:a16="http://schemas.microsoft.com/office/drawing/2014/main" id="{8F79DFF8-15E3-4123-ACE9-DA818484A67D}"/>
              </a:ext>
            </a:extLst>
          </p:cNvPr>
          <p:cNvSpPr txBox="1"/>
          <p:nvPr/>
        </p:nvSpPr>
        <p:spPr>
          <a:xfrm>
            <a:off x="4008048" y="5352073"/>
            <a:ext cx="2329690"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Front-Line Worker</a:t>
            </a:r>
          </a:p>
        </p:txBody>
      </p:sp>
      <p:sp>
        <p:nvSpPr>
          <p:cNvPr id="83" name="Rectangle: Rounded Corners 4">
            <a:extLst>
              <a:ext uri="{FF2B5EF4-FFF2-40B4-BE49-F238E27FC236}">
                <a16:creationId xmlns:a16="http://schemas.microsoft.com/office/drawing/2014/main" id="{558D33E5-1BE7-0F7A-EF7B-2E5194D5E549}"/>
              </a:ext>
            </a:extLst>
          </p:cNvPr>
          <p:cNvSpPr/>
          <p:nvPr/>
        </p:nvSpPr>
        <p:spPr bwMode="auto">
          <a:xfrm>
            <a:off x="4006979" y="5300993"/>
            <a:ext cx="2343211"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需求规划</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84" name="Picture 8" descr="construction worker, construction, worker, contractor, factory, labor, technician ">
            <a:extLst>
              <a:ext uri="{FF2B5EF4-FFF2-40B4-BE49-F238E27FC236}">
                <a16:creationId xmlns:a16="http://schemas.microsoft.com/office/drawing/2014/main" id="{6D84D23C-F5FE-C280-F9FE-0B4FA77D8B6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730" y="5380530"/>
            <a:ext cx="306686" cy="367529"/>
          </a:xfrm>
          <a:prstGeom prst="rect">
            <a:avLst/>
          </a:prstGeom>
          <a:noFill/>
          <a:extLst>
            <a:ext uri="{909E8E84-426E-40DD-AFC4-6F175D3DCCD1}">
              <a14:hiddenFill xmlns:a14="http://schemas.microsoft.com/office/drawing/2010/main">
                <a:solidFill>
                  <a:srgbClr val="FFFFFF"/>
                </a:solidFill>
              </a14:hiddenFill>
            </a:ext>
          </a:extLst>
        </p:spPr>
      </p:pic>
      <p:sp>
        <p:nvSpPr>
          <p:cNvPr id="85" name="TextBox 10">
            <a:extLst>
              <a:ext uri="{FF2B5EF4-FFF2-40B4-BE49-F238E27FC236}">
                <a16:creationId xmlns:a16="http://schemas.microsoft.com/office/drawing/2014/main" id="{BF389A42-80A0-2E2A-AA96-72897DA11322}"/>
              </a:ext>
            </a:extLst>
          </p:cNvPr>
          <p:cNvSpPr txBox="1"/>
          <p:nvPr/>
        </p:nvSpPr>
        <p:spPr>
          <a:xfrm>
            <a:off x="4119128" y="5981246"/>
            <a:ext cx="2215160" cy="67710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通过分析历史订单和客户喜好，</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实现库存管理的自动化</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。预测未来需求，并生成对库存产品的相似性建议</a:t>
            </a:r>
            <a:endParaRPr kumimoji="0" lang="en-GB" sz="1100" b="0" i="0" u="none" strike="noStrike" kern="1200" cap="none" spc="0" normalizeH="0" baseline="0" noProof="0">
              <a:ln>
                <a:noFill/>
              </a:ln>
              <a:solidFill>
                <a:srgbClr val="080808"/>
              </a:solidFill>
              <a:effectLst/>
              <a:uLnTx/>
              <a:uFillTx/>
              <a:latin typeface="Segoe UI"/>
              <a:ea typeface="+mn-ea"/>
              <a:cs typeface="+mn-cs"/>
            </a:endParaRPr>
          </a:p>
        </p:txBody>
      </p:sp>
      <p:sp>
        <p:nvSpPr>
          <p:cNvPr id="86" name="Rectangle: Rounded Corners 2062">
            <a:extLst>
              <a:ext uri="{FF2B5EF4-FFF2-40B4-BE49-F238E27FC236}">
                <a16:creationId xmlns:a16="http://schemas.microsoft.com/office/drawing/2014/main" id="{185F5E95-4873-1F18-54AD-35AC65DAB069}"/>
              </a:ext>
              <a:ext uri="{C183D7F6-B498-43B3-948B-1728B52AA6E4}">
                <adec:decorative xmlns:adec="http://schemas.microsoft.com/office/drawing/2017/decorative" val="1"/>
              </a:ext>
            </a:extLst>
          </p:cNvPr>
          <p:cNvSpPr/>
          <p:nvPr/>
        </p:nvSpPr>
        <p:spPr bwMode="auto">
          <a:xfrm>
            <a:off x="6625577" y="5489378"/>
            <a:ext cx="2329691" cy="1201316"/>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87" name="TextBox 2059">
            <a:extLst>
              <a:ext uri="{FF2B5EF4-FFF2-40B4-BE49-F238E27FC236}">
                <a16:creationId xmlns:a16="http://schemas.microsoft.com/office/drawing/2014/main" id="{F462176F-B81D-880F-9FBF-75076DE7DFFD}"/>
              </a:ext>
            </a:extLst>
          </p:cNvPr>
          <p:cNvSpPr txBox="1"/>
          <p:nvPr/>
        </p:nvSpPr>
        <p:spPr>
          <a:xfrm>
            <a:off x="6625577" y="5357351"/>
            <a:ext cx="2329691" cy="421874"/>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Brand Manager</a:t>
            </a:r>
          </a:p>
        </p:txBody>
      </p:sp>
      <p:sp>
        <p:nvSpPr>
          <p:cNvPr id="88" name="TextBox 2061">
            <a:extLst>
              <a:ext uri="{FF2B5EF4-FFF2-40B4-BE49-F238E27FC236}">
                <a16:creationId xmlns:a16="http://schemas.microsoft.com/office/drawing/2014/main" id="{5AC2F2D5-F769-929E-1B94-26CF5A626A64}"/>
              </a:ext>
            </a:extLst>
          </p:cNvPr>
          <p:cNvSpPr txBox="1"/>
          <p:nvPr/>
        </p:nvSpPr>
        <p:spPr>
          <a:xfrm>
            <a:off x="6721606" y="5970607"/>
            <a:ext cx="2197682" cy="507831"/>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自动生成</a:t>
            </a:r>
            <a:r>
              <a:rPr kumimoji="0" lang="zh-CN" altLang="en-US" sz="1100" b="1" i="0" u="none" strike="noStrike" kern="1200" cap="none" spc="0" normalizeH="0" baseline="0" noProof="0">
                <a:ln>
                  <a:noFill/>
                </a:ln>
                <a:solidFill>
                  <a:srgbClr val="080808"/>
                </a:solidFill>
                <a:effectLst/>
                <a:uLnTx/>
                <a:uFillTx/>
                <a:latin typeface="Segoe UI"/>
                <a:ea typeface="+mn-ea"/>
                <a:cs typeface="+mn-cs"/>
              </a:rPr>
              <a:t>优秀创意的品牌营销内容</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并发布在数字</a:t>
            </a:r>
            <a:r>
              <a:rPr kumimoji="0" lang="en-US" altLang="zh-CN" sz="1100" b="0" i="0" u="none" strike="noStrike" kern="1200" cap="none" spc="0" normalizeH="0" baseline="0" noProof="0">
                <a:ln>
                  <a:noFill/>
                </a:ln>
                <a:solidFill>
                  <a:srgbClr val="080808"/>
                </a:solidFill>
                <a:effectLst/>
                <a:uLnTx/>
                <a:uFillTx/>
                <a:latin typeface="Segoe UI"/>
                <a:ea typeface="+mn-ea"/>
                <a:cs typeface="+mn-cs"/>
              </a:rPr>
              <a:t>/</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实体渠道上（如产品指南、操作说明等）</a:t>
            </a:r>
            <a:endParaRPr kumimoji="0" lang="zh-CN" altLang="en-US" sz="1100" b="0" i="0" u="none" strike="noStrike" kern="1200" cap="none" spc="0" normalizeH="0" baseline="0" noProof="0">
              <a:ln>
                <a:noFill/>
              </a:ln>
              <a:solidFill>
                <a:srgbClr val="080808"/>
              </a:solidFill>
              <a:effectLst/>
              <a:uLnTx/>
              <a:uFillTx/>
              <a:latin typeface="Segoe UI"/>
              <a:ea typeface="+mn-ea"/>
              <a:cs typeface="Segoe UI"/>
            </a:endParaRPr>
          </a:p>
        </p:txBody>
      </p:sp>
      <p:sp>
        <p:nvSpPr>
          <p:cNvPr id="89" name="Rectangle: Rounded Corners 6">
            <a:extLst>
              <a:ext uri="{FF2B5EF4-FFF2-40B4-BE49-F238E27FC236}">
                <a16:creationId xmlns:a16="http://schemas.microsoft.com/office/drawing/2014/main" id="{CBB73C6F-0815-488A-62A8-3767FEF35367}"/>
              </a:ext>
            </a:extLst>
          </p:cNvPr>
          <p:cNvSpPr/>
          <p:nvPr/>
        </p:nvSpPr>
        <p:spPr bwMode="auto">
          <a:xfrm>
            <a:off x="6625577" y="5289958"/>
            <a:ext cx="2329691" cy="519677"/>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Semibold"/>
                <a:ea typeface="+mn-ea"/>
                <a:cs typeface="Segoe UI Semibold"/>
              </a:rPr>
              <a:t>营销管理者</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pic>
        <p:nvPicPr>
          <p:cNvPr id="90" name="Picture 10" descr="Cloud, human, management, manager, outsource, people, resource">
            <a:extLst>
              <a:ext uri="{FF2B5EF4-FFF2-40B4-BE49-F238E27FC236}">
                <a16:creationId xmlns:a16="http://schemas.microsoft.com/office/drawing/2014/main" id="{0540C399-917C-3E54-2C74-21D4289596F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6201" y="5319483"/>
            <a:ext cx="377436" cy="460089"/>
          </a:xfrm>
          <a:prstGeom prst="rect">
            <a:avLst/>
          </a:prstGeom>
          <a:noFill/>
          <a:extLst>
            <a:ext uri="{909E8E84-426E-40DD-AFC4-6F175D3DCCD1}">
              <a14:hiddenFill xmlns:a14="http://schemas.microsoft.com/office/drawing/2010/main">
                <a:solidFill>
                  <a:srgbClr val="FFFFFF"/>
                </a:solidFill>
              </a14:hiddenFill>
            </a:ext>
          </a:extLst>
        </p:spPr>
      </p:pic>
      <p:sp>
        <p:nvSpPr>
          <p:cNvPr id="94" name="Rectangle: Rounded Corners 2064">
            <a:extLst>
              <a:ext uri="{FF2B5EF4-FFF2-40B4-BE49-F238E27FC236}">
                <a16:creationId xmlns:a16="http://schemas.microsoft.com/office/drawing/2014/main" id="{AC17135D-125E-BD4C-B10D-F6E7F8A74B42}"/>
              </a:ext>
              <a:ext uri="{C183D7F6-B498-43B3-948B-1728B52AA6E4}">
                <adec:decorative xmlns:adec="http://schemas.microsoft.com/office/drawing/2017/decorative" val="1"/>
              </a:ext>
            </a:extLst>
          </p:cNvPr>
          <p:cNvSpPr/>
          <p:nvPr/>
        </p:nvSpPr>
        <p:spPr bwMode="auto">
          <a:xfrm>
            <a:off x="9277100" y="5466885"/>
            <a:ext cx="2324840" cy="1223809"/>
          </a:xfrm>
          <a:prstGeom prst="roundRect">
            <a:avLst>
              <a:gd name="adj" fmla="val 0"/>
            </a:avLst>
          </a:prstGeom>
          <a:solidFill>
            <a:schemeClr val="bg1">
              <a:lumMod val="85000"/>
            </a:schemeClr>
          </a:solidFill>
          <a:ln>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IN" sz="2400" b="0" i="0" u="none" strike="noStrike" kern="1200" cap="none" spc="0" normalizeH="0" baseline="0" noProof="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95" name="TextBox 2065">
            <a:extLst>
              <a:ext uri="{FF2B5EF4-FFF2-40B4-BE49-F238E27FC236}">
                <a16:creationId xmlns:a16="http://schemas.microsoft.com/office/drawing/2014/main" id="{357CF908-8546-57C0-B337-82DE01360179}"/>
              </a:ext>
            </a:extLst>
          </p:cNvPr>
          <p:cNvSpPr txBox="1"/>
          <p:nvPr/>
        </p:nvSpPr>
        <p:spPr>
          <a:xfrm>
            <a:off x="9277100" y="5334858"/>
            <a:ext cx="2324840" cy="418045"/>
          </a:xfrm>
          <a:prstGeom prst="rect">
            <a:avLst/>
          </a:prstGeom>
          <a:solidFill>
            <a:schemeClr val="tx2">
              <a:lumMod val="40000"/>
              <a:lumOff val="60000"/>
            </a:schemeClr>
          </a:solidFill>
          <a:effectLst/>
        </p:spPr>
        <p:txBody>
          <a:bodyPr wrap="square" lIns="0" tIns="0" rIns="0" bIns="0" rtlCol="0" anchor="ctr">
            <a:noAutofit/>
          </a:bodyPr>
          <a:lstStyle/>
          <a:p>
            <a:pPr marL="0" marR="0" lvl="0" indent="0" algn="ctr" defTabSz="914314"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80808"/>
                </a:solidFill>
                <a:effectLst/>
                <a:uLnTx/>
                <a:uFillTx/>
                <a:latin typeface="Segoe UI Semibold"/>
                <a:ea typeface="+mn-ea"/>
                <a:cs typeface="Segoe UI Semibold"/>
              </a:rPr>
              <a:t>Field Seller</a:t>
            </a:r>
          </a:p>
        </p:txBody>
      </p:sp>
      <p:sp>
        <p:nvSpPr>
          <p:cNvPr id="96" name="TextBox 2066">
            <a:extLst>
              <a:ext uri="{FF2B5EF4-FFF2-40B4-BE49-F238E27FC236}">
                <a16:creationId xmlns:a16="http://schemas.microsoft.com/office/drawing/2014/main" id="{E8180C8C-FBE1-1E7F-C5A9-B6E6E5F5F6E4}"/>
              </a:ext>
            </a:extLst>
          </p:cNvPr>
          <p:cNvSpPr txBox="1"/>
          <p:nvPr/>
        </p:nvSpPr>
        <p:spPr>
          <a:xfrm>
            <a:off x="9393926" y="5912454"/>
            <a:ext cx="2197793" cy="846386"/>
          </a:xfrm>
          <a:prstGeom prst="rect">
            <a:avLst/>
          </a:prstGeom>
          <a:noFill/>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ea"/>
                <a:cs typeface="+mn-cs"/>
              </a:rPr>
              <a:t>在每个智能终端中整合机器学习和</a:t>
            </a:r>
            <a:r>
              <a:rPr kumimoji="0" lang="en-US" altLang="zh-CN" sz="1100" b="0" i="0" u="none" strike="noStrike" kern="1200" cap="none" spc="0" normalizeH="0" baseline="0" noProof="0">
                <a:ln>
                  <a:noFill/>
                </a:ln>
                <a:solidFill>
                  <a:srgbClr val="080808"/>
                </a:solidFill>
                <a:effectLst/>
                <a:uLnTx/>
                <a:uFillTx/>
                <a:latin typeface="Segoe UI"/>
                <a:ea typeface="+mn-ea"/>
                <a:cs typeface="+mn-cs"/>
              </a:rPr>
              <a:t>AI</a:t>
            </a:r>
            <a:r>
              <a:rPr kumimoji="0" lang="zh-CN" altLang="en-US" sz="1100" b="0" i="0" u="none" strike="noStrike" kern="1200" cap="none" spc="0" normalizeH="0" baseline="0" noProof="0">
                <a:ln>
                  <a:noFill/>
                </a:ln>
                <a:solidFill>
                  <a:srgbClr val="080808"/>
                </a:solidFill>
                <a:effectLst/>
                <a:uLnTx/>
                <a:uFillTx/>
                <a:latin typeface="Segoe UI"/>
                <a:ea typeface="+mn-ea"/>
                <a:cs typeface="+mn-cs"/>
              </a:rPr>
              <a:t>能力（包括店内和后台）。</a:t>
            </a:r>
            <a:endParaRPr kumimoji="0" lang="en-US" altLang="zh-CN" sz="1100" b="0" i="0" u="none" strike="noStrike" kern="1200" cap="none" spc="0" normalizeH="0" baseline="0" noProof="0">
              <a:ln>
                <a:noFill/>
              </a:ln>
              <a:solidFill>
                <a:srgbClr val="505050"/>
              </a:solidFill>
              <a:effectLst/>
              <a:uLnTx/>
              <a:uFillTx/>
              <a:latin typeface="Segoe UI"/>
              <a:ea typeface="+mn-l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080808"/>
                </a:solidFill>
                <a:effectLst/>
                <a:uLnTx/>
                <a:uFillTx/>
                <a:latin typeface="Segoe UI"/>
                <a:ea typeface="+mn-lt"/>
                <a:cs typeface="Segoe UI"/>
              </a:rPr>
              <a:t>达到</a:t>
            </a:r>
            <a:r>
              <a:rPr kumimoji="0" lang="zh-CN" altLang="en-US" sz="1100" b="0" i="0" u="none" strike="noStrike" kern="1200" cap="none" spc="0" normalizeH="0" baseline="0" noProof="0">
                <a:ln>
                  <a:noFill/>
                </a:ln>
                <a:solidFill>
                  <a:srgbClr val="505050"/>
                </a:solidFill>
                <a:effectLst/>
                <a:uLnTx/>
                <a:uFillTx/>
                <a:latin typeface="Segoe UI"/>
                <a:ea typeface="+mn-lt"/>
                <a:cs typeface="Segoe UI"/>
              </a:rPr>
              <a:t>导购辅助；流程自动化；订单查询</a:t>
            </a:r>
            <a:endParaRPr kumimoji="0" lang="en-US" altLang="zh-CN" sz="1100" b="0" i="0" u="none" strike="noStrike" kern="1200" cap="none" spc="0" normalizeH="0" baseline="0" noProof="0">
              <a:ln>
                <a:noFill/>
              </a:ln>
              <a:solidFill>
                <a:srgbClr val="505050"/>
              </a:solidFill>
              <a:effectLst/>
              <a:uLnTx/>
              <a:uFillTx/>
              <a:latin typeface="Segoe UI"/>
              <a:ea typeface="+mn-lt"/>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100" b="0" i="0" u="none" strike="noStrike" kern="1200" cap="none" spc="0" normalizeH="0" baseline="0" noProof="0">
              <a:ln>
                <a:noFill/>
              </a:ln>
              <a:solidFill>
                <a:srgbClr val="080808"/>
              </a:solidFill>
              <a:effectLst/>
              <a:uLnTx/>
              <a:uFillTx/>
              <a:latin typeface="Segoe UI"/>
              <a:ea typeface="+mn-ea"/>
              <a:cs typeface="Segoe UI"/>
            </a:endParaRPr>
          </a:p>
        </p:txBody>
      </p:sp>
      <p:sp>
        <p:nvSpPr>
          <p:cNvPr id="97" name="Rectangle: Rounded Corners 7">
            <a:extLst>
              <a:ext uri="{FF2B5EF4-FFF2-40B4-BE49-F238E27FC236}">
                <a16:creationId xmlns:a16="http://schemas.microsoft.com/office/drawing/2014/main" id="{FD1828E7-C91A-2B79-F717-727E5449FED1}"/>
              </a:ext>
            </a:extLst>
          </p:cNvPr>
          <p:cNvSpPr/>
          <p:nvPr/>
        </p:nvSpPr>
        <p:spPr bwMode="auto">
          <a:xfrm>
            <a:off x="9277605" y="5290172"/>
            <a:ext cx="2329809" cy="514960"/>
          </a:xfrm>
          <a:prstGeom prst="roundRect">
            <a:avLst>
              <a:gd name="adj" fmla="val 16051"/>
            </a:avLst>
          </a:prstGeom>
          <a:gradFill>
            <a:gsLst>
              <a:gs pos="0">
                <a:schemeClr val="accent1"/>
              </a:gs>
              <a:gs pos="100000">
                <a:srgbClr val="766DCD"/>
              </a:gs>
            </a:gsLst>
            <a:lin ang="27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379" rtl="0" eaLnBrk="1" fontAlgn="base" latinLnBrk="0" hangingPunct="1">
              <a:lnSpc>
                <a:spcPct val="100000"/>
              </a:lnSpc>
              <a:spcBef>
                <a:spcPct val="0"/>
              </a:spcBef>
              <a:spcAft>
                <a:spcPct val="0"/>
              </a:spcAft>
              <a:buClrTx/>
              <a:buSzTx/>
              <a:buFontTx/>
              <a:buNone/>
              <a:tabLst/>
              <a:defRPr/>
            </a:pPr>
            <a:r>
              <a:rPr kumimoji="0" lang="zh-CN" alt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rPr>
              <a:t>门店店员</a:t>
            </a:r>
            <a:endParaRPr kumimoji="0" lang="en-US" sz="14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8" name="Rectangle 92">
            <a:extLst>
              <a:ext uri="{FF2B5EF4-FFF2-40B4-BE49-F238E27FC236}">
                <a16:creationId xmlns:a16="http://schemas.microsoft.com/office/drawing/2014/main" id="{A904B61B-167A-A021-AD44-DE56A1F658E4}"/>
              </a:ext>
            </a:extLst>
          </p:cNvPr>
          <p:cNvSpPr/>
          <p:nvPr/>
        </p:nvSpPr>
        <p:spPr>
          <a:xfrm>
            <a:off x="1512743" y="4983902"/>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总部</a:t>
            </a:r>
            <a:r>
              <a:rPr kumimoji="0" lang="en-US" altLang="zh-CN"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a:t>
            </a: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mn-ea"/>
                <a:cs typeface="Segoe UI Semibold" panose="020B0702040204020203" pitchFamily="34" charset="0"/>
              </a:rPr>
              <a:t>营销部门</a:t>
            </a:r>
          </a:p>
        </p:txBody>
      </p:sp>
      <p:sp>
        <p:nvSpPr>
          <p:cNvPr id="99" name="Rectangle 92">
            <a:extLst>
              <a:ext uri="{FF2B5EF4-FFF2-40B4-BE49-F238E27FC236}">
                <a16:creationId xmlns:a16="http://schemas.microsoft.com/office/drawing/2014/main" id="{5A1F9130-24F2-3E57-AF81-A5E975CF9D19}"/>
              </a:ext>
            </a:extLst>
          </p:cNvPr>
          <p:cNvSpPr/>
          <p:nvPr/>
        </p:nvSpPr>
        <p:spPr>
          <a:xfrm>
            <a:off x="4097238" y="4986645"/>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总部</a:t>
            </a:r>
            <a:r>
              <a:rPr kumimoji="0" lang="en-US" altLang="zh-CN"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t>
            </a: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商业方案</a:t>
            </a:r>
          </a:p>
        </p:txBody>
      </p:sp>
      <p:sp>
        <p:nvSpPr>
          <p:cNvPr id="100" name="Rectangle 92">
            <a:extLst>
              <a:ext uri="{FF2B5EF4-FFF2-40B4-BE49-F238E27FC236}">
                <a16:creationId xmlns:a16="http://schemas.microsoft.com/office/drawing/2014/main" id="{9BDD46AD-BCE9-0DD5-0D20-2FBFC5585F31}"/>
              </a:ext>
            </a:extLst>
          </p:cNvPr>
          <p:cNvSpPr/>
          <p:nvPr/>
        </p:nvSpPr>
        <p:spPr>
          <a:xfrm>
            <a:off x="6758670" y="4980339"/>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营销</a:t>
            </a:r>
          </a:p>
        </p:txBody>
      </p:sp>
      <p:sp>
        <p:nvSpPr>
          <p:cNvPr id="105" name="Rectangle 92">
            <a:extLst>
              <a:ext uri="{FF2B5EF4-FFF2-40B4-BE49-F238E27FC236}">
                <a16:creationId xmlns:a16="http://schemas.microsoft.com/office/drawing/2014/main" id="{EC0BC410-C136-AF60-F2C6-7F8A7C763180}"/>
              </a:ext>
            </a:extLst>
          </p:cNvPr>
          <p:cNvSpPr/>
          <p:nvPr/>
        </p:nvSpPr>
        <p:spPr>
          <a:xfrm>
            <a:off x="9407730" y="4980339"/>
            <a:ext cx="2123554" cy="246221"/>
          </a:xfrm>
          <a:prstGeom prst="rect">
            <a:avLst/>
          </a:prstGeom>
        </p:spPr>
        <p:txBody>
          <a:bodyPr wrap="square" lIns="0" tIns="0" rIns="0" bIns="0" anchor="b" anchorCtr="0">
            <a:spAutoFit/>
          </a:bodyPr>
          <a:lstStyle/>
          <a:p>
            <a:pPr marL="0" marR="0" lvl="0" indent="0" algn="ctr" defTabSz="932563" rtl="0" eaLnBrk="1" fontAlgn="auto" latinLnBrk="0" hangingPunct="1">
              <a:lnSpc>
                <a:spcPct val="100000"/>
              </a:lnSpc>
              <a:spcBef>
                <a:spcPct val="0"/>
              </a:spcBef>
              <a:spcAft>
                <a:spcPts val="0"/>
              </a:spcAft>
              <a:buClrTx/>
              <a:buSzTx/>
              <a:buFontTx/>
              <a:buNone/>
              <a:tabLst/>
              <a:defRPr/>
            </a:pPr>
            <a:r>
              <a:rPr kumimoji="0" lang="zh-CN" altLang="en-US" sz="1600" b="0" i="0" u="none" strike="noStrike" kern="1200" cap="none" spc="0" normalizeH="0" baseline="0" noProof="0">
                <a:ln w="3175">
                  <a:noFill/>
                </a:ln>
                <a:solidFill>
                  <a:srgbClr val="FFFFFF"/>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零售</a:t>
            </a:r>
          </a:p>
        </p:txBody>
      </p:sp>
      <p:sp>
        <p:nvSpPr>
          <p:cNvPr id="107" name="文本框 106">
            <a:extLst>
              <a:ext uri="{FF2B5EF4-FFF2-40B4-BE49-F238E27FC236}">
                <a16:creationId xmlns:a16="http://schemas.microsoft.com/office/drawing/2014/main" id="{0857102B-F018-CEF8-9883-7EBE5BE9F3FA}"/>
              </a:ext>
            </a:extLst>
          </p:cNvPr>
          <p:cNvSpPr txBox="1"/>
          <p:nvPr/>
        </p:nvSpPr>
        <p:spPr>
          <a:xfrm>
            <a:off x="570377" y="1396653"/>
            <a:ext cx="494554"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消费品行业</a:t>
            </a:r>
            <a:endParaRPr kumimoji="0" lang="zh-CN" alt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9" name="文本框 108">
            <a:extLst>
              <a:ext uri="{FF2B5EF4-FFF2-40B4-BE49-F238E27FC236}">
                <a16:creationId xmlns:a16="http://schemas.microsoft.com/office/drawing/2014/main" id="{F1A017A4-1472-CC69-9BC3-58B991F48CB0}"/>
              </a:ext>
            </a:extLst>
          </p:cNvPr>
          <p:cNvSpPr txBox="1"/>
          <p:nvPr/>
        </p:nvSpPr>
        <p:spPr>
          <a:xfrm>
            <a:off x="570377" y="3074086"/>
            <a:ext cx="387419"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时尚零售行业</a:t>
            </a:r>
            <a:endParaRPr kumimoji="0" lang="zh-CN" altLang="en-US"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1" name="文本框 110">
            <a:extLst>
              <a:ext uri="{FF2B5EF4-FFF2-40B4-BE49-F238E27FC236}">
                <a16:creationId xmlns:a16="http://schemas.microsoft.com/office/drawing/2014/main" id="{58115C4B-4468-5B57-B22C-65FD7705991B}"/>
              </a:ext>
            </a:extLst>
          </p:cNvPr>
          <p:cNvSpPr txBox="1"/>
          <p:nvPr/>
        </p:nvSpPr>
        <p:spPr>
          <a:xfrm>
            <a:off x="542543" y="4967625"/>
            <a:ext cx="594386"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百货零售行业</a:t>
            </a:r>
            <a:endParaRPr kumimoji="0" lang="zh-CN" altLang="en-US" sz="1800" b="0" i="0" u="none" strike="noStrike" kern="1200" cap="none" spc="0" normalizeH="0" baseline="0" noProof="0">
              <a:ln>
                <a:noFill/>
              </a:ln>
              <a:solidFill>
                <a:srgbClr val="FFFFFF"/>
              </a:solidFill>
              <a:effectLst/>
              <a:uLnTx/>
              <a:uFillTx/>
              <a:latin typeface="Segoe UI"/>
              <a:ea typeface="+mn-ea"/>
              <a:cs typeface="+mn-cs"/>
            </a:endParaRPr>
          </a:p>
        </p:txBody>
      </p:sp>
    </p:spTree>
    <p:custDataLst>
      <p:tags r:id="rId1"/>
    </p:custDataLst>
    <p:extLst>
      <p:ext uri="{BB962C8B-B14F-4D97-AF65-F5344CB8AC3E}">
        <p14:creationId xmlns:p14="http://schemas.microsoft.com/office/powerpoint/2010/main" val="61548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E6FB4750-DB04-4FC9-A5D3-B1BF6DDCE182}"/>
              </a:ext>
            </a:extLst>
          </p:cNvPr>
          <p:cNvSpPr/>
          <p:nvPr/>
        </p:nvSpPr>
        <p:spPr>
          <a:xfrm>
            <a:off x="1443300" y="6404094"/>
            <a:ext cx="10057798" cy="357269"/>
          </a:xfrm>
          <a:prstGeom prst="rect">
            <a:avLst/>
          </a:pr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222250" rtl="0" eaLnBrk="1" fontAlgn="auto" latinLnBrk="0" hangingPunct="1">
              <a:lnSpc>
                <a:spcPct val="90000"/>
              </a:lnSpc>
              <a:spcBef>
                <a:spcPct val="0"/>
              </a:spcBef>
              <a:spcAft>
                <a:spcPct val="35000"/>
              </a:spcAft>
              <a:buClrTx/>
              <a:buSzTx/>
              <a:buFontTx/>
              <a:buNone/>
              <a:tabLst/>
              <a:defRPr/>
            </a:pPr>
            <a:r>
              <a:rPr kumimoji="0" lang="en-US" altLang="zh-CN" sz="1400" b="0" i="0" u="none" strike="noStrike" kern="1200" cap="none" spc="0" normalizeH="0" baseline="0" noProof="0">
                <a:ln>
                  <a:noFill/>
                </a:ln>
                <a:solidFill>
                  <a:srgbClr val="0070C0"/>
                </a:solidFill>
                <a:effectLst/>
                <a:highlight>
                  <a:srgbClr val="FFFF00"/>
                </a:highlight>
                <a:uLnTx/>
                <a:uFillTx/>
                <a:latin typeface="Segoe UI Semibold" panose="020B0702040204020203" pitchFamily="34" charset="0"/>
                <a:ea typeface="等线" panose="02010600030101010101" pitchFamily="2" charset="-122"/>
                <a:cs typeface="Segoe UI Semibold" panose="020B0702040204020203" pitchFamily="34" charset="0"/>
              </a:rPr>
              <a:t>OpenAI </a:t>
            </a:r>
            <a:r>
              <a:rPr kumimoji="0" lang="en-US" altLang="zh-CN" sz="1400" b="0" i="0" u="none" strike="noStrike" kern="1200" cap="none" spc="0" normalizeH="0" baseline="0" noProof="0">
                <a:ln>
                  <a:noFill/>
                </a:ln>
                <a:solidFill>
                  <a:srgbClr val="0070C0"/>
                </a:solidFill>
                <a:effectLst/>
                <a:uLnTx/>
                <a:uFillTx/>
                <a:latin typeface="Segoe UI Semibold" panose="020B0702040204020203" pitchFamily="34" charset="0"/>
                <a:ea typeface="等线" panose="02010600030101010101" pitchFamily="2" charset="-122"/>
                <a:cs typeface="Segoe UI Semibold" panose="020B0702040204020203" pitchFamily="34" charset="0"/>
              </a:rPr>
              <a:t>| </a:t>
            </a: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IoT &amp; Edge  </a:t>
            </a:r>
            <a:r>
              <a:rPr kumimoji="0" lang="en-US" sz="1400" b="0" i="0" u="none" strike="noStrike" kern="1200" cap="none" spc="0" normalizeH="0" baseline="0" noProof="0">
                <a:ln>
                  <a:noFill/>
                </a:ln>
                <a:solidFill>
                  <a:srgbClr val="0070C0"/>
                </a:solidFill>
                <a:effectLst/>
                <a:uLnTx/>
                <a:uFillTx/>
                <a:latin typeface="Segoe UI Semibold" panose="020B0702040204020203" pitchFamily="34" charset="0"/>
                <a:ea typeface="+mn-ea"/>
                <a:cs typeface="Segoe UI Semibold" panose="020B0702040204020203" pitchFamily="34" charset="0"/>
              </a:rPr>
              <a:t>| </a:t>
            </a: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 AI  </a:t>
            </a:r>
            <a:r>
              <a:rPr kumimoji="0" lang="en-US" sz="1400" b="0" i="0" u="none" strike="noStrike" kern="1200" cap="none" spc="0" normalizeH="0" baseline="0" noProof="0">
                <a:ln>
                  <a:noFill/>
                </a:ln>
                <a:solidFill>
                  <a:srgbClr val="0070C0"/>
                </a:solidFill>
                <a:effectLst/>
                <a:uLnTx/>
                <a:uFillTx/>
                <a:latin typeface="Segoe UI Semibold" panose="020B0702040204020203" pitchFamily="34" charset="0"/>
                <a:ea typeface="+mn-ea"/>
                <a:cs typeface="Segoe UI Semibold" panose="020B0702040204020203" pitchFamily="34" charset="0"/>
              </a:rPr>
              <a:t>|</a:t>
            </a: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  Hybrid cloud </a:t>
            </a:r>
            <a:r>
              <a:rPr kumimoji="0" lang="en-US" sz="1400" b="0" i="0" u="none" strike="noStrike" kern="1200" cap="none" spc="0" normalizeH="0" baseline="0" noProof="0">
                <a:ln>
                  <a:noFill/>
                </a:ln>
                <a:solidFill>
                  <a:srgbClr val="0070C0"/>
                </a:solidFill>
                <a:effectLst/>
                <a:uLnTx/>
                <a:uFillTx/>
                <a:latin typeface="Segoe UI Semibold" panose="020B0702040204020203" pitchFamily="34" charset="0"/>
                <a:ea typeface="+mn-ea"/>
                <a:cs typeface="Segoe UI Semibold" panose="020B0702040204020203" pitchFamily="34" charset="0"/>
              </a:rPr>
              <a:t> |  </a:t>
            </a: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High-performance computing  </a:t>
            </a:r>
            <a:r>
              <a:rPr kumimoji="0" lang="en-US" sz="1400" b="0" i="0" u="none" strike="noStrike" kern="1200" cap="none" spc="0" normalizeH="0" baseline="0" noProof="0">
                <a:ln>
                  <a:noFill/>
                </a:ln>
                <a:solidFill>
                  <a:srgbClr val="0070C0"/>
                </a:solidFill>
                <a:effectLst/>
                <a:uLnTx/>
                <a:uFillTx/>
                <a:latin typeface="Segoe UI Semibold" panose="020B0702040204020203" pitchFamily="34" charset="0"/>
                <a:ea typeface="+mn-ea"/>
                <a:cs typeface="Segoe UI Semibold" panose="020B0702040204020203" pitchFamily="34" charset="0"/>
              </a:rPr>
              <a:t>| </a:t>
            </a:r>
            <a:r>
              <a:rPr kumimoji="0" lang="en-US"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 Mixed reality</a:t>
            </a:r>
            <a:endParaRPr kumimoji="0" lang="en-IN" sz="14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sp>
        <p:nvSpPr>
          <p:cNvPr id="50" name="TextBox 49">
            <a:extLst>
              <a:ext uri="{FF2B5EF4-FFF2-40B4-BE49-F238E27FC236}">
                <a16:creationId xmlns:a16="http://schemas.microsoft.com/office/drawing/2014/main" id="{EE3807E9-396C-45C4-A9C3-D99B3E88C731}"/>
              </a:ext>
            </a:extLst>
          </p:cNvPr>
          <p:cNvSpPr txBox="1">
            <a:spLocks/>
          </p:cNvSpPr>
          <p:nvPr/>
        </p:nvSpPr>
        <p:spPr>
          <a:xfrm>
            <a:off x="208826" y="6404093"/>
            <a:ext cx="2282123" cy="357269"/>
          </a:xfrm>
          <a:prstGeom prst="bracketPair">
            <a:avLst>
              <a:gd name="adj" fmla="val 0"/>
            </a:avLst>
          </a:prstGeom>
          <a:noFill/>
          <a:ln w="6350">
            <a:noFill/>
          </a:ln>
        </p:spPr>
        <p:txBody>
          <a:bodyPr vert="horz" wrap="square" lIns="91440" tIns="91440" rIns="91440" bIns="91440" rtlCol="0" anchor="ctr" anchorCtr="0">
            <a:noAutofit/>
          </a:bodyPr>
          <a:lstStyle>
            <a:defPPr>
              <a:defRPr lang="en-US"/>
            </a:defPPr>
            <a:lvl1pPr marR="0" lvl="0" indent="0" defTabSz="914367" fontAlgn="auto">
              <a:lnSpc>
                <a:spcPct val="100000"/>
              </a:lnSpc>
              <a:spcBef>
                <a:spcPct val="20000"/>
              </a:spcBef>
              <a:spcAft>
                <a:spcPts val="0"/>
              </a:spcAft>
              <a:buClrTx/>
              <a:buSzPct val="90000"/>
              <a:buFont typeface="Wingdings" panose="05000000000000000000" pitchFamily="2" charset="2"/>
              <a:buNone/>
              <a:tabLst/>
              <a:defRPr kumimoji="0" sz="1400" b="0" i="0" u="none" strike="noStrike" cap="none" spc="0" normalizeH="0" baseline="0">
                <a:ln>
                  <a:noFill/>
                </a:ln>
                <a:solidFill>
                  <a:srgbClr val="353535"/>
                </a:solidFill>
                <a:effectLst/>
                <a:uLnTx/>
                <a:uFillTx/>
                <a:latin typeface="Segoe UI Semibold" panose="020B0702040204020203" pitchFamily="34" charset="0"/>
                <a:cs typeface="Segoe UI Semibold" panose="020B0702040204020203" pitchFamily="34" charset="0"/>
              </a:defRPr>
            </a:lvl1pPr>
            <a:lvl2pPr marL="448193" marR="0" lvl="1" indent="-224097" defTabSz="914367" fontAlgn="auto">
              <a:lnSpc>
                <a:spcPct val="90000"/>
              </a:lnSpc>
              <a:spcBef>
                <a:spcPct val="20000"/>
              </a:spcBef>
              <a:spcAft>
                <a:spcPts val="0"/>
              </a:spcAft>
              <a:buClrTx/>
              <a:buSzPct val="90000"/>
              <a:buFont typeface="Wingdings" panose="05000000000000000000" pitchFamily="2" charset="2"/>
              <a:buChar char=""/>
              <a:tabLst/>
              <a:defRPr sz="2745" spc="0" baseline="0">
                <a:gradFill>
                  <a:gsLst>
                    <a:gs pos="1250">
                      <a:schemeClr val="tx1"/>
                    </a:gs>
                    <a:gs pos="100000">
                      <a:schemeClr val="tx1"/>
                    </a:gs>
                  </a:gsLst>
                  <a:lin ang="5400000" scaled="0"/>
                </a:gradFill>
              </a:defRPr>
            </a:lvl2pPr>
            <a:lvl3pPr marL="672290" marR="0" lvl="2" indent="-224097" defTabSz="914367" fontAlgn="auto">
              <a:lnSpc>
                <a:spcPct val="90000"/>
              </a:lnSpc>
              <a:spcBef>
                <a:spcPct val="20000"/>
              </a:spcBef>
              <a:spcAft>
                <a:spcPts val="0"/>
              </a:spcAft>
              <a:buClrTx/>
              <a:buSzPct val="90000"/>
              <a:buFont typeface="Wingdings" panose="05000000000000000000" pitchFamily="2" charset="2"/>
              <a:buChar char=""/>
              <a:tabLst/>
              <a:defRPr sz="2353" spc="0" baseline="0">
                <a:gradFill>
                  <a:gsLst>
                    <a:gs pos="1250">
                      <a:schemeClr val="tx1"/>
                    </a:gs>
                    <a:gs pos="100000">
                      <a:schemeClr val="tx1"/>
                    </a:gs>
                  </a:gsLst>
                  <a:lin ang="5400000" scaled="0"/>
                </a:gradFill>
              </a:defRPr>
            </a:lvl3pPr>
            <a:lvl4pPr marL="896386" marR="0" lvl="3" indent="-224097" defTabSz="914367" fontAlgn="auto">
              <a:lnSpc>
                <a:spcPct val="90000"/>
              </a:lnSpc>
              <a:spcBef>
                <a:spcPct val="20000"/>
              </a:spcBef>
              <a:spcAft>
                <a:spcPts val="0"/>
              </a:spcAft>
              <a:buClrTx/>
              <a:buSzPct val="90000"/>
              <a:buFont typeface="Wingdings" panose="05000000000000000000" pitchFamily="2" charset="2"/>
              <a:buChar char=""/>
              <a:tabLst/>
              <a:defRPr sz="2157" spc="0" baseline="0">
                <a:gradFill>
                  <a:gsLst>
                    <a:gs pos="1250">
                      <a:schemeClr val="tx1"/>
                    </a:gs>
                    <a:gs pos="100000">
                      <a:schemeClr val="tx1"/>
                    </a:gs>
                  </a:gsLst>
                  <a:lin ang="5400000" scaled="0"/>
                </a:gradFill>
              </a:defRPr>
            </a:lvl4pPr>
            <a:lvl5pPr marL="1120483" marR="0" lvl="4" indent="-224097" defTabSz="914367" fontAlgn="auto">
              <a:lnSpc>
                <a:spcPct val="90000"/>
              </a:lnSpc>
              <a:spcBef>
                <a:spcPct val="20000"/>
              </a:spcBef>
              <a:spcAft>
                <a:spcPts val="0"/>
              </a:spcAft>
              <a:buClrTx/>
              <a:buSzPct val="90000"/>
              <a:buFont typeface="Wingdings" panose="05000000000000000000" pitchFamily="2" charset="2"/>
              <a:buChar char=""/>
              <a:tabLst/>
              <a:defRPr sz="2157" spc="0" baseline="0">
                <a:gradFill>
                  <a:gsLst>
                    <a:gs pos="1250">
                      <a:schemeClr val="tx1"/>
                    </a:gs>
                    <a:gs pos="100000">
                      <a:schemeClr val="tx1"/>
                    </a:gs>
                  </a:gsLst>
                  <a:lin ang="5400000" scaled="0"/>
                </a:gradFill>
              </a:defRPr>
            </a:lvl5pPr>
            <a:lvl6pPr marL="2514509" indent="-228592" defTabSz="914367">
              <a:spcBef>
                <a:spcPct val="20000"/>
              </a:spcBef>
              <a:buFont typeface="Arial" pitchFamily="34" charset="0"/>
              <a:buChar char="•"/>
              <a:defRPr sz="1961"/>
            </a:lvl6pPr>
            <a:lvl7pPr marL="2971693" indent="-228592" defTabSz="914367">
              <a:spcBef>
                <a:spcPct val="20000"/>
              </a:spcBef>
              <a:buFont typeface="Arial" pitchFamily="34" charset="0"/>
              <a:buChar char="•"/>
              <a:defRPr sz="1961"/>
            </a:lvl7pPr>
            <a:lvl8pPr marL="3428877" indent="-228592" defTabSz="914367">
              <a:spcBef>
                <a:spcPct val="20000"/>
              </a:spcBef>
              <a:buFont typeface="Arial" pitchFamily="34" charset="0"/>
              <a:buChar char="•"/>
              <a:defRPr sz="1961"/>
            </a:lvl8pPr>
            <a:lvl9pPr marL="3886061" indent="-228592" defTabSz="914367">
              <a:spcBef>
                <a:spcPct val="20000"/>
              </a:spcBef>
              <a:buFont typeface="Arial" pitchFamily="34" charset="0"/>
              <a:buChar char="•"/>
              <a:defRPr sz="1961"/>
            </a:lvl9pPr>
          </a:lstStyle>
          <a:p>
            <a:pPr marL="0" marR="0" lvl="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Cross-Solution:</a:t>
            </a:r>
          </a:p>
        </p:txBody>
      </p:sp>
      <p:sp>
        <p:nvSpPr>
          <p:cNvPr id="12" name="Title 2">
            <a:extLst>
              <a:ext uri="{FF2B5EF4-FFF2-40B4-BE49-F238E27FC236}">
                <a16:creationId xmlns:a16="http://schemas.microsoft.com/office/drawing/2014/main" id="{EBDE0CF7-91C0-4E69-A8FE-69F87F6FCF1B}"/>
              </a:ext>
            </a:extLst>
          </p:cNvPr>
          <p:cNvSpPr txBox="1">
            <a:spLocks/>
          </p:cNvSpPr>
          <p:nvPr/>
        </p:nvSpPr>
        <p:spPr>
          <a:xfrm>
            <a:off x="627498" y="65207"/>
            <a:ext cx="8876883" cy="593996"/>
          </a:xfrm>
          <a:prstGeom prst="rect">
            <a:avLst/>
          </a:prstGeom>
        </p:spPr>
        <p:txBody>
          <a:bodyPr vert="horz" wrap="square" lIns="0" tIns="0" rIns="0" bIns="0" rtlCol="0" anchor="t">
            <a:spAutoFit/>
          </a:bodyPr>
          <a:lstStyle>
            <a:defPPr>
              <a:defRPr lang="en-US"/>
            </a:defPPr>
            <a:lvl1pPr marR="0" lvl="0" indent="0" defTabSz="932742" fontAlgn="auto">
              <a:lnSpc>
                <a:spcPct val="100000"/>
              </a:lnSpc>
              <a:spcBef>
                <a:spcPct val="0"/>
              </a:spcBef>
              <a:spcAft>
                <a:spcPts val="0"/>
              </a:spcAft>
              <a:buClrTx/>
              <a:buSzTx/>
              <a:buFontTx/>
              <a:buNone/>
              <a:tabLst/>
              <a:defRPr kumimoji="0" sz="2800" b="0" i="0" u="none" strike="noStrike" cap="none" spc="-50" normalizeH="0" baseline="0">
                <a:ln w="3175">
                  <a:noFill/>
                </a:ln>
                <a:solidFill>
                  <a:srgbClr val="FFFFFF"/>
                </a:solidFill>
                <a:effectLst/>
                <a:uLnTx/>
                <a:uFillTx/>
                <a:latin typeface="微软雅黑"/>
                <a:ea typeface="微软雅黑"/>
                <a:cs typeface="Segoe UI"/>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a:ln w="3175">
                  <a:noFill/>
                </a:ln>
                <a:solidFill>
                  <a:srgbClr val="FFFFFF"/>
                </a:solidFill>
                <a:effectLst/>
                <a:uLnTx/>
                <a:uFillTx/>
                <a:latin typeface="微软雅黑"/>
                <a:ea typeface="微软雅黑"/>
                <a:cs typeface="Segoe UI"/>
              </a:rPr>
              <a:t>Manufacturing – </a:t>
            </a:r>
            <a:r>
              <a:rPr kumimoji="0" lang="zh-CN" altLang="en-US" sz="2800" b="0" i="0" u="none" strike="noStrike" kern="1200" cap="none" spc="-50" normalizeH="0" baseline="0" noProof="0">
                <a:ln w="3175">
                  <a:noFill/>
                </a:ln>
                <a:solidFill>
                  <a:srgbClr val="FFFFFF"/>
                </a:solidFill>
                <a:effectLst/>
                <a:uLnTx/>
                <a:uFillTx/>
                <a:latin typeface="微软雅黑"/>
                <a:ea typeface="微软雅黑"/>
                <a:cs typeface="Segoe UI"/>
              </a:rPr>
              <a:t>制造业的知识库搜索与摘要</a:t>
            </a:r>
            <a:endParaRPr kumimoji="0" lang="en-US" sz="2800" b="0" i="0" u="none" strike="noStrike" kern="1200" cap="none" spc="-50" normalizeH="0" baseline="0" noProof="0">
              <a:ln w="3175">
                <a:noFill/>
              </a:ln>
              <a:solidFill>
                <a:srgbClr val="FFFFFF"/>
              </a:solidFill>
              <a:effectLst/>
              <a:uLnTx/>
              <a:uFillTx/>
              <a:latin typeface="微软雅黑"/>
              <a:ea typeface="微软雅黑"/>
              <a:cs typeface="Segoe UI"/>
            </a:endParaRPr>
          </a:p>
        </p:txBody>
      </p:sp>
      <p:cxnSp>
        <p:nvCxnSpPr>
          <p:cNvPr id="5" name="Straight Connector 7">
            <a:extLst>
              <a:ext uri="{FF2B5EF4-FFF2-40B4-BE49-F238E27FC236}">
                <a16:creationId xmlns:a16="http://schemas.microsoft.com/office/drawing/2014/main" id="{8CC8B40B-D712-410A-0478-0D29719F5356}"/>
              </a:ext>
              <a:ext uri="{C183D7F6-B498-43B3-948B-1728B52AA6E4}">
                <adec:decorative xmlns:adec="http://schemas.microsoft.com/office/drawing/2017/decorative" val="1"/>
              </a:ext>
            </a:extLst>
          </p:cNvPr>
          <p:cNvCxnSpPr>
            <a:cxnSpLocks/>
          </p:cNvCxnSpPr>
          <p:nvPr/>
        </p:nvCxnSpPr>
        <p:spPr>
          <a:xfrm>
            <a:off x="465009" y="172928"/>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sp>
        <p:nvSpPr>
          <p:cNvPr id="40" name="Rounded Rectangle 11">
            <a:extLst>
              <a:ext uri="{FF2B5EF4-FFF2-40B4-BE49-F238E27FC236}">
                <a16:creationId xmlns:a16="http://schemas.microsoft.com/office/drawing/2014/main" id="{6CA63D1C-C3A3-6BF0-84F0-9F67D8F377FA}"/>
              </a:ext>
            </a:extLst>
          </p:cNvPr>
          <p:cNvSpPr/>
          <p:nvPr/>
        </p:nvSpPr>
        <p:spPr>
          <a:xfrm>
            <a:off x="197966" y="910297"/>
            <a:ext cx="5645425" cy="2326923"/>
          </a:xfrm>
          <a:prstGeom prst="rect">
            <a:avLst/>
          </a:prstGeom>
          <a:solidFill>
            <a:srgbClr val="3157A7"/>
          </a:solidFill>
          <a:ln w="6350" cap="flat" cmpd="sng" algn="ctr">
            <a:solidFill>
              <a:srgbClr val="3157A7"/>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典型经景：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1" u="none" strike="noStrike" kern="0" cap="none" spc="0" normalizeH="0" baseline="0" noProof="0">
                <a:ln>
                  <a:noFill/>
                </a:ln>
                <a:solidFill>
                  <a:srgbClr val="FFFF00"/>
                </a:solidFill>
                <a:effectLst/>
                <a:uLnTx/>
                <a:uFillTx/>
                <a:latin typeface="Calibri" panose="020F0502020204030204"/>
                <a:ea typeface="+mn-lt"/>
                <a:cs typeface="Calibri" panose="020F0502020204030204"/>
              </a:rPr>
              <a:t>        </a:t>
            </a:r>
            <a:r>
              <a:rPr kumimoji="0" lang="zh-CN" altLang="en-US" sz="1600" b="1" i="1" u="sng" strike="noStrike" kern="0" cap="none" spc="0" normalizeH="0" baseline="0" noProof="0">
                <a:ln>
                  <a:noFill/>
                </a:ln>
                <a:solidFill>
                  <a:srgbClr val="FFFF00"/>
                </a:solidFill>
                <a:effectLst/>
                <a:uLnTx/>
                <a:uFillTx/>
                <a:latin typeface="Calibri" panose="020F0502020204030204"/>
                <a:ea typeface="+mn-lt"/>
                <a:cs typeface="Calibri" panose="020F0502020204030204"/>
              </a:rPr>
              <a:t>制造业的知识库搜索与摘要</a:t>
            </a:r>
            <a:endParaRPr kumimoji="0" lang="en-US" altLang="zh-CN" sz="1600" b="1" i="1" u="sng" strike="noStrike" kern="0" cap="none" spc="0" normalizeH="0" baseline="0" noProof="0">
              <a:ln>
                <a:noFill/>
              </a:ln>
              <a:solidFill>
                <a:srgbClr val="FFFF00"/>
              </a:solidFill>
              <a:effectLst/>
              <a:uLnTx/>
              <a:uFillTx/>
              <a:latin typeface="Calibri" panose="020F0502020204030204"/>
              <a:ea typeface="Calibri" panose="020F0502020204030204"/>
              <a:cs typeface="Calibri" panose="020F0502020204030204"/>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方案： </a:t>
            </a:r>
          </a:p>
          <a:p>
            <a:pPr marL="0" marR="0" lvl="0" indent="0" algn="l" defTabSz="914411" rtl="0" eaLnBrk="1" fontAlgn="auto" latinLnBrk="0" hangingPunct="1">
              <a:lnSpc>
                <a:spcPts val="2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400" b="0" i="0" u="none" strike="noStrike" kern="0" cap="none" spc="0" normalizeH="0" baseline="0" noProof="0">
                <a:ln>
                  <a:noFill/>
                </a:ln>
                <a:solidFill>
                  <a:srgbClr val="FFFFFF"/>
                </a:solidFill>
                <a:effectLst/>
                <a:uLnTx/>
                <a:uFillTx/>
                <a:latin typeface="Segoe UI"/>
                <a:ea typeface="+mn-lt"/>
                <a:cs typeface="Segoe UI"/>
              </a:rPr>
              <a:t>制造行业存有大量的产品文档和技术文档，基于某个领域的搜索，以及查找文本摘要是常有的需求。</a:t>
            </a: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价值：</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缩短搜寻及阅读时间 </a:t>
            </a: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提高搜索信息的效率</a:t>
            </a:r>
          </a:p>
          <a:p>
            <a:pPr marL="0" marR="0" lvl="0" indent="0" algn="l" defTabSz="914411" rtl="0" eaLnBrk="1" fontAlgn="auto" latinLnBrk="0" hangingPunct="1">
              <a:lnSpc>
                <a:spcPct val="100000"/>
              </a:lnSpc>
              <a:spcBef>
                <a:spcPts val="0"/>
              </a:spcBef>
              <a:spcAft>
                <a:spcPts val="300"/>
              </a:spcAft>
              <a:buClrTx/>
              <a:buSzTx/>
              <a:buFontTx/>
              <a:buNone/>
              <a:tabLst/>
              <a:defRPr/>
            </a:pPr>
            <a:endParaRPr kumimoji="0" lang="zh-CN" altLang="en-US" sz="1200" b="1" i="0" u="none" strike="noStrike" kern="0" cap="none" spc="0" normalizeH="0" baseline="0" noProof="0">
              <a:ln>
                <a:noFill/>
              </a:ln>
              <a:solidFill>
                <a:srgbClr val="FFFFFF"/>
              </a:solidFill>
              <a:effectLst/>
              <a:uLnTx/>
              <a:uFillTx/>
              <a:latin typeface="Segoe UI"/>
              <a:ea typeface="+mn-lt"/>
              <a:cs typeface="Segoe UI"/>
            </a:endParaRPr>
          </a:p>
        </p:txBody>
      </p:sp>
      <p:sp>
        <p:nvSpPr>
          <p:cNvPr id="41" name="Rectangle 14">
            <a:extLst>
              <a:ext uri="{FF2B5EF4-FFF2-40B4-BE49-F238E27FC236}">
                <a16:creationId xmlns:a16="http://schemas.microsoft.com/office/drawing/2014/main" id="{70BD9619-8A67-2E57-EECB-EDA4014C8F96}"/>
              </a:ext>
            </a:extLst>
          </p:cNvPr>
          <p:cNvSpPr/>
          <p:nvPr/>
        </p:nvSpPr>
        <p:spPr>
          <a:xfrm>
            <a:off x="6168019" y="910916"/>
            <a:ext cx="5650287" cy="2328256"/>
          </a:xfrm>
          <a:prstGeom prst="rect">
            <a:avLst/>
          </a:prstGeom>
          <a:solidFill>
            <a:schemeClr val="tx2"/>
          </a:solidFill>
          <a:ln w="6350">
            <a:solidFill>
              <a:schemeClr val="tx2"/>
            </a:solidFill>
          </a:ln>
        </p:spPr>
        <p:txBody>
          <a:bodyPr wrap="square" lIns="182880" tIns="91440" rIns="137160" bIns="91440" anchor="t" anchorCtr="0">
            <a:noAutofit/>
          </a:bodyPr>
          <a:lstStyle/>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受众群体：</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a:buChar char="•"/>
              <a:tabLst/>
              <a:defRPr/>
            </a:pPr>
            <a:r>
              <a:rPr kumimoji="0" lang="en-US" altLang="zh-CN" sz="1200" b="1" i="0" u="none" strike="noStrike" kern="0" cap="none" spc="0" normalizeH="0" baseline="0" noProof="0" err="1">
                <a:ln>
                  <a:noFill/>
                </a:ln>
                <a:solidFill>
                  <a:srgbClr val="FFFFFF"/>
                </a:solidFill>
                <a:effectLst/>
                <a:uLnTx/>
                <a:uFillTx/>
                <a:latin typeface="Segoe UI"/>
                <a:ea typeface="Calibri" panose="020F0502020204030204"/>
                <a:cs typeface="Segoe UI"/>
              </a:rPr>
              <a:t>销售部门，技术部门，商务部门，生产部门，供应链部门</a:t>
            </a:r>
            <a:endParaRPr kumimoji="0" lang="en-US" altLang="zh-CN" sz="12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客户需求</a:t>
            </a: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&amp;</a:t>
            </a:r>
            <a:r>
              <a:rPr kumimoji="0" lang="zh-CN" altLang="en-US" sz="1400" b="1" i="0" u="none" strike="noStrike" kern="0" cap="none" spc="0" normalizeH="0" baseline="0" noProof="0">
                <a:ln>
                  <a:noFill/>
                </a:ln>
                <a:solidFill>
                  <a:srgbClr val="FFFFFF"/>
                </a:solidFill>
                <a:effectLst/>
                <a:uLnTx/>
                <a:uFillTx/>
                <a:latin typeface="Segoe UI"/>
                <a:ea typeface="+mn-lt"/>
                <a:cs typeface="Segoe UI"/>
              </a:rPr>
              <a:t>痛点: </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      </a:t>
            </a:r>
            <a:r>
              <a:rPr kumimoji="0" lang="zh-CN" altLang="en-US" sz="1200" b="0" i="0" u="none" strike="noStrike" kern="0" cap="none" spc="0" normalizeH="0" baseline="0" noProof="0">
                <a:ln>
                  <a:noFill/>
                </a:ln>
                <a:solidFill>
                  <a:srgbClr val="FFFFFF"/>
                </a:solidFill>
                <a:effectLst/>
                <a:uLnTx/>
                <a:uFillTx/>
                <a:latin typeface="Segoe UI"/>
                <a:ea typeface="+mn-lt"/>
                <a:cs typeface="Segoe UI"/>
              </a:rPr>
              <a:t> 制造业大量的生产技术文档，产品手册，操作手册，技术文章等等资料丰富而冗长，生产过程人机料法环测需要随时查询保障正常生产。用户进行信息查找时，会浪费大量的时间，无法很快找到有效的信息。希望有一个技术把这些冗长的文档系统进行摘要，以便后续查找有用信息时，可以缩短时间。</a:t>
            </a:r>
          </a:p>
          <a:p>
            <a:pPr marL="0" marR="0" lvl="0" indent="0" algn="l" defTabSz="914411" rtl="0" eaLnBrk="1" fontAlgn="auto" latinLnBrk="0" hangingPunct="1">
              <a:lnSpc>
                <a:spcPct val="100000"/>
              </a:lnSpc>
              <a:spcBef>
                <a:spcPts val="60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Segoe UI"/>
              <a:ea typeface="等线" panose="02010600030101010101" pitchFamily="2" charset="-122"/>
              <a:cs typeface="Segoe UI"/>
            </a:endParaRPr>
          </a:p>
        </p:txBody>
      </p:sp>
      <p:sp>
        <p:nvSpPr>
          <p:cNvPr id="2" name="Rounded Rectangle 11">
            <a:extLst>
              <a:ext uri="{FF2B5EF4-FFF2-40B4-BE49-F238E27FC236}">
                <a16:creationId xmlns:a16="http://schemas.microsoft.com/office/drawing/2014/main" id="{9EE97D6E-3B09-8C3B-EAA6-0BF853F762CD}"/>
              </a:ext>
            </a:extLst>
          </p:cNvPr>
          <p:cNvSpPr/>
          <p:nvPr/>
        </p:nvSpPr>
        <p:spPr>
          <a:xfrm>
            <a:off x="7634584" y="3437079"/>
            <a:ext cx="4183722" cy="2852897"/>
          </a:xfrm>
          <a:prstGeom prst="rect">
            <a:avLst/>
          </a:prstGeom>
          <a:solidFill>
            <a:schemeClr val="accent3">
              <a:lumMod val="50000"/>
            </a:schemeClr>
          </a:solidFill>
          <a:ln w="6350" cap="flat" cmpd="sng" algn="ctr">
            <a:solidFill>
              <a:schemeClr val="bg1">
                <a:lumMod val="75000"/>
              </a:schemeClr>
            </a:solidFill>
            <a:prstDash val="solid"/>
          </a:ln>
          <a:effectLst/>
        </p:spPr>
        <p:txBody>
          <a:bodyPr lIns="182880" tIns="91440" rIns="182880" bIns="91440" rtlCol="0" anchor="t" anchorCtr="0"/>
          <a:lstStyle/>
          <a:p>
            <a:pPr marL="0" marR="0" lvl="0" indent="0" algn="l" defTabSz="914411" rtl="0" eaLnBrk="1" fontAlgn="auto" latinLnBrk="0" hangingPunct="1">
              <a:lnSpc>
                <a:spcPct val="100000"/>
              </a:lnSpc>
              <a:spcBef>
                <a:spcPts val="0"/>
              </a:spcBef>
              <a:spcAft>
                <a:spcPts val="300"/>
              </a:spcAft>
              <a:buClrTx/>
              <a:buSzTx/>
              <a:buFontTx/>
              <a:buNone/>
              <a:tabLst/>
              <a:defRPr/>
            </a:pPr>
            <a:r>
              <a:rPr kumimoji="0" lang="zh-CN" altLang="en-US" sz="12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客户沟通常见话术：</a:t>
            </a:r>
            <a:endParaRPr kumimoji="0" lang="en-US" altLang="zh-CN" sz="12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342900" marR="0" lvl="0" indent="-342900" algn="l" defTabSz="914411"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200" b="0" i="0" u="none" strike="noStrike" kern="0" cap="none" spc="0" normalizeH="0" baseline="0" noProof="0">
                <a:ln>
                  <a:noFill/>
                </a:ln>
                <a:solidFill>
                  <a:prstClr val="white"/>
                </a:solidFill>
                <a:effectLst/>
                <a:uLnTx/>
                <a:uFillTx/>
                <a:latin typeface="Segoe UI"/>
                <a:ea typeface="等线"/>
                <a:cs typeface="Segoe UI"/>
              </a:rPr>
              <a:t>众多的生产技术资料如何电子化管理？</a:t>
            </a:r>
          </a:p>
          <a:p>
            <a:pPr marL="342900" marR="0" lvl="0" indent="-342900" algn="l" defTabSz="914411"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zh-CN" sz="1200" b="0" i="0" u="none" strike="noStrike" kern="0" cap="none" spc="0" normalizeH="0" baseline="0" noProof="0" err="1">
                <a:ln>
                  <a:noFill/>
                </a:ln>
                <a:solidFill>
                  <a:prstClr val="white"/>
                </a:solidFill>
                <a:effectLst/>
                <a:uLnTx/>
                <a:uFillTx/>
                <a:latin typeface="Segoe UI"/>
                <a:ea typeface="等线"/>
                <a:cs typeface="Segoe UI"/>
              </a:rPr>
              <a:t>是否有一个统一入口进行技术资料快速检索</a:t>
            </a:r>
            <a:r>
              <a:rPr kumimoji="0" lang="en-US" altLang="zh-CN" sz="1200" b="0" i="0" u="none" strike="noStrike" kern="0" cap="none" spc="0" normalizeH="0" baseline="0" noProof="0">
                <a:ln>
                  <a:noFill/>
                </a:ln>
                <a:solidFill>
                  <a:prstClr val="white"/>
                </a:solidFill>
                <a:effectLst/>
                <a:uLnTx/>
                <a:uFillTx/>
                <a:latin typeface="Segoe UI"/>
                <a:ea typeface="等线"/>
                <a:cs typeface="Segoe UI"/>
              </a:rPr>
              <a:t> </a:t>
            </a:r>
          </a:p>
          <a:p>
            <a:pPr marL="342900" marR="0" lvl="0" indent="-342900" algn="l" defTabSz="914411"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200" b="0" i="0" u="none" strike="noStrike" kern="0" cap="none" spc="0" normalizeH="0" baseline="0" noProof="0">
                <a:ln>
                  <a:noFill/>
                </a:ln>
                <a:solidFill>
                  <a:prstClr val="white"/>
                </a:solidFill>
                <a:effectLst/>
                <a:uLnTx/>
                <a:uFillTx/>
                <a:latin typeface="Segoe UI"/>
                <a:ea typeface="等线"/>
                <a:cs typeface="Segoe UI"/>
              </a:rPr>
              <a:t>操作员是否经常抱怨文档难找？</a:t>
            </a:r>
            <a:endParaRPr kumimoji="0" lang="zh-CN" altLang="en-US" sz="12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342900" marR="0" lvl="0" indent="-342900" algn="l" defTabSz="914411"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zh-CN" altLang="en-US" sz="1200" b="0" i="0" u="none" strike="noStrike" kern="0" cap="none" spc="0" normalizeH="0" baseline="0" noProof="0">
                <a:ln>
                  <a:noFill/>
                </a:ln>
                <a:solidFill>
                  <a:prstClr val="white"/>
                </a:solidFill>
                <a:effectLst/>
                <a:uLnTx/>
                <a:uFillTx/>
                <a:latin typeface="Segoe UI"/>
                <a:ea typeface="等线"/>
                <a:cs typeface="Segoe UI"/>
              </a:rPr>
              <a:t>怎么更快的让一个新人上岗？</a:t>
            </a:r>
          </a:p>
          <a:p>
            <a:pPr marL="342900" marR="0" lvl="0" indent="-342900" algn="l" defTabSz="914411" rtl="0" eaLnBrk="1" fontAlgn="auto" latinLnBrk="0" hangingPunct="1">
              <a:lnSpc>
                <a:spcPct val="100000"/>
              </a:lnSpc>
              <a:spcBef>
                <a:spcPts val="0"/>
              </a:spcBef>
              <a:spcAft>
                <a:spcPts val="300"/>
              </a:spcAft>
              <a:buClrTx/>
              <a:buSzTx/>
              <a:buFontTx/>
              <a:buAutoNum type="arabicParenR"/>
              <a:tabLst/>
              <a:defRPr/>
            </a:pPr>
            <a:endParaRPr kumimoji="0" lang="zh-CN" altLang="en-US" sz="1100" b="0" i="0" u="none" strike="noStrike" kern="0" cap="none" spc="0" normalizeH="0" baseline="0" noProof="0">
              <a:ln>
                <a:noFill/>
              </a:ln>
              <a:solidFill>
                <a:prstClr val="white"/>
              </a:solidFill>
              <a:effectLst/>
              <a:uLnTx/>
              <a:uFillTx/>
              <a:latin typeface="Segoe UI"/>
              <a:ea typeface="等线"/>
              <a:cs typeface="Segoe UI"/>
            </a:endParaRPr>
          </a:p>
          <a:p>
            <a:pPr marL="0" marR="0" lvl="0" indent="0" algn="l" defTabSz="914411" rtl="0" eaLnBrk="1" fontAlgn="auto" latinLnBrk="0" hangingPunct="1">
              <a:lnSpc>
                <a:spcPct val="100000"/>
              </a:lnSpc>
              <a:spcBef>
                <a:spcPts val="0"/>
              </a:spcBef>
              <a:spcAft>
                <a:spcPts val="300"/>
              </a:spcAft>
              <a:buClrTx/>
              <a:buSzTx/>
              <a:buFontTx/>
              <a:buNone/>
              <a:tabLst/>
              <a:defRPr/>
            </a:pPr>
            <a:r>
              <a:rPr kumimoji="0" lang="zh-CN" altLang="en-US" sz="12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客户沟通常见问题及解答</a:t>
            </a:r>
            <a:r>
              <a:rPr kumimoji="0" lang="zh-CN" altLang="en-US" sz="10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a:t>
            </a:r>
          </a:p>
          <a:p>
            <a:pPr marL="228600" marR="0" lvl="0" indent="-228600" algn="l" defTabSz="914411"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zh-CN" altLang="en-US" sz="1200" b="0" i="0" u="none" strike="noStrike" kern="0" cap="none" spc="0" normalizeH="0" baseline="0" noProof="0">
                <a:ln>
                  <a:noFill/>
                </a:ln>
                <a:solidFill>
                  <a:prstClr val="white"/>
                </a:solidFill>
                <a:effectLst/>
                <a:uLnTx/>
                <a:uFillTx/>
                <a:latin typeface="Segoe UI"/>
                <a:ea typeface="等线"/>
                <a:cs typeface="Segoe UI"/>
              </a:rPr>
              <a:t>我们的文档有PDF，Word，图片，视频，OpenAI是否可以支持？ </a:t>
            </a:r>
            <a:endParaRPr kumimoji="0" lang="en-US" altLang="zh-CN" sz="1200" b="0" i="0" u="none" strike="noStrike" kern="0" cap="none" spc="0" normalizeH="0" baseline="0" noProof="0">
              <a:ln>
                <a:noFill/>
              </a:ln>
              <a:solidFill>
                <a:prstClr val="white"/>
              </a:solidFill>
              <a:effectLst/>
              <a:uLnTx/>
              <a:uFillTx/>
              <a:latin typeface="Segoe UI"/>
              <a:ea typeface="等线"/>
              <a:cs typeface="Segoe UI"/>
            </a:endParaRPr>
          </a:p>
          <a:p>
            <a:pPr marL="0" marR="0" lvl="0" indent="0" algn="l" defTabSz="914411" rtl="0" eaLnBrk="1" fontAlgn="auto" latinLnBrk="0" hangingPunct="1">
              <a:lnSpc>
                <a:spcPts val="1900"/>
              </a:lnSpc>
              <a:spcBef>
                <a:spcPts val="0"/>
              </a:spcBef>
              <a:spcAft>
                <a:spcPts val="0"/>
              </a:spcAft>
              <a:buClrTx/>
              <a:buSzTx/>
              <a:buFontTx/>
              <a:buNone/>
              <a:tabLst/>
              <a:defRPr/>
            </a:pPr>
            <a:r>
              <a:rPr kumimoji="0" lang="zh-CN" altLang="en-US" sz="1200" b="0" i="0" u="none" strike="noStrike" kern="0" cap="none" spc="0" normalizeH="0" baseline="0" noProof="0">
                <a:ln>
                  <a:noFill/>
                </a:ln>
                <a:solidFill>
                  <a:prstClr val="white"/>
                </a:solidFill>
                <a:effectLst/>
                <a:uLnTx/>
                <a:uFillTx/>
                <a:latin typeface="Segoe UI"/>
                <a:ea typeface="等线"/>
                <a:cs typeface="Segoe UI"/>
              </a:rPr>
              <a:t>结合认知服务，视觉服务，语音服务等来应用</a:t>
            </a:r>
            <a:r>
              <a:rPr kumimoji="0" lang="en-US" altLang="zh-CN" sz="1200" b="0" i="0" u="none" strike="noStrike" kern="0" cap="none" spc="0" normalizeH="0" baseline="0" noProof="0" err="1">
                <a:ln>
                  <a:noFill/>
                </a:ln>
                <a:solidFill>
                  <a:prstClr val="white"/>
                </a:solidFill>
                <a:effectLst/>
                <a:uLnTx/>
                <a:uFillTx/>
                <a:latin typeface="Segoe UI"/>
                <a:ea typeface="等线"/>
                <a:cs typeface="Segoe UI"/>
              </a:rPr>
              <a:t>OpenAI</a:t>
            </a:r>
            <a:endParaRPr kumimoji="0" lang="en-US" altLang="zh-CN" sz="1200" b="0" i="0" u="none" strike="noStrike" kern="0" cap="none" spc="0" normalizeH="0" baseline="0" noProof="0">
              <a:ln>
                <a:noFill/>
              </a:ln>
              <a:solidFill>
                <a:prstClr val="white"/>
              </a:solidFill>
              <a:effectLst/>
              <a:uLnTx/>
              <a:uFillTx/>
              <a:latin typeface="Segoe UI"/>
              <a:ea typeface="等线"/>
              <a:cs typeface="Segoe UI"/>
            </a:endParaRPr>
          </a:p>
          <a:p>
            <a:pPr marL="0" marR="0" lvl="0" indent="0" algn="l" defTabSz="914411" rtl="0" eaLnBrk="1" fontAlgn="auto" latinLnBrk="0" hangingPunct="1">
              <a:lnSpc>
                <a:spcPct val="100000"/>
              </a:lnSpc>
              <a:spcBef>
                <a:spcPts val="0"/>
              </a:spcBef>
              <a:spcAft>
                <a:spcPts val="300"/>
              </a:spcAft>
              <a:buClrTx/>
              <a:buSzTx/>
              <a:buFontTx/>
              <a:buNone/>
              <a:tabLst/>
              <a:defRPr/>
            </a:pPr>
            <a:endParaRPr kumimoji="0" lang="zh-CN" altLang="en-US" sz="1050" b="1" i="0" u="none" strike="noStrike" kern="0" cap="none" spc="0" normalizeH="0" baseline="0" noProof="0">
              <a:ln>
                <a:noFill/>
              </a:ln>
              <a:solidFill>
                <a:prstClr val="white"/>
              </a:solidFill>
              <a:effectLst/>
              <a:uLnTx/>
              <a:uFillTx/>
              <a:latin typeface="Segoe UI"/>
              <a:ea typeface="等线"/>
              <a:cs typeface="Segoe UI"/>
            </a:endParaRPr>
          </a:p>
        </p:txBody>
      </p:sp>
      <p:sp>
        <p:nvSpPr>
          <p:cNvPr id="3" name="Rounded Rectangle 93">
            <a:extLst>
              <a:ext uri="{FF2B5EF4-FFF2-40B4-BE49-F238E27FC236}">
                <a16:creationId xmlns:a16="http://schemas.microsoft.com/office/drawing/2014/main" id="{B5B86500-9B58-4255-87FF-4EE4BFA0069C}"/>
              </a:ext>
            </a:extLst>
          </p:cNvPr>
          <p:cNvSpPr/>
          <p:nvPr/>
        </p:nvSpPr>
        <p:spPr>
          <a:xfrm>
            <a:off x="193624" y="3432906"/>
            <a:ext cx="7242274" cy="2827196"/>
          </a:xfrm>
          <a:prstGeom prst="rect">
            <a:avLst/>
          </a:prstGeom>
          <a:noFill/>
          <a:ln w="6350">
            <a:solidFill>
              <a:schemeClr val="bg1">
                <a:lumMod val="75000"/>
              </a:schemeClr>
            </a:solidFill>
            <a:prstDash val="solid"/>
          </a:ln>
        </p:spPr>
        <p:style>
          <a:lnRef idx="1">
            <a:schemeClr val="accent1"/>
          </a:lnRef>
          <a:fillRef idx="3">
            <a:schemeClr val="accent1"/>
          </a:fillRef>
          <a:effectRef idx="2">
            <a:schemeClr val="accent1"/>
          </a:effectRef>
          <a:fontRef idx="minor">
            <a:schemeClr val="lt1"/>
          </a:fontRef>
        </p:style>
        <p:txBody>
          <a:bodyPr lIns="182880" tIns="9144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mn-cs"/>
              </a:rPr>
              <a:t>参考架构</a:t>
            </a:r>
          </a:p>
        </p:txBody>
      </p:sp>
      <p:cxnSp>
        <p:nvCxnSpPr>
          <p:cNvPr id="45" name="Straight Arrow Connector 4">
            <a:extLst>
              <a:ext uri="{FF2B5EF4-FFF2-40B4-BE49-F238E27FC236}">
                <a16:creationId xmlns:a16="http://schemas.microsoft.com/office/drawing/2014/main" id="{82E73703-B5EB-913D-8B8F-AC750665A900}"/>
              </a:ext>
              <a:ext uri="{C183D7F6-B498-43B3-948B-1728B52AA6E4}">
                <adec:decorative xmlns:adec="http://schemas.microsoft.com/office/drawing/2017/decorative" val="1"/>
              </a:ext>
            </a:extLst>
          </p:cNvPr>
          <p:cNvCxnSpPr>
            <a:cxnSpLocks/>
          </p:cNvCxnSpPr>
          <p:nvPr/>
        </p:nvCxnSpPr>
        <p:spPr>
          <a:xfrm>
            <a:off x="1569615" y="4977557"/>
            <a:ext cx="406335" cy="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47" name="Picture 6" descr="A picture containing vector graphics, clipart&#10;&#10;Description automatically generated">
            <a:extLst>
              <a:ext uri="{FF2B5EF4-FFF2-40B4-BE49-F238E27FC236}">
                <a16:creationId xmlns:a16="http://schemas.microsoft.com/office/drawing/2014/main" id="{50F97588-3B8E-DEAE-987C-36BB2138CF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5425" y="3598185"/>
            <a:ext cx="293969" cy="374511"/>
          </a:xfrm>
          <a:prstGeom prst="rect">
            <a:avLst/>
          </a:prstGeom>
        </p:spPr>
      </p:pic>
      <p:sp>
        <p:nvSpPr>
          <p:cNvPr id="49" name="TextBox 8">
            <a:extLst>
              <a:ext uri="{FF2B5EF4-FFF2-40B4-BE49-F238E27FC236}">
                <a16:creationId xmlns:a16="http://schemas.microsoft.com/office/drawing/2014/main" id="{BF3FB066-100F-21A7-5691-0D92C340BE14}"/>
              </a:ext>
            </a:extLst>
          </p:cNvPr>
          <p:cNvSpPr txBox="1"/>
          <p:nvPr/>
        </p:nvSpPr>
        <p:spPr>
          <a:xfrm>
            <a:off x="6512395" y="5831224"/>
            <a:ext cx="92350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Power BI</a:t>
            </a:r>
          </a:p>
        </p:txBody>
      </p:sp>
      <p:pic>
        <p:nvPicPr>
          <p:cNvPr id="51" name="Picture 9" descr="Icon&#10;&#10;Description automatically generated">
            <a:extLst>
              <a:ext uri="{FF2B5EF4-FFF2-40B4-BE49-F238E27FC236}">
                <a16:creationId xmlns:a16="http://schemas.microsoft.com/office/drawing/2014/main" id="{95A8F70E-78C5-796B-47EB-45117AB27F4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31205" y="4090106"/>
            <a:ext cx="264759" cy="337298"/>
          </a:xfrm>
          <a:prstGeom prst="rect">
            <a:avLst/>
          </a:prstGeom>
        </p:spPr>
      </p:pic>
      <p:sp>
        <p:nvSpPr>
          <p:cNvPr id="52" name="TextBox 10">
            <a:extLst>
              <a:ext uri="{FF2B5EF4-FFF2-40B4-BE49-F238E27FC236}">
                <a16:creationId xmlns:a16="http://schemas.microsoft.com/office/drawing/2014/main" id="{6478724A-5D96-A9F9-C9C6-8712F44EC7A4}"/>
              </a:ext>
            </a:extLst>
          </p:cNvPr>
          <p:cNvSpPr txBox="1"/>
          <p:nvPr/>
        </p:nvSpPr>
        <p:spPr>
          <a:xfrm>
            <a:off x="6404295" y="4564495"/>
            <a:ext cx="751014" cy="3397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网页端应用</a:t>
            </a:r>
          </a:p>
        </p:txBody>
      </p:sp>
      <p:sp>
        <p:nvSpPr>
          <p:cNvPr id="53" name="Rectangle 11">
            <a:extLst>
              <a:ext uri="{FF2B5EF4-FFF2-40B4-BE49-F238E27FC236}">
                <a16:creationId xmlns:a16="http://schemas.microsoft.com/office/drawing/2014/main" id="{E0FAF3BF-DB67-A069-3871-82248AA1A875}"/>
              </a:ext>
              <a:ext uri="{C183D7F6-B498-43B3-948B-1728B52AA6E4}">
                <adec:decorative xmlns:adec="http://schemas.microsoft.com/office/drawing/2017/decorative" val="1"/>
              </a:ext>
            </a:extLst>
          </p:cNvPr>
          <p:cNvSpPr/>
          <p:nvPr/>
        </p:nvSpPr>
        <p:spPr>
          <a:xfrm>
            <a:off x="6370297" y="3962828"/>
            <a:ext cx="751014" cy="2133400"/>
          </a:xfrm>
          <a:prstGeom prst="rect">
            <a:avLst/>
          </a:prstGeom>
          <a:noFill/>
          <a:ln>
            <a:solidFill>
              <a:schemeClr val="tx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54" name="Straight Arrow Connector 12">
            <a:extLst>
              <a:ext uri="{FF2B5EF4-FFF2-40B4-BE49-F238E27FC236}">
                <a16:creationId xmlns:a16="http://schemas.microsoft.com/office/drawing/2014/main" id="{850C3743-DD0E-DDD9-0669-7144749B28B9}"/>
              </a:ext>
              <a:ext uri="{C183D7F6-B498-43B3-948B-1728B52AA6E4}">
                <adec:decorative xmlns:adec="http://schemas.microsoft.com/office/drawing/2017/decorative" val="1"/>
              </a:ext>
            </a:extLst>
          </p:cNvPr>
          <p:cNvCxnSpPr>
            <a:cxnSpLocks/>
            <a:stCxn id="59" idx="3"/>
            <a:endCxn id="60" idx="1"/>
          </p:cNvCxnSpPr>
          <p:nvPr/>
        </p:nvCxnSpPr>
        <p:spPr>
          <a:xfrm>
            <a:off x="4011051" y="5019061"/>
            <a:ext cx="970449" cy="1046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5" name="Straight Arrow Connector 13">
            <a:extLst>
              <a:ext uri="{FF2B5EF4-FFF2-40B4-BE49-F238E27FC236}">
                <a16:creationId xmlns:a16="http://schemas.microsoft.com/office/drawing/2014/main" id="{98A0C0F8-F590-0B54-C254-B9941A9E0BAE}"/>
              </a:ext>
              <a:ext uri="{C183D7F6-B498-43B3-948B-1728B52AA6E4}">
                <adec:decorative xmlns:adec="http://schemas.microsoft.com/office/drawing/2017/decorative" val="1"/>
              </a:ext>
            </a:extLst>
          </p:cNvPr>
          <p:cNvCxnSpPr>
            <a:cxnSpLocks/>
            <a:stCxn id="60" idx="3"/>
            <a:endCxn id="53" idx="1"/>
          </p:cNvCxnSpPr>
          <p:nvPr/>
        </p:nvCxnSpPr>
        <p:spPr>
          <a:xfrm flipV="1">
            <a:off x="5469350" y="5029528"/>
            <a:ext cx="900947" cy="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57" name="Straight Arrow Connector 14">
            <a:extLst>
              <a:ext uri="{FF2B5EF4-FFF2-40B4-BE49-F238E27FC236}">
                <a16:creationId xmlns:a16="http://schemas.microsoft.com/office/drawing/2014/main" id="{CE3CDF28-7483-5F71-C358-92FC048DE8C0}"/>
              </a:ext>
              <a:ext uri="{C183D7F6-B498-43B3-948B-1728B52AA6E4}">
                <adec:decorative xmlns:adec="http://schemas.microsoft.com/office/drawing/2017/decorative" val="1"/>
              </a:ext>
            </a:extLst>
          </p:cNvPr>
          <p:cNvCxnSpPr>
            <a:cxnSpLocks/>
          </p:cNvCxnSpPr>
          <p:nvPr/>
        </p:nvCxnSpPr>
        <p:spPr>
          <a:xfrm flipV="1">
            <a:off x="5218235" y="4044086"/>
            <a:ext cx="4543" cy="58152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
        <p:nvSpPr>
          <p:cNvPr id="58" name="TextBox 15">
            <a:extLst>
              <a:ext uri="{FF2B5EF4-FFF2-40B4-BE49-F238E27FC236}">
                <a16:creationId xmlns:a16="http://schemas.microsoft.com/office/drawing/2014/main" id="{B81BC06E-851B-A249-5148-D16A177599BA}"/>
              </a:ext>
            </a:extLst>
          </p:cNvPr>
          <p:cNvSpPr txBox="1"/>
          <p:nvPr/>
        </p:nvSpPr>
        <p:spPr>
          <a:xfrm>
            <a:off x="5288013" y="3546547"/>
            <a:ext cx="900947" cy="3230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Cosmos DB</a:t>
            </a:r>
            <a:endParaRPr kumimoji="0" lang="en-US" altLang="zh-CN" sz="10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59" name="Picture 16" descr="Icon&#10;&#10;Description automatically generated">
            <a:extLst>
              <a:ext uri="{FF2B5EF4-FFF2-40B4-BE49-F238E27FC236}">
                <a16:creationId xmlns:a16="http://schemas.microsoft.com/office/drawing/2014/main" id="{93FA8EBD-0A62-06A7-8960-742FE0138A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3022" y="4701822"/>
            <a:ext cx="498030" cy="634479"/>
          </a:xfrm>
          <a:prstGeom prst="rect">
            <a:avLst/>
          </a:prstGeom>
        </p:spPr>
      </p:pic>
      <p:pic>
        <p:nvPicPr>
          <p:cNvPr id="60" name="Picture 18" descr="Logo, icon&#10;&#10;Description automatically generated">
            <a:extLst>
              <a:ext uri="{FF2B5EF4-FFF2-40B4-BE49-F238E27FC236}">
                <a16:creationId xmlns:a16="http://schemas.microsoft.com/office/drawing/2014/main" id="{BE4B62E0-B50C-7EA7-E48E-B4497F08B8A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81500" y="4718774"/>
            <a:ext cx="487850" cy="621511"/>
          </a:xfrm>
          <a:prstGeom prst="rect">
            <a:avLst/>
          </a:prstGeom>
        </p:spPr>
      </p:pic>
      <p:cxnSp>
        <p:nvCxnSpPr>
          <p:cNvPr id="61" name="Straight Arrow Connector 19">
            <a:extLst>
              <a:ext uri="{FF2B5EF4-FFF2-40B4-BE49-F238E27FC236}">
                <a16:creationId xmlns:a16="http://schemas.microsoft.com/office/drawing/2014/main" id="{1D7B3610-2A58-D899-C548-EB6EF7B92976}"/>
              </a:ext>
              <a:ext uri="{C183D7F6-B498-43B3-948B-1728B52AA6E4}">
                <adec:decorative xmlns:adec="http://schemas.microsoft.com/office/drawing/2017/decorative" val="1"/>
              </a:ext>
            </a:extLst>
          </p:cNvPr>
          <p:cNvCxnSpPr>
            <a:cxnSpLocks/>
          </p:cNvCxnSpPr>
          <p:nvPr/>
        </p:nvCxnSpPr>
        <p:spPr>
          <a:xfrm>
            <a:off x="5252167" y="5238934"/>
            <a:ext cx="0" cy="5646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20">
            <a:extLst>
              <a:ext uri="{FF2B5EF4-FFF2-40B4-BE49-F238E27FC236}">
                <a16:creationId xmlns:a16="http://schemas.microsoft.com/office/drawing/2014/main" id="{4423637C-E8B4-6D74-65B5-2BCDB6B8438D}"/>
              </a:ext>
              <a:ext uri="{C183D7F6-B498-43B3-948B-1728B52AA6E4}">
                <adec:decorative xmlns:adec="http://schemas.microsoft.com/office/drawing/2017/decorative" val="1"/>
              </a:ext>
            </a:extLst>
          </p:cNvPr>
          <p:cNvSpPr/>
          <p:nvPr/>
        </p:nvSpPr>
        <p:spPr>
          <a:xfrm>
            <a:off x="935578" y="4228152"/>
            <a:ext cx="1613553" cy="15818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3" name="TextBox 22">
            <a:extLst>
              <a:ext uri="{FF2B5EF4-FFF2-40B4-BE49-F238E27FC236}">
                <a16:creationId xmlns:a16="http://schemas.microsoft.com/office/drawing/2014/main" id="{697CCF56-A137-4608-DC6B-80A603F6DA44}"/>
              </a:ext>
            </a:extLst>
          </p:cNvPr>
          <p:cNvSpPr txBox="1"/>
          <p:nvPr/>
        </p:nvSpPr>
        <p:spPr>
          <a:xfrm>
            <a:off x="3307336" y="5346770"/>
            <a:ext cx="888131" cy="3397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Azure </a:t>
            </a:r>
            <a:r>
              <a:rPr kumimoji="0" lang="zh-CN" altLang="en-US"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认知搜索</a:t>
            </a:r>
            <a:endParaRPr kumimoji="0" lang="en-US" altLang="zh-CN" sz="10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6" name="Straight Arrow Connector 24">
            <a:extLst>
              <a:ext uri="{FF2B5EF4-FFF2-40B4-BE49-F238E27FC236}">
                <a16:creationId xmlns:a16="http://schemas.microsoft.com/office/drawing/2014/main" id="{1E1A73D5-8992-F490-4417-EBCB8243469E}"/>
              </a:ext>
              <a:ext uri="{C183D7F6-B498-43B3-948B-1728B52AA6E4}">
                <adec:decorative xmlns:adec="http://schemas.microsoft.com/office/drawing/2017/decorative" val="1"/>
              </a:ext>
            </a:extLst>
          </p:cNvPr>
          <p:cNvCxnSpPr>
            <a:cxnSpLocks/>
            <a:stCxn id="62" idx="3"/>
            <a:endCxn id="59" idx="1"/>
          </p:cNvCxnSpPr>
          <p:nvPr/>
        </p:nvCxnSpPr>
        <p:spPr>
          <a:xfrm>
            <a:off x="2549131" y="5019060"/>
            <a:ext cx="963891" cy="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pic>
        <p:nvPicPr>
          <p:cNvPr id="7" name="2F358329-2C19-4FBA-B51C-51CE75BE790F" descr="openai logo">
            <a:extLst>
              <a:ext uri="{FF2B5EF4-FFF2-40B4-BE49-F238E27FC236}">
                <a16:creationId xmlns:a16="http://schemas.microsoft.com/office/drawing/2014/main" id="{9D50A86A-4323-1258-9DF2-9D6AD2BBF8B5}"/>
              </a:ext>
            </a:extLst>
          </p:cNvPr>
          <p:cNvPicPr>
            <a:picLocks noChangeAspect="1" noChangeArrowheads="1"/>
          </p:cNvPicPr>
          <p:nvPr/>
        </p:nvPicPr>
        <p:blipFill rotWithShape="1">
          <a:blip r:embed="rId8">
            <a:extLst>
              <a:ext uri="{96DAC541-7B7A-43D3-8B79-37D633B846F1}">
                <asvg:svgBlip xmlns:asvg="http://schemas.microsoft.com/office/drawing/2016/SVG/main" r:embed="rId9"/>
              </a:ext>
            </a:extLst>
          </a:blip>
          <a:srcRect l="-7183" r="-3331"/>
          <a:stretch/>
        </p:blipFill>
        <p:spPr bwMode="auto">
          <a:xfrm>
            <a:off x="5055951" y="5805680"/>
            <a:ext cx="334512" cy="34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6">
            <a:extLst>
              <a:ext uri="{FF2B5EF4-FFF2-40B4-BE49-F238E27FC236}">
                <a16:creationId xmlns:a16="http://schemas.microsoft.com/office/drawing/2014/main" id="{3843E382-8160-9B5C-40FA-81B70C8441AF}"/>
              </a:ext>
            </a:extLst>
          </p:cNvPr>
          <p:cNvSpPr txBox="1"/>
          <p:nvPr/>
        </p:nvSpPr>
        <p:spPr>
          <a:xfrm>
            <a:off x="4196202" y="5749181"/>
            <a:ext cx="835764" cy="53396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Azure </a:t>
            </a:r>
            <a:r>
              <a:rPr kumimoji="0" lang="en-US" altLang="zh-CN" sz="800" b="1" i="0" u="none" strike="noStrike" kern="1200" cap="none" spc="0" normalizeH="0" baseline="0" noProof="0" err="1">
                <a:ln>
                  <a:noFill/>
                </a:ln>
                <a:solidFill>
                  <a:srgbClr val="FFFFFF"/>
                </a:solidFill>
                <a:effectLst/>
                <a:uLnTx/>
                <a:uFillTx/>
                <a:latin typeface="微软雅黑" panose="020B0503020204020204" pitchFamily="34" charset="-122"/>
                <a:ea typeface="微软雅黑" panose="020B0503020204020204" pitchFamily="34" charset="-122"/>
                <a:cs typeface="+mn-cs"/>
              </a:rPr>
              <a:t>OpenAI</a:t>
            </a:r>
            <a:r>
              <a:rPr kumimoji="0" lang="en-US" altLang="zh-CN"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 </a:t>
            </a:r>
            <a:r>
              <a:rPr kumimoji="0" lang="zh-CN" altLang="en-US"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服务</a:t>
            </a:r>
            <a:endParaRPr kumimoji="0" lang="en-US" altLang="zh-CN" sz="10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3" name="Graphic 28" descr="Form Recognizer graphic">
            <a:extLst>
              <a:ext uri="{FF2B5EF4-FFF2-40B4-BE49-F238E27FC236}">
                <a16:creationId xmlns:a16="http://schemas.microsoft.com/office/drawing/2014/main" id="{F9818AFB-4B64-917C-CEC3-D15B1A4AF0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012418" y="4713419"/>
            <a:ext cx="369141" cy="470278"/>
          </a:xfrm>
          <a:prstGeom prst="rect">
            <a:avLst/>
          </a:prstGeom>
        </p:spPr>
      </p:pic>
      <p:sp>
        <p:nvSpPr>
          <p:cNvPr id="14" name="TextBox 29">
            <a:extLst>
              <a:ext uri="{FF2B5EF4-FFF2-40B4-BE49-F238E27FC236}">
                <a16:creationId xmlns:a16="http://schemas.microsoft.com/office/drawing/2014/main" id="{5C18CE3E-9340-E381-7961-1B2C125666A2}"/>
              </a:ext>
            </a:extLst>
          </p:cNvPr>
          <p:cNvSpPr txBox="1"/>
          <p:nvPr/>
        </p:nvSpPr>
        <p:spPr>
          <a:xfrm>
            <a:off x="1883136" y="5291703"/>
            <a:ext cx="682993" cy="5339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Azure </a:t>
            </a:r>
            <a:r>
              <a:rPr kumimoji="0" lang="zh-CN" altLang="en-US" sz="800" b="1"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表单识别器</a:t>
            </a:r>
            <a:endParaRPr kumimoji="0" lang="en-US" altLang="zh-CN" sz="105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15" name="Graphic 35" descr="Graphic of documents">
            <a:extLst>
              <a:ext uri="{FF2B5EF4-FFF2-40B4-BE49-F238E27FC236}">
                <a16:creationId xmlns:a16="http://schemas.microsoft.com/office/drawing/2014/main" id="{6D71BB94-9D50-15EE-751B-16FC6155E5B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073669" y="4748381"/>
            <a:ext cx="369141" cy="470278"/>
          </a:xfrm>
          <a:prstGeom prst="rect">
            <a:avLst/>
          </a:prstGeom>
        </p:spPr>
      </p:pic>
      <p:sp>
        <p:nvSpPr>
          <p:cNvPr id="42" name="TextBox 36">
            <a:extLst>
              <a:ext uri="{FF2B5EF4-FFF2-40B4-BE49-F238E27FC236}">
                <a16:creationId xmlns:a16="http://schemas.microsoft.com/office/drawing/2014/main" id="{FF353C33-6513-C72E-ABF7-827B3CDAD266}"/>
              </a:ext>
            </a:extLst>
          </p:cNvPr>
          <p:cNvSpPr txBox="1"/>
          <p:nvPr/>
        </p:nvSpPr>
        <p:spPr>
          <a:xfrm>
            <a:off x="1083888" y="5283372"/>
            <a:ext cx="620902" cy="3397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800" b="0"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rPr>
              <a:t>文档</a:t>
            </a:r>
            <a:endParaRPr kumimoji="0" lang="en-US" sz="1050" b="0" i="1"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43" name="Graphic 3" descr="power bi icon">
            <a:extLst>
              <a:ext uri="{FF2B5EF4-FFF2-40B4-BE49-F238E27FC236}">
                <a16:creationId xmlns:a16="http://schemas.microsoft.com/office/drawing/2014/main" id="{7715F3BA-8B21-5020-AA03-1AEB6FCAA2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604457" y="5442721"/>
            <a:ext cx="288268" cy="367248"/>
          </a:xfrm>
          <a:prstGeom prst="rect">
            <a:avLst/>
          </a:prstGeom>
        </p:spPr>
      </p:pic>
      <p:sp>
        <p:nvSpPr>
          <p:cNvPr id="44" name="TextBox 21">
            <a:extLst>
              <a:ext uri="{FF2B5EF4-FFF2-40B4-BE49-F238E27FC236}">
                <a16:creationId xmlns:a16="http://schemas.microsoft.com/office/drawing/2014/main" id="{A8DBEAB3-B14C-E128-7AE8-AB676C0E8227}"/>
              </a:ext>
            </a:extLst>
          </p:cNvPr>
          <p:cNvSpPr txBox="1"/>
          <p:nvPr/>
        </p:nvSpPr>
        <p:spPr>
          <a:xfrm>
            <a:off x="935578" y="3955512"/>
            <a:ext cx="1857204" cy="3397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Segoe UI"/>
                <a:ea typeface="+mn-ea"/>
                <a:cs typeface="+mn-cs"/>
              </a:rPr>
              <a:t>PDF </a:t>
            </a:r>
            <a:r>
              <a:rPr kumimoji="0" lang="zh-CN" altLang="en-US" sz="800" b="1" i="0" u="none" strike="noStrike" kern="1200" cap="none" spc="0" normalizeH="0" baseline="0" noProof="0">
                <a:ln>
                  <a:noFill/>
                </a:ln>
                <a:solidFill>
                  <a:srgbClr val="FFFFFF"/>
                </a:solidFill>
                <a:effectLst/>
                <a:uLnTx/>
                <a:uFillTx/>
                <a:latin typeface="Segoe UI"/>
                <a:ea typeface="等线" panose="02010600030101010101" pitchFamily="2" charset="-122"/>
                <a:cs typeface="+mn-cs"/>
              </a:rPr>
              <a:t>、视频、图片、音频、</a:t>
            </a:r>
            <a:r>
              <a:rPr kumimoji="0" lang="en-US" altLang="zh-CN" sz="800" b="1" i="0" u="none" strike="noStrike" kern="1200" cap="none" spc="0" normalizeH="0" baseline="0" noProof="0">
                <a:ln>
                  <a:noFill/>
                </a:ln>
                <a:solidFill>
                  <a:srgbClr val="FFFFFF"/>
                </a:solidFill>
                <a:effectLst/>
                <a:uLnTx/>
                <a:uFillTx/>
                <a:latin typeface="Segoe UI"/>
                <a:ea typeface="等线" panose="02010600030101010101" pitchFamily="2" charset="-122"/>
                <a:cs typeface="+mn-cs"/>
              </a:rPr>
              <a:t>Office</a:t>
            </a:r>
            <a:endParaRPr kumimoji="0" lang="en-US" sz="1050" b="0" i="0" u="none" strike="noStrike" kern="1200" cap="none" spc="0" normalizeH="0" baseline="0" noProof="0">
              <a:ln>
                <a:noFill/>
              </a:ln>
              <a:solidFill>
                <a:srgbClr val="FFFFFF"/>
              </a:solidFill>
              <a:effectLst/>
              <a:uLnTx/>
              <a:uFillTx/>
              <a:latin typeface="Segoe UI"/>
              <a:ea typeface="+mn-ea"/>
              <a:cs typeface="+mn-cs"/>
            </a:endParaRPr>
          </a:p>
        </p:txBody>
      </p:sp>
      <p:pic>
        <p:nvPicPr>
          <p:cNvPr id="46" name="Graphic 125">
            <a:extLst>
              <a:ext uri="{FF2B5EF4-FFF2-40B4-BE49-F238E27FC236}">
                <a16:creationId xmlns:a16="http://schemas.microsoft.com/office/drawing/2014/main" id="{C747AD7E-E40F-0BE6-7297-CD05A3763777}"/>
              </a:ext>
              <a:ext uri="{C183D7F6-B498-43B3-948B-1728B52AA6E4}">
                <adec:decorative xmlns:adec="http://schemas.microsoft.com/office/drawing/2017/decorative" val="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555869" y="3976293"/>
            <a:ext cx="280690" cy="367089"/>
          </a:xfrm>
          <a:prstGeom prst="rect">
            <a:avLst/>
          </a:prstGeom>
        </p:spPr>
      </p:pic>
      <p:sp>
        <p:nvSpPr>
          <p:cNvPr id="48" name="文本框 38">
            <a:extLst>
              <a:ext uri="{FF2B5EF4-FFF2-40B4-BE49-F238E27FC236}">
                <a16:creationId xmlns:a16="http://schemas.microsoft.com/office/drawing/2014/main" id="{56E6C281-DA93-54C6-C6E4-561FDB7682AF}"/>
              </a:ext>
            </a:extLst>
          </p:cNvPr>
          <p:cNvSpPr txBox="1"/>
          <p:nvPr/>
        </p:nvSpPr>
        <p:spPr>
          <a:xfrm>
            <a:off x="3395195" y="4394428"/>
            <a:ext cx="1083737" cy="25484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AI</a:t>
            </a:r>
            <a:r>
              <a:rPr kumimoji="0" lang="zh-CN" altLang="en-US" sz="105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认知服务</a:t>
            </a:r>
          </a:p>
        </p:txBody>
      </p:sp>
    </p:spTree>
    <p:custDataLst>
      <p:tags r:id="rId1"/>
    </p:custDataLst>
    <p:extLst>
      <p:ext uri="{BB962C8B-B14F-4D97-AF65-F5344CB8AC3E}">
        <p14:creationId xmlns:p14="http://schemas.microsoft.com/office/powerpoint/2010/main" val="128762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CC8B40B-D712-410A-0478-0D29719F5356}"/>
              </a:ext>
              <a:ext uri="{C183D7F6-B498-43B3-948B-1728B52AA6E4}">
                <adec:decorative xmlns:adec="http://schemas.microsoft.com/office/drawing/2017/decorative" val="1"/>
              </a:ext>
            </a:extLst>
          </p:cNvPr>
          <p:cNvCxnSpPr>
            <a:cxnSpLocks/>
          </p:cNvCxnSpPr>
          <p:nvPr/>
        </p:nvCxnSpPr>
        <p:spPr>
          <a:xfrm>
            <a:off x="465009" y="172928"/>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sp>
        <p:nvSpPr>
          <p:cNvPr id="40" name="Rounded Rectangle 11">
            <a:extLst>
              <a:ext uri="{FF2B5EF4-FFF2-40B4-BE49-F238E27FC236}">
                <a16:creationId xmlns:a16="http://schemas.microsoft.com/office/drawing/2014/main" id="{6CA63D1C-C3A3-6BF0-84F0-9F67D8F377FA}"/>
              </a:ext>
            </a:extLst>
          </p:cNvPr>
          <p:cNvSpPr/>
          <p:nvPr/>
        </p:nvSpPr>
        <p:spPr>
          <a:xfrm>
            <a:off x="552690" y="916865"/>
            <a:ext cx="5290701" cy="2313787"/>
          </a:xfrm>
          <a:prstGeom prst="rect">
            <a:avLst/>
          </a:prstGeom>
          <a:solidFill>
            <a:srgbClr val="3157A7"/>
          </a:solidFill>
          <a:ln w="6350" cap="flat" cmpd="sng" algn="ctr">
            <a:solidFill>
              <a:srgbClr val="3157A7"/>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典型经景：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00"/>
                </a:solidFill>
                <a:effectLst/>
                <a:uLnTx/>
                <a:uFillTx/>
                <a:latin typeface="Calibri" panose="020F0502020204030204"/>
                <a:ea typeface="+mn-lt"/>
                <a:cs typeface="Calibri" panose="020F0502020204030204"/>
              </a:rPr>
              <a:t>      </a:t>
            </a:r>
            <a:r>
              <a:rPr kumimoji="0" lang="zh-CN" altLang="en-US" sz="1600" b="1" i="1" u="sng" strike="noStrike" kern="0" cap="none" spc="0" normalizeH="0" baseline="0" noProof="0">
                <a:ln>
                  <a:noFill/>
                </a:ln>
                <a:solidFill>
                  <a:srgbClr val="FFFF00"/>
                </a:solidFill>
                <a:effectLst/>
                <a:uLnTx/>
                <a:uFillTx/>
                <a:latin typeface="Calibri" panose="020F0502020204030204"/>
                <a:ea typeface="+mn-lt"/>
                <a:cs typeface="Calibri" panose="020F0502020204030204"/>
              </a:rPr>
              <a:t>制造业上下游产品技术客服支持</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方案： </a:t>
            </a:r>
          </a:p>
          <a:p>
            <a:pPr marL="0" marR="0" lvl="0" indent="0" algn="l" defTabSz="914411" rtl="0" eaLnBrk="1" fontAlgn="auto" latinLnBrk="0" hangingPunct="1">
              <a:lnSpc>
                <a:spcPts val="2000"/>
              </a:lnSpc>
              <a:spcBef>
                <a:spcPts val="0"/>
              </a:spcBef>
              <a:spcAft>
                <a:spcPts val="0"/>
              </a:spcAft>
              <a:buClrTx/>
              <a:buSzTx/>
              <a:buFontTx/>
              <a:buNone/>
              <a:tabLst/>
              <a:defRPr/>
            </a:pPr>
            <a:r>
              <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400" b="0" i="0" u="none" strike="noStrike" kern="0" cap="none" spc="0" normalizeH="0" baseline="0" noProof="0">
                <a:ln>
                  <a:noFill/>
                </a:ln>
                <a:solidFill>
                  <a:srgbClr val="FFFFFF"/>
                </a:solidFill>
                <a:effectLst/>
                <a:uLnTx/>
                <a:uFillTx/>
                <a:latin typeface="Segoe UI"/>
                <a:ea typeface="Calibri" panose="020F0502020204030204"/>
                <a:cs typeface="Segoe UI"/>
              </a:rPr>
              <a:t>制造业上下游间半成品，零配件，成品流转，运维，配套等相关涉及产品技术的咨询和支持工作。</a:t>
            </a: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价值：</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171450" marR="0" lvl="0" indent="-171450" algn="l" defTabSz="914411" rtl="0" eaLnBrk="1" fontAlgn="auto" latinLnBrk="0" hangingPunct="1">
              <a:lnSpc>
                <a:spcPts val="2000"/>
              </a:lnSpc>
              <a:spcBef>
                <a:spcPts val="0"/>
              </a:spcBef>
              <a:spcAft>
                <a:spcPts val="0"/>
              </a:spcAft>
              <a:buClrTx/>
              <a:buSzTx/>
              <a:buFont typeface="Arial,Sans-Serif"/>
              <a:buChar char="•"/>
              <a:tabLst/>
              <a:defRPr/>
            </a:pPr>
            <a:r>
              <a:rPr kumimoji="0" lang="zh-CN" altLang="en-US" sz="1400" b="0" i="0" u="none" strike="noStrike" kern="0" cap="none" spc="0" normalizeH="0" baseline="0" noProof="0">
                <a:ln>
                  <a:noFill/>
                </a:ln>
                <a:solidFill>
                  <a:srgbClr val="E7E6E6"/>
                </a:solidFill>
                <a:effectLst/>
                <a:uLnTx/>
                <a:uFillTx/>
                <a:latin typeface="Calibri" panose="020F0502020204030204"/>
                <a:ea typeface="+mn-lt"/>
                <a:cs typeface="Calibri" panose="020F0502020204030204"/>
              </a:rPr>
              <a:t>        缩短搜寻资料时间，提高准确率 </a:t>
            </a:r>
            <a:endParaRPr kumimoji="0" lang="en-US" altLang="zh-CN" sz="1400" b="0" i="0" u="none" strike="noStrike" kern="0" cap="none" spc="0" normalizeH="0" baseline="0" noProof="0">
              <a:ln>
                <a:noFill/>
              </a:ln>
              <a:solidFill>
                <a:srgbClr val="E7E6E6"/>
              </a:solidFill>
              <a:effectLst/>
              <a:uLnTx/>
              <a:uFillTx/>
              <a:latin typeface="Calibri" panose="020F0502020204030204"/>
              <a:ea typeface="Calibri" panose="020F0502020204030204"/>
              <a:cs typeface="Calibri" panose="020F0502020204030204"/>
            </a:endParaRPr>
          </a:p>
          <a:p>
            <a:pPr marL="171450" marR="0" lvl="0" indent="-171450" algn="l" defTabSz="914411" rtl="0" eaLnBrk="1" fontAlgn="auto" latinLnBrk="0" hangingPunct="1">
              <a:lnSpc>
                <a:spcPts val="2000"/>
              </a:lnSpc>
              <a:spcBef>
                <a:spcPts val="0"/>
              </a:spcBef>
              <a:spcAft>
                <a:spcPts val="0"/>
              </a:spcAft>
              <a:buClrTx/>
              <a:buSzTx/>
              <a:buFont typeface="Arial,Sans-Serif"/>
              <a:buChar char="•"/>
              <a:tabLst/>
              <a:defRPr/>
            </a:pPr>
            <a:r>
              <a:rPr kumimoji="0" lang="zh-CN" altLang="en-US" sz="1400" b="0" i="0" u="none" strike="noStrike" kern="0" cap="none" spc="0" normalizeH="0" baseline="0" noProof="0">
                <a:ln>
                  <a:noFill/>
                </a:ln>
                <a:solidFill>
                  <a:srgbClr val="E7E6E6"/>
                </a:solidFill>
                <a:effectLst/>
                <a:uLnTx/>
                <a:uFillTx/>
                <a:latin typeface="Calibri" panose="020F0502020204030204"/>
                <a:ea typeface="+mn-lt"/>
                <a:cs typeface="Calibri" panose="020F0502020204030204"/>
              </a:rPr>
              <a:t>        更快更好的服务及响应时间</a:t>
            </a:r>
            <a:endParaRPr kumimoji="0" lang="zh-CN" altLang="en-US" sz="1400" b="0" i="0" u="none" strike="noStrike" kern="0" cap="none" spc="0" normalizeH="0" baseline="0" noProof="0">
              <a:ln>
                <a:noFill/>
              </a:ln>
              <a:solidFill>
                <a:srgbClr val="E7E6E6"/>
              </a:solidFill>
              <a:effectLst/>
              <a:uLnTx/>
              <a:uFillTx/>
              <a:latin typeface="Calibri" panose="020F0502020204030204"/>
              <a:ea typeface="等线" panose="02010600030101010101" pitchFamily="2" charset="-122"/>
              <a:cs typeface="Calibri"/>
            </a:endParaRPr>
          </a:p>
        </p:txBody>
      </p:sp>
      <p:sp>
        <p:nvSpPr>
          <p:cNvPr id="41" name="Rectangle 14">
            <a:extLst>
              <a:ext uri="{FF2B5EF4-FFF2-40B4-BE49-F238E27FC236}">
                <a16:creationId xmlns:a16="http://schemas.microsoft.com/office/drawing/2014/main" id="{70BD9619-8A67-2E57-EECB-EDA4014C8F96}"/>
              </a:ext>
            </a:extLst>
          </p:cNvPr>
          <p:cNvSpPr/>
          <p:nvPr/>
        </p:nvSpPr>
        <p:spPr>
          <a:xfrm>
            <a:off x="6141720" y="910916"/>
            <a:ext cx="5676586" cy="2328256"/>
          </a:xfrm>
          <a:prstGeom prst="rect">
            <a:avLst/>
          </a:prstGeom>
          <a:solidFill>
            <a:schemeClr val="tx2"/>
          </a:solidFill>
          <a:ln w="6350">
            <a:solidFill>
              <a:schemeClr val="tx2"/>
            </a:solidFill>
          </a:ln>
        </p:spPr>
        <p:txBody>
          <a:bodyPr wrap="square" lIns="182880" tIns="91440" rIns="137160" bIns="91440" anchor="t" anchorCtr="0">
            <a:noAutofit/>
          </a:bodyPr>
          <a:lstStyle/>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受众群体：</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600"/>
              </a:spcAft>
              <a:buClrTx/>
              <a:buSzTx/>
              <a:buFontTx/>
              <a:buNone/>
              <a:tabLst/>
              <a:defRPr/>
            </a:pP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en-US" altLang="zh-CN" sz="1400" b="0" i="0" u="none" strike="noStrike" kern="0" cap="none" spc="0" normalizeH="0" baseline="0" noProof="0" err="1">
                <a:ln>
                  <a:noFill/>
                </a:ln>
                <a:solidFill>
                  <a:srgbClr val="FFFFFF"/>
                </a:solidFill>
                <a:effectLst/>
                <a:uLnTx/>
                <a:uFillTx/>
                <a:latin typeface="Segoe UI"/>
                <a:ea typeface="Calibri" panose="020F0502020204030204"/>
                <a:cs typeface="Segoe UI"/>
              </a:rPr>
              <a:t>生产部门，生产部门，技术部门，供应链部门</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客户需求</a:t>
            </a: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&amp;</a:t>
            </a:r>
            <a:r>
              <a:rPr kumimoji="0" lang="zh-CN" altLang="en-US" sz="1400" b="1" i="0" u="none" strike="noStrike" kern="0" cap="none" spc="0" normalizeH="0" baseline="0" noProof="0">
                <a:ln>
                  <a:noFill/>
                </a:ln>
                <a:solidFill>
                  <a:srgbClr val="FFFFFF"/>
                </a:solidFill>
                <a:effectLst/>
                <a:uLnTx/>
                <a:uFillTx/>
                <a:latin typeface="Segoe UI"/>
                <a:ea typeface="+mn-lt"/>
                <a:cs typeface="Segoe UI"/>
              </a:rPr>
              <a:t>痛点: </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等线"/>
                <a:cs typeface="Segoe UI"/>
              </a:rPr>
              <a:t>    </a:t>
            </a:r>
            <a:r>
              <a:rPr kumimoji="0" lang="zh-CN" altLang="en-US" sz="1600" b="1" i="0" u="none" strike="noStrike" kern="0" cap="none" spc="0" normalizeH="0" baseline="0" noProof="0">
                <a:ln>
                  <a:noFill/>
                </a:ln>
                <a:solidFill>
                  <a:srgbClr val="FFFFFF"/>
                </a:solidFill>
                <a:effectLst/>
                <a:uLnTx/>
                <a:uFillTx/>
                <a:latin typeface="Segoe UI"/>
                <a:ea typeface="等线"/>
                <a:cs typeface="Segoe UI"/>
              </a:rPr>
              <a:t>  </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制造业上下游间有半成品，零配件，成品流转，运维，配套等产品相关问题。设备的故障，半成品的批次质量，零配件的短缺等问题都会导致良品率下降或者停工停产，需要快速响应和解决。希望能有平台帮助快速分析问题，搜素解决方案并回复用户加速故障解决。</a:t>
            </a:r>
          </a:p>
          <a:p>
            <a:pPr marL="0" marR="0" lvl="0" indent="0" algn="l" defTabSz="914411" rtl="0" eaLnBrk="1" fontAlgn="auto" latinLnBrk="0" hangingPunct="1">
              <a:lnSpc>
                <a:spcPct val="100000"/>
              </a:lnSpc>
              <a:spcBef>
                <a:spcPts val="60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Segoe UI"/>
              <a:ea typeface="等线" panose="02010600030101010101" pitchFamily="2" charset="-122"/>
              <a:cs typeface="Segoe UI"/>
            </a:endParaRPr>
          </a:p>
        </p:txBody>
      </p:sp>
      <p:sp>
        <p:nvSpPr>
          <p:cNvPr id="2" name="Rounded Rectangle 11">
            <a:extLst>
              <a:ext uri="{FF2B5EF4-FFF2-40B4-BE49-F238E27FC236}">
                <a16:creationId xmlns:a16="http://schemas.microsoft.com/office/drawing/2014/main" id="{9EE97D6E-3B09-8C3B-EAA6-0BF853F762CD}"/>
              </a:ext>
            </a:extLst>
          </p:cNvPr>
          <p:cNvSpPr/>
          <p:nvPr/>
        </p:nvSpPr>
        <p:spPr>
          <a:xfrm>
            <a:off x="7833360" y="3437079"/>
            <a:ext cx="3984945" cy="3001299"/>
          </a:xfrm>
          <a:prstGeom prst="rect">
            <a:avLst/>
          </a:prstGeom>
          <a:solidFill>
            <a:schemeClr val="accent3">
              <a:lumMod val="50000"/>
            </a:schemeClr>
          </a:solidFill>
          <a:ln w="6350" cap="flat" cmpd="sng" algn="ctr">
            <a:solidFill>
              <a:schemeClr val="bg1">
                <a:lumMod val="75000"/>
              </a:schemeClr>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客户沟通常见话术：</a:t>
            </a: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342900" marR="0" lvl="0" indent="-34290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如何快速查询客户询问的产品的批次及质量问题</a:t>
            </a:r>
          </a:p>
          <a:p>
            <a:pPr marL="342900" marR="0" lvl="0" indent="-34290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如何快速支持客户关于设备操作及故障排查问题</a:t>
            </a:r>
            <a:r>
              <a:rPr kumimoji="0" lang="en-US" sz="1400" b="0" i="0" u="none" strike="noStrike" kern="0" cap="none" spc="0" normalizeH="0" baseline="0" noProof="0">
                <a:ln>
                  <a:noFill/>
                </a:ln>
                <a:solidFill>
                  <a:prstClr val="white"/>
                </a:solidFill>
                <a:effectLst/>
                <a:uLnTx/>
                <a:uFillTx/>
                <a:latin typeface="Segoe UI"/>
                <a:ea typeface="等线"/>
                <a:cs typeface="Segoe UI"/>
              </a:rPr>
              <a:t> </a:t>
            </a:r>
            <a:endParaRPr kumimoji="0" lang="en-US" sz="1400" b="0" i="0" u="none" strike="noStrike" kern="0" cap="none" spc="0" normalizeH="0" baseline="0" noProof="0">
              <a:ln>
                <a:noFill/>
              </a:ln>
              <a:solidFill>
                <a:prstClr val="white"/>
              </a:solidFill>
              <a:effectLst/>
              <a:uLnTx/>
              <a:uFillTx/>
              <a:latin typeface="Calibri" panose="020F0502020204030204"/>
              <a:ea typeface="等线"/>
              <a:cs typeface="Calibri" panose="020F0502020204030204"/>
            </a:endParaRPr>
          </a:p>
          <a:p>
            <a:pPr marL="342900" marR="0" lvl="0" indent="-34290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售前产品咨询如何快速响应及完美解答</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客户沟通常见问题及解答</a:t>
            </a:r>
            <a:r>
              <a:rPr kumimoji="0" lang="zh-CN" altLang="en-US"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a:t>
            </a:r>
          </a:p>
          <a:p>
            <a:pPr marL="342900" marR="0" lvl="0" indent="-34290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众多的生产技术资料如何电子化管理</a:t>
            </a:r>
            <a:endParaRPr kumimoji="0" lang="zh-CN" altLang="en-US" sz="1400" b="0" i="0" u="none" strike="noStrike" kern="0" cap="none" spc="0" normalizeH="0" baseline="0" noProof="0">
              <a:ln>
                <a:noFill/>
              </a:ln>
              <a:solidFill>
                <a:prstClr val="white"/>
              </a:solidFill>
              <a:effectLst/>
              <a:uLnTx/>
              <a:uFillTx/>
              <a:latin typeface="Calibri" panose="020F0502020204030204"/>
              <a:ea typeface="+mn-lt"/>
              <a:cs typeface="Calibri" panose="020F0502020204030204"/>
            </a:endParaRPr>
          </a:p>
          <a:p>
            <a:pPr marL="342900" marR="0" lvl="0" indent="-34290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该如何建立资料库</a:t>
            </a:r>
            <a:r>
              <a:rPr kumimoji="0" lang="en-US" sz="1400" b="0" i="0" u="none" strike="noStrike" kern="0" cap="none" spc="0" normalizeH="0" baseline="0" noProof="0">
                <a:ln>
                  <a:noFill/>
                </a:ln>
                <a:solidFill>
                  <a:prstClr val="white"/>
                </a:solidFill>
                <a:effectLst/>
                <a:uLnTx/>
                <a:uFillTx/>
                <a:latin typeface="Segoe UI"/>
                <a:ea typeface="等线"/>
                <a:cs typeface="Segoe UI"/>
              </a:rPr>
              <a:t> </a:t>
            </a:r>
            <a:endParaRPr kumimoji="0" lang="en-US" sz="1400" b="0" i="0" u="none" strike="noStrike" kern="0" cap="none" spc="0" normalizeH="0" baseline="0" noProof="0">
              <a:ln>
                <a:noFill/>
              </a:ln>
              <a:solidFill>
                <a:prstClr val="white"/>
              </a:solidFill>
              <a:effectLst/>
              <a:uLnTx/>
              <a:uFillTx/>
              <a:latin typeface="Calibri" panose="020F0502020204030204"/>
              <a:ea typeface="Calibri" panose="020F0502020204030204"/>
              <a:cs typeface="Calibri" panose="020F0502020204030204"/>
            </a:endParaRPr>
          </a:p>
          <a:p>
            <a:pPr marL="342900" marR="0" lvl="0" indent="-34290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数据安全怎么保证</a:t>
            </a:r>
            <a:endParaRPr kumimoji="0" lang="zh-CN" altLang="en-US" sz="2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 name="Rounded Rectangle 93">
            <a:extLst>
              <a:ext uri="{FF2B5EF4-FFF2-40B4-BE49-F238E27FC236}">
                <a16:creationId xmlns:a16="http://schemas.microsoft.com/office/drawing/2014/main" id="{B5B86500-9B58-4255-87FF-4EE4BFA0069C}"/>
              </a:ext>
            </a:extLst>
          </p:cNvPr>
          <p:cNvSpPr/>
          <p:nvPr/>
        </p:nvSpPr>
        <p:spPr>
          <a:xfrm>
            <a:off x="552690" y="3420921"/>
            <a:ext cx="7038083" cy="3017457"/>
          </a:xfrm>
          <a:prstGeom prst="rect">
            <a:avLst/>
          </a:prstGeom>
          <a:noFill/>
          <a:ln w="6350">
            <a:solidFill>
              <a:schemeClr val="bg1">
                <a:lumMod val="75000"/>
              </a:schemeClr>
            </a:solidFill>
            <a:prstDash val="solid"/>
          </a:ln>
        </p:spPr>
        <p:style>
          <a:lnRef idx="1">
            <a:schemeClr val="accent1"/>
          </a:lnRef>
          <a:fillRef idx="3">
            <a:schemeClr val="accent1"/>
          </a:fillRef>
          <a:effectRef idx="2">
            <a:schemeClr val="accent1"/>
          </a:effectRef>
          <a:fontRef idx="minor">
            <a:schemeClr val="lt1"/>
          </a:fontRef>
        </p:style>
        <p:txBody>
          <a:bodyPr lIns="182880" tIns="9144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mn-cs"/>
              </a:rPr>
              <a:t>参考架构</a:t>
            </a:r>
          </a:p>
        </p:txBody>
      </p:sp>
      <p:sp>
        <p:nvSpPr>
          <p:cNvPr id="8" name="Title 2">
            <a:extLst>
              <a:ext uri="{FF2B5EF4-FFF2-40B4-BE49-F238E27FC236}">
                <a16:creationId xmlns:a16="http://schemas.microsoft.com/office/drawing/2014/main" id="{9A122724-3154-88C3-8B63-792A00CC642D}"/>
              </a:ext>
            </a:extLst>
          </p:cNvPr>
          <p:cNvSpPr>
            <a:spLocks noGrp="1"/>
          </p:cNvSpPr>
          <p:nvPr/>
        </p:nvSpPr>
        <p:spPr>
          <a:xfrm>
            <a:off x="650538" y="156377"/>
            <a:ext cx="8623002" cy="443198"/>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a:ln w="3175">
                  <a:noFill/>
                </a:ln>
                <a:solidFill>
                  <a:srgbClr val="50E6FF"/>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50" normalizeH="0" baseline="0" noProof="0">
                <a:ln w="3175">
                  <a:noFill/>
                </a:ln>
                <a:solidFill>
                  <a:srgbClr val="FFFFFF"/>
                </a:solidFill>
                <a:effectLst/>
                <a:uLnTx/>
                <a:uFillTx/>
                <a:latin typeface="微软雅黑"/>
                <a:ea typeface="微软雅黑"/>
                <a:cs typeface="Segoe UI"/>
              </a:rPr>
              <a:t>Manufacturing – </a:t>
            </a:r>
            <a:r>
              <a:rPr kumimoji="0" lang="zh-CN" altLang="en-US" sz="2800" b="0" i="0" u="none" strike="noStrike" kern="1200" cap="none" spc="-50" normalizeH="0" baseline="0" noProof="0">
                <a:ln w="3175">
                  <a:noFill/>
                </a:ln>
                <a:solidFill>
                  <a:srgbClr val="FFFFFF"/>
                </a:solidFill>
                <a:effectLst/>
                <a:uLnTx/>
                <a:uFillTx/>
                <a:latin typeface="微软雅黑"/>
                <a:ea typeface="微软雅黑"/>
                <a:cs typeface="Segoe UI"/>
              </a:rPr>
              <a:t>提升产品服务</a:t>
            </a:r>
            <a:endParaRPr kumimoji="0" lang="en-US" altLang="zh-CN" sz="2800" b="0" i="0" u="none" strike="noStrike" kern="1200" cap="none" spc="-50" normalizeH="0" baseline="0" noProof="0">
              <a:ln w="3175">
                <a:noFill/>
              </a:ln>
              <a:solidFill>
                <a:srgbClr val="FFFFFF"/>
              </a:solidFill>
              <a:effectLst/>
              <a:uLnTx/>
              <a:uFillTx/>
              <a:latin typeface="微软雅黑"/>
              <a:ea typeface="微软雅黑"/>
              <a:cs typeface="Segoe UI"/>
            </a:endParaRPr>
          </a:p>
        </p:txBody>
      </p:sp>
      <p:pic>
        <p:nvPicPr>
          <p:cNvPr id="4" name="图片 34" descr="图示&#10;&#10;已自动生成说明">
            <a:extLst>
              <a:ext uri="{FF2B5EF4-FFF2-40B4-BE49-F238E27FC236}">
                <a16:creationId xmlns:a16="http://schemas.microsoft.com/office/drawing/2014/main" id="{FEDFD3A0-5EBE-7D13-2566-98DD186AE100}"/>
              </a:ext>
            </a:extLst>
          </p:cNvPr>
          <p:cNvPicPr>
            <a:picLocks noChangeAspect="1"/>
          </p:cNvPicPr>
          <p:nvPr/>
        </p:nvPicPr>
        <p:blipFill>
          <a:blip r:embed="rId4"/>
          <a:stretch>
            <a:fillRect/>
          </a:stretch>
        </p:blipFill>
        <p:spPr>
          <a:xfrm>
            <a:off x="650159" y="3734828"/>
            <a:ext cx="6805151" cy="2528519"/>
          </a:xfrm>
          <a:prstGeom prst="rect">
            <a:avLst/>
          </a:prstGeom>
        </p:spPr>
      </p:pic>
    </p:spTree>
    <p:custDataLst>
      <p:tags r:id="rId1"/>
    </p:custDataLst>
    <p:extLst>
      <p:ext uri="{BB962C8B-B14F-4D97-AF65-F5344CB8AC3E}">
        <p14:creationId xmlns:p14="http://schemas.microsoft.com/office/powerpoint/2010/main" val="89282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A0D1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D43B6A-AE7E-4265-A011-02E5AC392DD2}"/>
              </a:ext>
            </a:extLst>
          </p:cNvPr>
          <p:cNvSpPr>
            <a:spLocks noGrp="1"/>
          </p:cNvSpPr>
          <p:nvPr>
            <p:ph type="title"/>
          </p:nvPr>
        </p:nvSpPr>
        <p:spPr>
          <a:xfrm>
            <a:off x="523613" y="175378"/>
            <a:ext cx="11279881" cy="430887"/>
          </a:xfrm>
        </p:spPr>
        <p:txBody>
          <a:bodyPr vert="horz" wrap="square" lIns="0" tIns="0" rIns="0" bIns="0" rtlCol="0" anchor="t">
            <a:spAutoFit/>
          </a:bodyPr>
          <a:lstStyle/>
          <a:p>
            <a:pPr defTabSz="932742">
              <a:lnSpc>
                <a:spcPct val="100000"/>
              </a:lnSpc>
            </a:pPr>
            <a:r>
              <a:rPr lang="en-US" altLang="zh-CN" sz="2800" spc="-50">
                <a:solidFill>
                  <a:srgbClr val="FFFFFF"/>
                </a:solidFill>
                <a:latin typeface="微软雅黑"/>
                <a:ea typeface="微软雅黑"/>
                <a:cs typeface="Segoe UI"/>
              </a:rPr>
              <a:t>Retail  – </a:t>
            </a:r>
            <a:r>
              <a:rPr lang="zh-CN" altLang="en-US" sz="2800" spc="-50">
                <a:solidFill>
                  <a:srgbClr val="FFFFFF"/>
                </a:solidFill>
                <a:latin typeface="微软雅黑"/>
                <a:ea typeface="微软雅黑"/>
                <a:cs typeface="Segoe UI"/>
              </a:rPr>
              <a:t>搜索推荐</a:t>
            </a:r>
          </a:p>
        </p:txBody>
      </p:sp>
      <p:cxnSp>
        <p:nvCxnSpPr>
          <p:cNvPr id="37" name="Straight Connector 6">
            <a:extLst>
              <a:ext uri="{FF2B5EF4-FFF2-40B4-BE49-F238E27FC236}">
                <a16:creationId xmlns:a16="http://schemas.microsoft.com/office/drawing/2014/main" id="{7BE47055-7A45-DA43-439B-D08F68D0CD98}"/>
              </a:ext>
              <a:ext uri="{C183D7F6-B498-43B3-948B-1728B52AA6E4}">
                <adec:decorative xmlns:adec="http://schemas.microsoft.com/office/drawing/2017/decorative" val="1"/>
              </a:ext>
            </a:extLst>
          </p:cNvPr>
          <p:cNvCxnSpPr>
            <a:cxnSpLocks/>
          </p:cNvCxnSpPr>
          <p:nvPr/>
        </p:nvCxnSpPr>
        <p:spPr>
          <a:xfrm>
            <a:off x="388506" y="223386"/>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sp>
        <p:nvSpPr>
          <p:cNvPr id="13" name="Rounded Rectangle 11">
            <a:extLst>
              <a:ext uri="{FF2B5EF4-FFF2-40B4-BE49-F238E27FC236}">
                <a16:creationId xmlns:a16="http://schemas.microsoft.com/office/drawing/2014/main" id="{44B8F756-A622-7EAB-2DED-CC693F804823}"/>
              </a:ext>
            </a:extLst>
          </p:cNvPr>
          <p:cNvSpPr/>
          <p:nvPr/>
        </p:nvSpPr>
        <p:spPr>
          <a:xfrm>
            <a:off x="388506" y="830853"/>
            <a:ext cx="6240889" cy="2777540"/>
          </a:xfrm>
          <a:prstGeom prst="rect">
            <a:avLst/>
          </a:prstGeom>
          <a:solidFill>
            <a:srgbClr val="3157A7"/>
          </a:solidFill>
          <a:ln w="6350" cap="flat" cmpd="sng" algn="ctr">
            <a:solidFill>
              <a:srgbClr val="3157A7"/>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典型经景：   </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00"/>
                </a:solidFill>
                <a:effectLst/>
                <a:uLnTx/>
                <a:uFillTx/>
                <a:latin typeface="Segoe UI"/>
                <a:ea typeface="+mn-ea"/>
                <a:cs typeface="+mn-cs"/>
              </a:rPr>
              <a:t>       </a:t>
            </a:r>
            <a:r>
              <a:rPr kumimoji="0" lang="zh-CN" altLang="en-US" sz="1600" b="1" i="1" u="sng" strike="noStrike" kern="0" cap="none" spc="0" normalizeH="0" baseline="0" noProof="0">
                <a:ln>
                  <a:noFill/>
                </a:ln>
                <a:solidFill>
                  <a:srgbClr val="FFFF00"/>
                </a:solidFill>
                <a:effectLst/>
                <a:uLnTx/>
                <a:uFillTx/>
                <a:latin typeface="Segoe UI"/>
                <a:ea typeface="+mn-ea"/>
                <a:cs typeface="+mn-cs"/>
              </a:rPr>
              <a:t>基于自然语言搜索引擎，</a:t>
            </a:r>
            <a:r>
              <a:rPr kumimoji="0" lang="en-US" altLang="zh-CN" sz="1600" b="1" i="1" u="sng" strike="noStrike" kern="0" cap="none" spc="0" normalizeH="0" baseline="0" noProof="0">
                <a:ln>
                  <a:noFill/>
                </a:ln>
                <a:solidFill>
                  <a:srgbClr val="FFFF00"/>
                </a:solidFill>
                <a:effectLst/>
                <a:uLnTx/>
                <a:uFillTx/>
                <a:latin typeface="Segoe UI"/>
                <a:ea typeface="+mn-ea"/>
                <a:cs typeface="+mn-cs"/>
              </a:rPr>
              <a:t>GPT</a:t>
            </a:r>
            <a:r>
              <a:rPr kumimoji="0" lang="zh-CN" altLang="en-US" sz="1600" b="1" i="1" u="sng" strike="noStrike" kern="0" cap="none" spc="0" normalizeH="0" baseline="0" noProof="0">
                <a:ln>
                  <a:noFill/>
                </a:ln>
                <a:solidFill>
                  <a:srgbClr val="FFFF00"/>
                </a:solidFill>
                <a:effectLst/>
                <a:uLnTx/>
                <a:uFillTx/>
                <a:latin typeface="Segoe UI"/>
                <a:ea typeface="+mn-ea"/>
                <a:cs typeface="+mn-cs"/>
              </a:rPr>
              <a:t>可以帮助搜索引擎更好地理解用户的查询意图，从而进行个性化的搜索结果推荐。</a:t>
            </a:r>
            <a:endParaRPr kumimoji="0" lang="en-US" altLang="zh-CN" sz="1400" b="1"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endParaRPr>
          </a:p>
          <a:p>
            <a:pPr marL="0" marR="0" lvl="0" indent="0" algn="l" defTabSz="914411" rtl="0" eaLnBrk="1" fontAlgn="auto" latinLnBrk="0" hangingPunct="1">
              <a:lnSpc>
                <a:spcPts val="2000"/>
              </a:lnSpc>
              <a:spcBef>
                <a:spcPts val="120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价值</a:t>
            </a:r>
            <a:r>
              <a:rPr kumimoji="0" lang="en-US" altLang="zh-CN" sz="1400" b="1"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a:t>
            </a:r>
            <a:r>
              <a:rPr kumimoji="0" lang="zh-CN" altLang="zh-CN" sz="1400" b="1"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a:t>
            </a:r>
          </a:p>
          <a:p>
            <a:pPr marL="285750" marR="0" lvl="0" indent="-285750" algn="l" defTabSz="914411"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终端用户</a:t>
            </a:r>
            <a:r>
              <a:rPr kumimoji="0" lang="en-US" altLang="zh-CN"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a:t>
            </a:r>
            <a:r>
              <a:rPr kumimoji="0" lang="zh-CN" altLang="en-US"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为用户提供了更加智能化，更加自然的搜索和交互方式</a:t>
            </a:r>
            <a:endParaRPr kumimoji="0" lang="en-US" altLang="zh-CN"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endParaRPr>
          </a:p>
          <a:p>
            <a:pPr marL="285750" marR="0" lvl="0" indent="-285750" algn="l" defTabSz="914411"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企业</a:t>
            </a:r>
            <a:r>
              <a:rPr kumimoji="0" lang="en-US" altLang="zh-CN"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1). </a:t>
            </a:r>
            <a:r>
              <a:rPr kumimoji="0" lang="zh-CN" altLang="en-US"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提高使用搜索引擎的用户满意度</a:t>
            </a:r>
            <a:r>
              <a:rPr kumimoji="0" lang="en-US" altLang="zh-CN"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2) </a:t>
            </a:r>
            <a:r>
              <a:rPr kumimoji="0" lang="zh-CN" altLang="en-US"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构建壁垒，提高使用基于</a:t>
            </a:r>
            <a:r>
              <a:rPr kumimoji="0" lang="en-US" altLang="zh-CN"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GPT</a:t>
            </a:r>
            <a:r>
              <a:rPr kumimoji="0" lang="zh-CN" altLang="en-US"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的搜索引擎所在应用的竞争力</a:t>
            </a:r>
            <a:r>
              <a:rPr kumimoji="0" lang="en-US" altLang="zh-CN"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3). </a:t>
            </a:r>
            <a:r>
              <a:rPr kumimoji="0" lang="zh-CN" altLang="en-US"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提高搜索的效果从而促进商品的点击率和转化率</a:t>
            </a:r>
            <a:endParaRPr kumimoji="0" lang="en-US" altLang="zh-CN" sz="14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endParaRPr>
          </a:p>
        </p:txBody>
      </p:sp>
      <p:sp>
        <p:nvSpPr>
          <p:cNvPr id="16" name="Rectangle 14">
            <a:extLst>
              <a:ext uri="{FF2B5EF4-FFF2-40B4-BE49-F238E27FC236}">
                <a16:creationId xmlns:a16="http://schemas.microsoft.com/office/drawing/2014/main" id="{59EA32ED-00B0-A46D-FB52-CC423FFA9EB5}"/>
              </a:ext>
            </a:extLst>
          </p:cNvPr>
          <p:cNvSpPr/>
          <p:nvPr/>
        </p:nvSpPr>
        <p:spPr>
          <a:xfrm>
            <a:off x="7040199" y="830852"/>
            <a:ext cx="4975669" cy="2777539"/>
          </a:xfrm>
          <a:prstGeom prst="rect">
            <a:avLst/>
          </a:prstGeom>
          <a:solidFill>
            <a:srgbClr val="44546A"/>
          </a:solidFill>
          <a:ln w="6350">
            <a:solidFill>
              <a:srgbClr val="44546A"/>
            </a:solidFill>
          </a:ln>
        </p:spPr>
        <p:txBody>
          <a:bodyPr wrap="square" lIns="182880" tIns="91440" rIns="137160" bIns="91440" anchor="t" anchorCtr="0">
            <a:noAutofit/>
          </a:bodyPr>
          <a:lstStyle/>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受众群体：</a:t>
            </a:r>
            <a:endParaRPr kumimoji="0" lang="en-US" altLang="zh-CN" sz="1600" b="1" i="0" u="none" strike="noStrike" kern="0" cap="none" spc="0" normalizeH="0" baseline="0" noProof="0">
              <a:ln>
                <a:noFill/>
              </a:ln>
              <a:solidFill>
                <a:srgbClr val="FFFFFF"/>
              </a:solidFill>
              <a:effectLst/>
              <a:uLnTx/>
              <a:uFillTx/>
              <a:latin typeface="Segoe UI"/>
              <a:ea typeface="+mn-lt"/>
              <a:cs typeface="Segoe UI"/>
            </a:endParaRPr>
          </a:p>
          <a:p>
            <a:pPr marL="285750" marR="0" lvl="0" indent="-285750" algn="l" defTabSz="914411"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企业内部</a:t>
            </a:r>
            <a:r>
              <a:rPr kumimoji="0" lang="en-US" altLang="zh-CN" sz="1600" b="1" i="0" u="none" strike="noStrike" kern="0" cap="none" spc="0" normalizeH="0" baseline="0" noProof="0">
                <a:ln>
                  <a:noFill/>
                </a:ln>
                <a:solidFill>
                  <a:srgbClr val="FFFFFF"/>
                </a:solidFill>
                <a:effectLst/>
                <a:uLnTx/>
                <a:uFillTx/>
                <a:latin typeface="Segoe UI"/>
                <a:ea typeface="+mn-lt"/>
                <a:cs typeface="Segoe UI"/>
              </a:rPr>
              <a:t>: </a:t>
            </a:r>
            <a:r>
              <a:rPr kumimoji="0" lang="zh-CN" altLang="en-US" sz="1600" b="1" i="0" u="none" strike="noStrike" kern="0" cap="none" spc="0" normalizeH="0" baseline="0" noProof="0">
                <a:ln>
                  <a:noFill/>
                </a:ln>
                <a:solidFill>
                  <a:srgbClr val="FFFFFF"/>
                </a:solidFill>
                <a:effectLst/>
                <a:uLnTx/>
                <a:uFillTx/>
                <a:latin typeface="Segoe UI"/>
                <a:ea typeface="+mn-lt"/>
                <a:cs typeface="Segoe UI"/>
              </a:rPr>
              <a:t>搜索相关算法的研发部门</a:t>
            </a:r>
            <a:endParaRPr kumimoji="0" lang="en-US" altLang="zh-CN" sz="1600" b="1" i="0" u="none" strike="noStrike" kern="0" cap="none" spc="0" normalizeH="0" baseline="0" noProof="0">
              <a:ln>
                <a:noFill/>
              </a:ln>
              <a:solidFill>
                <a:srgbClr val="FFFFFF"/>
              </a:solidFill>
              <a:effectLst/>
              <a:uLnTx/>
              <a:uFillTx/>
              <a:latin typeface="Segoe UI"/>
              <a:ea typeface="+mn-lt"/>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客户需求</a:t>
            </a:r>
            <a:r>
              <a:rPr kumimoji="0" lang="en-US" altLang="zh-CN" sz="1600" b="1" i="0" u="none" strike="noStrike" kern="0" cap="none" spc="0" normalizeH="0" baseline="0" noProof="0">
                <a:ln>
                  <a:noFill/>
                </a:ln>
                <a:solidFill>
                  <a:srgbClr val="FFFFFF"/>
                </a:solidFill>
                <a:effectLst/>
                <a:uLnTx/>
                <a:uFillTx/>
                <a:latin typeface="Segoe UI"/>
                <a:ea typeface="+mn-lt"/>
                <a:cs typeface="Segoe UI"/>
              </a:rPr>
              <a:t>&amp;</a:t>
            </a:r>
            <a:r>
              <a:rPr kumimoji="0" lang="zh-CN" altLang="en-US" sz="1600" b="1" i="0" u="none" strike="noStrike" kern="0" cap="none" spc="0" normalizeH="0" baseline="0" noProof="0">
                <a:ln>
                  <a:noFill/>
                </a:ln>
                <a:solidFill>
                  <a:srgbClr val="FFFFFF"/>
                </a:solidFill>
                <a:effectLst/>
                <a:uLnTx/>
                <a:uFillTx/>
                <a:latin typeface="Segoe UI"/>
                <a:ea typeface="+mn-lt"/>
                <a:cs typeface="Segoe UI"/>
              </a:rPr>
              <a:t>痛点: </a:t>
            </a:r>
            <a:endParaRPr kumimoji="0" lang="en-US" altLang="zh-CN" sz="1600" b="1" i="0" u="none" strike="noStrike" kern="0" cap="none" spc="0" normalizeH="0" baseline="0" noProof="0">
              <a:ln>
                <a:noFill/>
              </a:ln>
              <a:solidFill>
                <a:srgbClr val="FFFFFF"/>
              </a:solidFill>
              <a:effectLst/>
              <a:uLnTx/>
              <a:uFillTx/>
              <a:latin typeface="Segoe UI"/>
              <a:ea typeface="+mn-lt"/>
              <a:cs typeface="Segoe UI"/>
            </a:endParaRPr>
          </a:p>
          <a:p>
            <a:pPr marL="285750" marR="0" lvl="0" indent="-285750" algn="l" defTabSz="914411" rtl="0" eaLnBrk="1" fontAlgn="auto" latinLnBrk="0" hangingPunct="1">
              <a:lnSpc>
                <a:spcPts val="2500"/>
              </a:lnSpc>
              <a:spcBef>
                <a:spcPts val="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Segoe UI"/>
                <a:ea typeface="+mn-lt"/>
                <a:cs typeface="Segoe UI"/>
              </a:rPr>
              <a:t>传统的搜索引擎需要使用者输入关键词进行搜索，但是真实场景中需要搜索引擎能够理解使用者的搜索意图和查询语句，这是研发的一个难点</a:t>
            </a:r>
          </a:p>
        </p:txBody>
      </p:sp>
      <p:sp>
        <p:nvSpPr>
          <p:cNvPr id="39" name="Rounded Rectangle 11">
            <a:extLst>
              <a:ext uri="{FF2B5EF4-FFF2-40B4-BE49-F238E27FC236}">
                <a16:creationId xmlns:a16="http://schemas.microsoft.com/office/drawing/2014/main" id="{76CD84FA-DF3A-D24F-00BF-ED613EC6AEE5}"/>
              </a:ext>
            </a:extLst>
          </p:cNvPr>
          <p:cNvSpPr/>
          <p:nvPr/>
        </p:nvSpPr>
        <p:spPr>
          <a:xfrm>
            <a:off x="7402267" y="3789990"/>
            <a:ext cx="4613601" cy="2851958"/>
          </a:xfrm>
          <a:prstGeom prst="rect">
            <a:avLst/>
          </a:prstGeom>
          <a:solidFill>
            <a:srgbClr val="A5A5A5">
              <a:lumMod val="50000"/>
            </a:srgbClr>
          </a:solidFill>
          <a:ln w="6350" cap="flat" cmpd="sng" algn="ctr">
            <a:solidFill>
              <a:sysClr val="window" lastClr="FFFFFF">
                <a:lumMod val="75000"/>
              </a:sysClr>
            </a:solidFill>
            <a:prstDash val="solid"/>
          </a:ln>
          <a:effectLst/>
        </p:spPr>
        <p:txBody>
          <a:bodyPr lIns="182880" tIns="91440" rIns="182880" bIns="91440" rtlCol="0" anchor="t" anchorCtr="0"/>
          <a:lstStyle/>
          <a:p>
            <a:pPr marL="0" marR="0" lvl="0" indent="0" algn="just" defTabSz="914411" rtl="0" eaLnBrk="1" fontAlgn="auto" latinLnBrk="0" hangingPunct="1">
              <a:lnSpc>
                <a:spcPct val="100000"/>
              </a:lnSpc>
              <a:spcBef>
                <a:spcPts val="0"/>
              </a:spcBef>
              <a:spcAft>
                <a:spcPts val="30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客户沟通常见问题及解答</a:t>
            </a:r>
            <a:r>
              <a:rPr kumimoji="0" lang="zh-CN" altLang="en-US"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a:t>
            </a:r>
            <a:endParaRPr kumimoji="0" lang="en-US" altLang="zh-CN"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just" defTabSz="914411" rtl="0" eaLnBrk="1" fontAlgn="auto" latinLnBrk="0" hangingPunct="1">
              <a:lnSpc>
                <a:spcPts val="1900"/>
              </a:lnSpc>
              <a:spcBef>
                <a:spcPts val="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等线"/>
                <a:cs typeface="Segoe UI"/>
              </a:rPr>
              <a:t>词嵌入，包括通过</a:t>
            </a:r>
            <a:r>
              <a:rPr kumimoji="0" lang="en-US" sz="1400" b="1" i="0" u="none" strike="noStrike" kern="0" cap="none" spc="0" normalizeH="0" baseline="0" noProof="0">
                <a:ln>
                  <a:noFill/>
                </a:ln>
                <a:solidFill>
                  <a:srgbClr val="FFFFFF"/>
                </a:solidFill>
                <a:effectLst/>
                <a:uLnTx/>
                <a:uFillTx/>
                <a:latin typeface="Segoe UI"/>
                <a:ea typeface="等线"/>
                <a:cs typeface="Segoe UI"/>
              </a:rPr>
              <a:t>cosine similarity </a:t>
            </a:r>
            <a:r>
              <a:rPr kumimoji="0" lang="zh-CN" altLang="en-US" sz="1400" b="1" i="0" u="none" strike="noStrike" kern="0" cap="none" spc="0" normalizeH="0" baseline="0" noProof="0">
                <a:ln>
                  <a:noFill/>
                </a:ln>
                <a:solidFill>
                  <a:srgbClr val="FFFFFF"/>
                </a:solidFill>
                <a:effectLst/>
                <a:uLnTx/>
                <a:uFillTx/>
                <a:latin typeface="Segoe UI"/>
                <a:ea typeface="等线"/>
                <a:cs typeface="Segoe UI"/>
              </a:rPr>
              <a:t>进行语义理解是一个业界比较常用的技术。</a:t>
            </a:r>
            <a:r>
              <a:rPr kumimoji="0" lang="en-US" sz="1400" b="1" i="0" u="none" strike="noStrike" kern="0" cap="none" spc="0" normalizeH="0" baseline="0" noProof="0" err="1">
                <a:ln>
                  <a:noFill/>
                </a:ln>
                <a:solidFill>
                  <a:srgbClr val="FFFFFF"/>
                </a:solidFill>
                <a:effectLst/>
                <a:uLnTx/>
                <a:uFillTx/>
                <a:latin typeface="Segoe UI"/>
                <a:ea typeface="等线"/>
                <a:cs typeface="Segoe UI"/>
              </a:rPr>
              <a:t>OpenAI</a:t>
            </a:r>
            <a:r>
              <a:rPr kumimoji="0" lang="en-US" sz="1400" b="1" i="0" u="none" strike="noStrike" kern="0" cap="none" spc="0" normalizeH="0" baseline="0" noProof="0">
                <a:ln>
                  <a:noFill/>
                </a:ln>
                <a:solidFill>
                  <a:srgbClr val="FFFFFF"/>
                </a:solidFill>
                <a:effectLst/>
                <a:uLnTx/>
                <a:uFillTx/>
                <a:latin typeface="Segoe UI"/>
                <a:ea typeface="等线"/>
                <a:cs typeface="Segoe UI"/>
              </a:rPr>
              <a:t> </a:t>
            </a:r>
            <a:r>
              <a:rPr kumimoji="0" lang="zh-CN" altLang="en-US" sz="1400" b="1" i="0" u="none" strike="noStrike" kern="0" cap="none" spc="0" normalizeH="0" baseline="0" noProof="0">
                <a:ln>
                  <a:noFill/>
                </a:ln>
                <a:solidFill>
                  <a:srgbClr val="FFFFFF"/>
                </a:solidFill>
                <a:effectLst/>
                <a:uLnTx/>
                <a:uFillTx/>
                <a:latin typeface="Segoe UI"/>
                <a:ea typeface="等线"/>
                <a:cs typeface="Segoe UI"/>
              </a:rPr>
              <a:t>的</a:t>
            </a:r>
            <a:r>
              <a:rPr kumimoji="0" lang="en-US" sz="1400" b="1" i="0" u="none" strike="noStrike" kern="0" cap="none" spc="0" normalizeH="0" baseline="0" noProof="0">
                <a:ln>
                  <a:noFill/>
                </a:ln>
                <a:solidFill>
                  <a:srgbClr val="FFFFFF"/>
                </a:solidFill>
                <a:effectLst/>
                <a:uLnTx/>
                <a:uFillTx/>
                <a:latin typeface="Segoe UI"/>
                <a:ea typeface="等线"/>
                <a:cs typeface="Segoe UI"/>
              </a:rPr>
              <a:t>embedding </a:t>
            </a:r>
            <a:r>
              <a:rPr kumimoji="0" lang="zh-CN" altLang="en-US" sz="1400" b="1" i="0" u="none" strike="noStrike" kern="0" cap="none" spc="0" normalizeH="0" baseline="0" noProof="0">
                <a:ln>
                  <a:noFill/>
                </a:ln>
                <a:solidFill>
                  <a:srgbClr val="FFFFFF"/>
                </a:solidFill>
                <a:effectLst/>
                <a:uLnTx/>
                <a:uFillTx/>
                <a:latin typeface="Segoe UI"/>
                <a:ea typeface="等线"/>
                <a:cs typeface="Segoe UI"/>
              </a:rPr>
              <a:t>有什么优势</a:t>
            </a:r>
            <a:r>
              <a:rPr kumimoji="0" lang="en-US" sz="1400" b="1" i="0" u="none" strike="noStrike" kern="0" cap="none" spc="0" normalizeH="0" baseline="0" noProof="0">
                <a:ln>
                  <a:noFill/>
                </a:ln>
                <a:solidFill>
                  <a:srgbClr val="FFFFFF"/>
                </a:solidFill>
                <a:effectLst/>
                <a:uLnTx/>
                <a:uFillTx/>
                <a:latin typeface="Segoe UI"/>
                <a:ea typeface="等线"/>
                <a:cs typeface="Segoe UI"/>
              </a:rPr>
              <a:t>?</a:t>
            </a:r>
          </a:p>
          <a:p>
            <a:pPr marL="285750" marR="0" lvl="0" indent="-285750" algn="just" defTabSz="914411"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计算向量间距离首先得有向量</a:t>
            </a:r>
            <a:r>
              <a:rPr kumimoji="0" lang="en-US" altLang="zh-CN" sz="1400" b="0" i="0" u="none" strike="noStrike" kern="0" cap="none" spc="0" normalizeH="0" baseline="0" noProof="0">
                <a:ln>
                  <a:noFill/>
                </a:ln>
                <a:solidFill>
                  <a:srgbClr val="FFFFFF"/>
                </a:solidFill>
                <a:effectLst/>
                <a:uLnTx/>
                <a:uFillTx/>
                <a:latin typeface="Segoe UI"/>
                <a:ea typeface="等线"/>
                <a:cs typeface="Segoe UI"/>
              </a:rPr>
              <a:t>.</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 </a:t>
            </a:r>
            <a:r>
              <a:rPr kumimoji="0" lang="en-US" altLang="zh-CN" sz="1400" b="0" i="0" u="none" strike="noStrike" kern="0" cap="none" spc="0" normalizeH="0" baseline="0" noProof="0" err="1">
                <a:ln>
                  <a:noFill/>
                </a:ln>
                <a:solidFill>
                  <a:srgbClr val="FFFFFF"/>
                </a:solidFill>
                <a:effectLst/>
                <a:uLnTx/>
                <a:uFillTx/>
                <a:latin typeface="Segoe UI"/>
                <a:ea typeface="等线"/>
                <a:cs typeface="Segoe UI"/>
              </a:rPr>
              <a:t>OpenAI</a:t>
            </a:r>
            <a:r>
              <a:rPr kumimoji="0" lang="en-US" altLang="zh-CN" sz="1400" b="0" i="0" u="none" strike="noStrike" kern="0" cap="none" spc="0" normalizeH="0" baseline="0" noProof="0">
                <a:ln>
                  <a:noFill/>
                </a:ln>
                <a:solidFill>
                  <a:srgbClr val="FFFFFF"/>
                </a:solidFill>
                <a:effectLst/>
                <a:uLnTx/>
                <a:uFillTx/>
                <a:latin typeface="Segoe UI"/>
                <a:ea typeface="等线"/>
                <a:cs typeface="Segoe UI"/>
              </a:rPr>
              <a:t> Embedding </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是用来计算向量的。它底层的语义解析能力算出来的</a:t>
            </a:r>
            <a:r>
              <a:rPr kumimoji="0" lang="en-US" sz="1400" b="0" i="0" u="none" strike="noStrike" kern="0" cap="none" spc="0" normalizeH="0" baseline="0" noProof="0">
                <a:ln>
                  <a:noFill/>
                </a:ln>
                <a:solidFill>
                  <a:srgbClr val="FFFFFF"/>
                </a:solidFill>
                <a:effectLst/>
                <a:uLnTx/>
                <a:uFillTx/>
                <a:latin typeface="Segoe UI"/>
                <a:ea typeface="等线"/>
                <a:cs typeface="Segoe UI"/>
              </a:rPr>
              <a:t>embedding</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在做语义匹配时效果是非常棒棒的。跟用</a:t>
            </a:r>
            <a:r>
              <a:rPr kumimoji="0" lang="en-US" sz="1400" b="0" i="0" u="none" strike="noStrike" kern="0" cap="none" spc="0" normalizeH="0" baseline="0" noProof="0">
                <a:ln>
                  <a:noFill/>
                </a:ln>
                <a:solidFill>
                  <a:srgbClr val="FFFFFF"/>
                </a:solidFill>
                <a:effectLst/>
                <a:uLnTx/>
                <a:uFillTx/>
                <a:latin typeface="Segoe UI"/>
                <a:ea typeface="等线"/>
                <a:cs typeface="Segoe UI"/>
              </a:rPr>
              <a:t>GPT</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解</a:t>
            </a:r>
            <a:r>
              <a:rPr kumimoji="0" lang="en-US" sz="1400" b="0" i="0" u="none" strike="noStrike" kern="0" cap="none" spc="0" normalizeH="0" baseline="0" noProof="0">
                <a:ln>
                  <a:noFill/>
                </a:ln>
                <a:solidFill>
                  <a:srgbClr val="FFFFFF"/>
                </a:solidFill>
                <a:effectLst/>
                <a:uLnTx/>
                <a:uFillTx/>
                <a:latin typeface="Segoe UI"/>
                <a:ea typeface="等线"/>
                <a:cs typeface="Segoe UI"/>
              </a:rPr>
              <a:t>NLP</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远超</a:t>
            </a:r>
            <a:r>
              <a:rPr kumimoji="0" lang="en-US" sz="1400" b="0" i="0" u="none" strike="noStrike" kern="0" cap="none" spc="0" normalizeH="0" baseline="0" noProof="0">
                <a:ln>
                  <a:noFill/>
                </a:ln>
                <a:solidFill>
                  <a:srgbClr val="FFFFFF"/>
                </a:solidFill>
                <a:effectLst/>
                <a:uLnTx/>
                <a:uFillTx/>
                <a:latin typeface="Segoe UI"/>
                <a:ea typeface="等线"/>
                <a:cs typeface="Segoe UI"/>
              </a:rPr>
              <a:t>Bert, Turing, NLG</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等是一个道理。</a:t>
            </a:r>
            <a:endParaRPr kumimoji="0" lang="en-US" altLang="zh-CN" sz="1400" b="0" i="0" u="none" strike="noStrike" kern="0" cap="none" spc="0" normalizeH="0" baseline="0" noProof="0">
              <a:ln>
                <a:noFill/>
              </a:ln>
              <a:solidFill>
                <a:srgbClr val="FFFFFF"/>
              </a:solidFill>
              <a:effectLst/>
              <a:uLnTx/>
              <a:uFillTx/>
              <a:latin typeface="Segoe UI"/>
              <a:ea typeface="等线"/>
              <a:cs typeface="Segoe UI"/>
            </a:endParaRPr>
          </a:p>
          <a:p>
            <a:pPr marL="285750" marR="0" lvl="0" indent="-285750" algn="just" defTabSz="914411" rtl="0" eaLnBrk="1" fontAlgn="auto" latinLnBrk="0" hangingPunct="1">
              <a:lnSpc>
                <a:spcPts val="19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手动写</a:t>
            </a:r>
            <a:r>
              <a:rPr kumimoji="0" lang="en-US" sz="1400" b="0" i="0" u="none" strike="noStrike" kern="0" cap="none" spc="0" normalizeH="0" baseline="0" noProof="0">
                <a:ln>
                  <a:noFill/>
                </a:ln>
                <a:solidFill>
                  <a:srgbClr val="FFFFFF"/>
                </a:solidFill>
                <a:effectLst/>
                <a:uLnTx/>
                <a:uFillTx/>
                <a:latin typeface="Segoe UI"/>
                <a:ea typeface="等线"/>
                <a:cs typeface="Segoe UI"/>
              </a:rPr>
              <a:t>cosine sim</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有个短板就是不太能</a:t>
            </a:r>
            <a:r>
              <a:rPr kumimoji="0" lang="en-US" sz="1400" b="0" i="0" u="none" strike="noStrike" kern="0" cap="none" spc="0" normalizeH="0" baseline="0" noProof="0">
                <a:ln>
                  <a:noFill/>
                </a:ln>
                <a:solidFill>
                  <a:srgbClr val="FFFFFF"/>
                </a:solidFill>
                <a:effectLst/>
                <a:uLnTx/>
                <a:uFillTx/>
                <a:latin typeface="Segoe UI"/>
                <a:ea typeface="等线"/>
                <a:cs typeface="Segoe UI"/>
              </a:rPr>
              <a:t>scale (</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如果客户问这个问题可以问问他们目前算</a:t>
            </a:r>
            <a:r>
              <a:rPr kumimoji="0" lang="en-US" altLang="zh-CN" sz="1400" b="0" i="0" u="none" strike="noStrike" kern="0" cap="none" spc="0" normalizeH="0" baseline="0" noProof="0">
                <a:ln>
                  <a:noFill/>
                </a:ln>
                <a:solidFill>
                  <a:srgbClr val="FFFFFF"/>
                </a:solidFill>
                <a:effectLst/>
                <a:uLnTx/>
                <a:uFillTx/>
                <a:latin typeface="Segoe UI"/>
                <a:ea typeface="等线"/>
                <a:cs typeface="Segoe UI"/>
              </a:rPr>
              <a:t>cosine similarity </a:t>
            </a: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是怎么做的 什么场景</a:t>
            </a:r>
            <a:r>
              <a:rPr kumimoji="0" lang="en-US" sz="1400" b="0" i="0" u="none" strike="noStrike" kern="0" cap="none" spc="0" normalizeH="0" baseline="0" noProof="0">
                <a:ln>
                  <a:noFill/>
                </a:ln>
                <a:solidFill>
                  <a:srgbClr val="FFFFFF"/>
                </a:solidFill>
                <a:effectLst/>
                <a:uLnTx/>
                <a:uFillTx/>
                <a:latin typeface="Segoe UI"/>
                <a:ea typeface="等线"/>
                <a:cs typeface="Segoe UI"/>
              </a:rPr>
              <a:t>)</a:t>
            </a:r>
          </a:p>
          <a:p>
            <a:pPr marL="0" marR="0" lvl="0" indent="0" algn="just" defTabSz="914411" rtl="0" eaLnBrk="1" fontAlgn="auto" latinLnBrk="0" hangingPunct="1">
              <a:lnSpc>
                <a:spcPct val="100000"/>
              </a:lnSpc>
              <a:spcBef>
                <a:spcPts val="0"/>
              </a:spcBef>
              <a:spcAft>
                <a:spcPts val="30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Segoe UI"/>
              <a:ea typeface="等线"/>
              <a:cs typeface="Segoe UI"/>
            </a:endParaRPr>
          </a:p>
          <a:p>
            <a:pPr marL="0" marR="0" lvl="0" indent="0" algn="just" defTabSz="914411" rtl="0" eaLnBrk="1" fontAlgn="auto" latinLnBrk="0" hangingPunct="1">
              <a:lnSpc>
                <a:spcPct val="100000"/>
              </a:lnSpc>
              <a:spcBef>
                <a:spcPts val="0"/>
              </a:spcBef>
              <a:spcAft>
                <a:spcPts val="300"/>
              </a:spcAft>
              <a:buClrTx/>
              <a:buSzTx/>
              <a:buFontTx/>
              <a:buNone/>
              <a:tabLst/>
              <a:defRPr/>
            </a:pPr>
            <a:endParaRPr kumimoji="0" lang="zh-CN" altLang="en-US"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p:txBody>
      </p:sp>
      <p:sp>
        <p:nvSpPr>
          <p:cNvPr id="41" name="Rounded Rectangle 93">
            <a:extLst>
              <a:ext uri="{FF2B5EF4-FFF2-40B4-BE49-F238E27FC236}">
                <a16:creationId xmlns:a16="http://schemas.microsoft.com/office/drawing/2014/main" id="{F4AA05EC-6C8B-5BC3-ACA9-327B9B75B541}"/>
              </a:ext>
            </a:extLst>
          </p:cNvPr>
          <p:cNvSpPr/>
          <p:nvPr/>
        </p:nvSpPr>
        <p:spPr>
          <a:xfrm>
            <a:off x="388507" y="3789990"/>
            <a:ext cx="6835254" cy="2844624"/>
          </a:xfrm>
          <a:prstGeom prst="rect">
            <a:avLst/>
          </a:prstGeom>
          <a:noFill/>
          <a:ln w="6350" cap="flat" cmpd="sng" algn="ctr">
            <a:solidFill>
              <a:sysClr val="window" lastClr="FFFFFF">
                <a:lumMod val="75000"/>
              </a:sysClr>
            </a:solidFill>
            <a:prstDash val="solid"/>
            <a:miter lim="800000"/>
          </a:ln>
          <a:effectLst/>
        </p:spPr>
        <p:txBody>
          <a:bodyPr lIns="182880" tIns="9144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6" name="Group 5">
            <a:extLst>
              <a:ext uri="{FF2B5EF4-FFF2-40B4-BE49-F238E27FC236}">
                <a16:creationId xmlns:a16="http://schemas.microsoft.com/office/drawing/2014/main" id="{8BB473AD-41F6-6F5B-1E0C-30684478DAA2}"/>
              </a:ext>
            </a:extLst>
          </p:cNvPr>
          <p:cNvGrpSpPr/>
          <p:nvPr/>
        </p:nvGrpSpPr>
        <p:grpSpPr>
          <a:xfrm>
            <a:off x="535601" y="4982297"/>
            <a:ext cx="822960" cy="1168722"/>
            <a:chOff x="535601" y="4982297"/>
            <a:chExt cx="822960" cy="1168722"/>
          </a:xfrm>
        </p:grpSpPr>
        <p:pic>
          <p:nvPicPr>
            <p:cNvPr id="2" name="Picture 4">
              <a:extLst>
                <a:ext uri="{FF2B5EF4-FFF2-40B4-BE49-F238E27FC236}">
                  <a16:creationId xmlns:a16="http://schemas.microsoft.com/office/drawing/2014/main" id="{D8AE7404-2285-7D89-95DC-B3EADDF2E26C}"/>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695030" y="4982297"/>
              <a:ext cx="504103" cy="5041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D7CF5B6-8D8B-ED1C-24C0-83CE9D0B2055}"/>
                </a:ext>
              </a:extLst>
            </p:cNvPr>
            <p:cNvSpPr txBox="1"/>
            <p:nvPr/>
          </p:nvSpPr>
          <p:spPr>
            <a:xfrm>
              <a:off x="535601" y="5504688"/>
              <a:ext cx="822960" cy="646331"/>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Customer</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Product </a:t>
              </a:r>
            </a:p>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Database</a:t>
              </a:r>
            </a:p>
          </p:txBody>
        </p:sp>
      </p:grpSp>
      <p:grpSp>
        <p:nvGrpSpPr>
          <p:cNvPr id="9" name="Group 8">
            <a:extLst>
              <a:ext uri="{FF2B5EF4-FFF2-40B4-BE49-F238E27FC236}">
                <a16:creationId xmlns:a16="http://schemas.microsoft.com/office/drawing/2014/main" id="{635CFBD3-E066-C027-04EA-93B80DD9376B}"/>
              </a:ext>
            </a:extLst>
          </p:cNvPr>
          <p:cNvGrpSpPr/>
          <p:nvPr/>
        </p:nvGrpSpPr>
        <p:grpSpPr>
          <a:xfrm>
            <a:off x="1461570" y="5128379"/>
            <a:ext cx="1155887" cy="862345"/>
            <a:chOff x="2331380" y="5384102"/>
            <a:chExt cx="1155887" cy="862345"/>
          </a:xfrm>
        </p:grpSpPr>
        <p:pic>
          <p:nvPicPr>
            <p:cNvPr id="7" name="Graphic 6">
              <a:extLst>
                <a:ext uri="{FF2B5EF4-FFF2-40B4-BE49-F238E27FC236}">
                  <a16:creationId xmlns:a16="http://schemas.microsoft.com/office/drawing/2014/main" id="{6E3E14FC-1881-EC72-6543-709D4A118B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654" y="5384102"/>
              <a:ext cx="413340" cy="413340"/>
            </a:xfrm>
            <a:prstGeom prst="rect">
              <a:avLst/>
            </a:prstGeom>
          </p:spPr>
        </p:pic>
        <p:sp>
          <p:nvSpPr>
            <p:cNvPr id="8" name="TextBox 7">
              <a:extLst>
                <a:ext uri="{FF2B5EF4-FFF2-40B4-BE49-F238E27FC236}">
                  <a16:creationId xmlns:a16="http://schemas.microsoft.com/office/drawing/2014/main" id="{E83B18D7-F56D-6C65-3A1B-D6F7D14AF236}"/>
                </a:ext>
              </a:extLst>
            </p:cNvPr>
            <p:cNvSpPr txBox="1"/>
            <p:nvPr/>
          </p:nvSpPr>
          <p:spPr>
            <a:xfrm>
              <a:off x="2331380" y="5784782"/>
              <a:ext cx="1155887" cy="461665"/>
            </a:xfrm>
            <a:prstGeom prst="rect">
              <a:avLst/>
            </a:prstGeom>
            <a:noFill/>
          </p:spPr>
          <p:txBody>
            <a:bodyPr wrap="square" rtlCol="0">
              <a:spAutoFit/>
            </a:bodyPr>
            <a:lstStyle>
              <a:defPPr>
                <a:defRPr lang="en-US"/>
              </a:defPPr>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Azure </a:t>
              </a:r>
              <a:r>
                <a:rPr kumimoji="0" lang="en-US" altLang="zh-CN" sz="1200" b="0" i="0" u="none" strike="noStrike" kern="1200" cap="none" spc="0" normalizeH="0" baseline="0" noProof="0" err="1">
                  <a:ln>
                    <a:noFill/>
                  </a:ln>
                  <a:solidFill>
                    <a:prstClr val="white"/>
                  </a:solidFill>
                  <a:effectLst/>
                  <a:uLnTx/>
                  <a:uFillTx/>
                  <a:latin typeface="-apple-system"/>
                  <a:ea typeface="+mn-ea"/>
                  <a:cs typeface="Segoe UI Light" panose="020B0502040204020203" pitchFamily="34" charset="0"/>
                </a:rPr>
                <a:t>OpenAI</a:t>
              </a:r>
              <a:r>
                <a:rPr kumimoji="0" lang="en-US" altLang="zh-CN"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Embedding</a:t>
              </a:r>
              <a:endParaRPr kumimoji="0" lang="en-US"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endParaRPr>
            </a:p>
          </p:txBody>
        </p:sp>
      </p:grpSp>
      <p:cxnSp>
        <p:nvCxnSpPr>
          <p:cNvPr id="11" name="Straight Arrow Connector 10">
            <a:extLst>
              <a:ext uri="{FF2B5EF4-FFF2-40B4-BE49-F238E27FC236}">
                <a16:creationId xmlns:a16="http://schemas.microsoft.com/office/drawing/2014/main" id="{2281F541-D32E-1008-477B-20CFA7DF062D}"/>
              </a:ext>
            </a:extLst>
          </p:cNvPr>
          <p:cNvCxnSpPr/>
          <p:nvPr/>
        </p:nvCxnSpPr>
        <p:spPr>
          <a:xfrm>
            <a:off x="1358561" y="5504688"/>
            <a:ext cx="27432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AF1486C-7505-2628-4FE5-AEC3CF54BCA1}"/>
              </a:ext>
            </a:extLst>
          </p:cNvPr>
          <p:cNvCxnSpPr/>
          <p:nvPr/>
        </p:nvCxnSpPr>
        <p:spPr>
          <a:xfrm>
            <a:off x="2461937" y="5510784"/>
            <a:ext cx="27432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1" name="Group 20">
            <a:extLst>
              <a:ext uri="{FF2B5EF4-FFF2-40B4-BE49-F238E27FC236}">
                <a16:creationId xmlns:a16="http://schemas.microsoft.com/office/drawing/2014/main" id="{FE8F3240-2045-0545-A1BF-B43F8D17D1A9}"/>
              </a:ext>
            </a:extLst>
          </p:cNvPr>
          <p:cNvGrpSpPr/>
          <p:nvPr/>
        </p:nvGrpSpPr>
        <p:grpSpPr>
          <a:xfrm>
            <a:off x="2814057" y="5038836"/>
            <a:ext cx="1335634" cy="1190431"/>
            <a:chOff x="2977007" y="4960588"/>
            <a:chExt cx="1335634" cy="1190431"/>
          </a:xfrm>
        </p:grpSpPr>
        <p:sp>
          <p:nvSpPr>
            <p:cNvPr id="15" name="TextBox 14">
              <a:extLst>
                <a:ext uri="{FF2B5EF4-FFF2-40B4-BE49-F238E27FC236}">
                  <a16:creationId xmlns:a16="http://schemas.microsoft.com/office/drawing/2014/main" id="{B587152E-0DD1-CF88-654C-57BFB09FA3BD}"/>
                </a:ext>
              </a:extLst>
            </p:cNvPr>
            <p:cNvSpPr txBox="1"/>
            <p:nvPr/>
          </p:nvSpPr>
          <p:spPr>
            <a:xfrm>
              <a:off x="2977007" y="5504688"/>
              <a:ext cx="1312518" cy="646331"/>
            </a:xfrm>
            <a:prstGeom prst="rect">
              <a:avLst/>
            </a:prstGeom>
            <a:noFill/>
          </p:spPr>
          <p:txBody>
            <a:bodyPr wrap="square">
              <a:spAutoFit/>
            </a:bodyPr>
            <a:lstStyle/>
            <a:p>
              <a:pPr marL="0" marR="0" lvl="0" indent="0" algn="ctr"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Product Embedding Database</a:t>
              </a:r>
            </a:p>
          </p:txBody>
        </p:sp>
        <p:pic>
          <p:nvPicPr>
            <p:cNvPr id="2050" name="Picture 2" descr="Azure Database for MySQL (@AzureDBMySQL) / Twitter">
              <a:extLst>
                <a:ext uri="{FF2B5EF4-FFF2-40B4-BE49-F238E27FC236}">
                  <a16:creationId xmlns:a16="http://schemas.microsoft.com/office/drawing/2014/main" id="{FFD56371-24B3-7DDE-8097-CCD14D78251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433" t="13883" r="24588" b="11179"/>
            <a:stretch/>
          </p:blipFill>
          <p:spPr bwMode="auto">
            <a:xfrm>
              <a:off x="3918252" y="4960588"/>
              <a:ext cx="394389" cy="54752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B67A1794-7C0D-39C0-F4F2-F06149618F55}"/>
                </a:ext>
              </a:extLst>
            </p:cNvPr>
            <p:cNvGrpSpPr/>
            <p:nvPr/>
          </p:nvGrpSpPr>
          <p:grpSpPr>
            <a:xfrm>
              <a:off x="3088571" y="4995473"/>
              <a:ext cx="848370" cy="477750"/>
              <a:chOff x="3088571" y="4995473"/>
              <a:chExt cx="848370" cy="477750"/>
            </a:xfrm>
          </p:grpSpPr>
          <p:pic>
            <p:nvPicPr>
              <p:cNvPr id="17" name="Graphic 16">
                <a:extLst>
                  <a:ext uri="{FF2B5EF4-FFF2-40B4-BE49-F238E27FC236}">
                    <a16:creationId xmlns:a16="http://schemas.microsoft.com/office/drawing/2014/main" id="{60E8FD7E-22E7-72C7-65B7-44A668E9E9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88571" y="4995473"/>
                <a:ext cx="477750" cy="477750"/>
              </a:xfrm>
              <a:prstGeom prst="rect">
                <a:avLst/>
              </a:prstGeom>
            </p:spPr>
          </p:pic>
          <p:sp>
            <p:nvSpPr>
              <p:cNvPr id="19" name="TextBox 18">
                <a:extLst>
                  <a:ext uri="{FF2B5EF4-FFF2-40B4-BE49-F238E27FC236}">
                    <a16:creationId xmlns:a16="http://schemas.microsoft.com/office/drawing/2014/main" id="{28C3F32E-E8D3-1695-7F9D-EBD34B94A13F}"/>
                  </a:ext>
                </a:extLst>
              </p:cNvPr>
              <p:cNvSpPr txBox="1"/>
              <p:nvPr/>
            </p:nvSpPr>
            <p:spPr>
              <a:xfrm>
                <a:off x="3571181" y="5130733"/>
                <a:ext cx="365760" cy="276999"/>
              </a:xfrm>
              <a:prstGeom prst="rect">
                <a:avLst/>
              </a:prstGeom>
              <a:noFill/>
            </p:spPr>
            <p:txBody>
              <a:bodyPr wrap="square" rtlCol="0">
                <a:spAutoFit/>
              </a:bodyPr>
              <a:lstStyle>
                <a:defPPr>
                  <a:defRPr lang="en-US"/>
                </a:defPPr>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or</a:t>
                </a:r>
                <a:endParaRPr kumimoji="0" lang="en-US"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endParaRPr>
              </a:p>
            </p:txBody>
          </p:sp>
        </p:grpSp>
      </p:grpSp>
      <p:grpSp>
        <p:nvGrpSpPr>
          <p:cNvPr id="22" name="Group 21">
            <a:extLst>
              <a:ext uri="{FF2B5EF4-FFF2-40B4-BE49-F238E27FC236}">
                <a16:creationId xmlns:a16="http://schemas.microsoft.com/office/drawing/2014/main" id="{B6DD29C9-0B43-E33D-DB20-84F2D08731D9}"/>
              </a:ext>
            </a:extLst>
          </p:cNvPr>
          <p:cNvGrpSpPr/>
          <p:nvPr/>
        </p:nvGrpSpPr>
        <p:grpSpPr>
          <a:xfrm>
            <a:off x="2951798" y="3930706"/>
            <a:ext cx="1155887" cy="862345"/>
            <a:chOff x="2331380" y="5384102"/>
            <a:chExt cx="1155887" cy="862345"/>
          </a:xfrm>
        </p:grpSpPr>
        <p:pic>
          <p:nvPicPr>
            <p:cNvPr id="23" name="Graphic 22">
              <a:extLst>
                <a:ext uri="{FF2B5EF4-FFF2-40B4-BE49-F238E27FC236}">
                  <a16:creationId xmlns:a16="http://schemas.microsoft.com/office/drawing/2014/main" id="{8DE670A3-31FB-24BA-3B34-956CB8A9C68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02654" y="5384102"/>
              <a:ext cx="413340" cy="413340"/>
            </a:xfrm>
            <a:prstGeom prst="rect">
              <a:avLst/>
            </a:prstGeom>
          </p:spPr>
        </p:pic>
        <p:sp>
          <p:nvSpPr>
            <p:cNvPr id="24" name="TextBox 23">
              <a:extLst>
                <a:ext uri="{FF2B5EF4-FFF2-40B4-BE49-F238E27FC236}">
                  <a16:creationId xmlns:a16="http://schemas.microsoft.com/office/drawing/2014/main" id="{0D4E2A3C-8DD3-C724-2945-8D2711F5AD84}"/>
                </a:ext>
              </a:extLst>
            </p:cNvPr>
            <p:cNvSpPr txBox="1"/>
            <p:nvPr/>
          </p:nvSpPr>
          <p:spPr>
            <a:xfrm>
              <a:off x="2331380" y="5784782"/>
              <a:ext cx="1155887" cy="461665"/>
            </a:xfrm>
            <a:prstGeom prst="rect">
              <a:avLst/>
            </a:prstGeom>
            <a:noFill/>
          </p:spPr>
          <p:txBody>
            <a:bodyPr wrap="square" rtlCol="0">
              <a:spAutoFit/>
            </a:bodyPr>
            <a:lstStyle>
              <a:defPPr>
                <a:defRPr lang="en-US"/>
              </a:defPPr>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Azure </a:t>
              </a:r>
              <a:r>
                <a:rPr kumimoji="0" lang="en-US" altLang="zh-CN" sz="1200" b="0" i="0" u="none" strike="noStrike" kern="1200" cap="none" spc="0" normalizeH="0" baseline="0" noProof="0" err="1">
                  <a:ln>
                    <a:noFill/>
                  </a:ln>
                  <a:solidFill>
                    <a:prstClr val="white"/>
                  </a:solidFill>
                  <a:effectLst/>
                  <a:uLnTx/>
                  <a:uFillTx/>
                  <a:latin typeface="-apple-system"/>
                  <a:ea typeface="+mn-ea"/>
                  <a:cs typeface="Segoe UI Light" panose="020B0502040204020203" pitchFamily="34" charset="0"/>
                </a:rPr>
                <a:t>OpenAI</a:t>
              </a:r>
              <a:r>
                <a:rPr kumimoji="0" lang="en-US" altLang="zh-CN"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rPr>
                <a:t>Embedding</a:t>
              </a:r>
              <a:endParaRPr kumimoji="0" lang="en-US" sz="1200" b="0" i="0" u="none" strike="noStrike" kern="1200" cap="none" spc="0" normalizeH="0" baseline="0" noProof="0">
                <a:ln>
                  <a:noFill/>
                </a:ln>
                <a:solidFill>
                  <a:prstClr val="white"/>
                </a:solidFill>
                <a:effectLst/>
                <a:uLnTx/>
                <a:uFillTx/>
                <a:latin typeface="-apple-system"/>
                <a:ea typeface="+mn-ea"/>
                <a:cs typeface="Segoe UI Light" panose="020B0502040204020203" pitchFamily="34" charset="0"/>
              </a:endParaRPr>
            </a:p>
          </p:txBody>
        </p:sp>
      </p:grpSp>
      <p:pic>
        <p:nvPicPr>
          <p:cNvPr id="30" name="Picture 29">
            <a:extLst>
              <a:ext uri="{FF2B5EF4-FFF2-40B4-BE49-F238E27FC236}">
                <a16:creationId xmlns:a16="http://schemas.microsoft.com/office/drawing/2014/main" id="{94D72C23-313D-8295-DB80-17844DD15B97}"/>
              </a:ext>
            </a:extLst>
          </p:cNvPr>
          <p:cNvPicPr>
            <a:picLocks noChangeAspect="1"/>
          </p:cNvPicPr>
          <p:nvPr/>
        </p:nvPicPr>
        <p:blipFill>
          <a:blip r:embed="rId10"/>
          <a:stretch>
            <a:fillRect/>
          </a:stretch>
        </p:blipFill>
        <p:spPr>
          <a:xfrm>
            <a:off x="568328" y="4088079"/>
            <a:ext cx="1580465" cy="474139"/>
          </a:xfrm>
          <a:prstGeom prst="rect">
            <a:avLst/>
          </a:prstGeom>
        </p:spPr>
      </p:pic>
      <p:cxnSp>
        <p:nvCxnSpPr>
          <p:cNvPr id="32" name="Straight Arrow Connector 31">
            <a:extLst>
              <a:ext uri="{FF2B5EF4-FFF2-40B4-BE49-F238E27FC236}">
                <a16:creationId xmlns:a16="http://schemas.microsoft.com/office/drawing/2014/main" id="{7DCCDD80-D0B5-4874-67ED-311800225451}"/>
              </a:ext>
            </a:extLst>
          </p:cNvPr>
          <p:cNvCxnSpPr/>
          <p:nvPr/>
        </p:nvCxnSpPr>
        <p:spPr>
          <a:xfrm>
            <a:off x="2246184" y="4338407"/>
            <a:ext cx="70561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93C5DFC-69F4-A8A0-1FEE-0A96B18ACD36}"/>
              </a:ext>
            </a:extLst>
          </p:cNvPr>
          <p:cNvCxnSpPr>
            <a:cxnSpLocks/>
            <a:stCxn id="24" idx="2"/>
          </p:cNvCxnSpPr>
          <p:nvPr/>
        </p:nvCxnSpPr>
        <p:spPr>
          <a:xfrm flipH="1">
            <a:off x="3529741" y="4793051"/>
            <a:ext cx="1" cy="28067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CB9F1CA9-8461-09C3-2522-0CCE84D04548}"/>
              </a:ext>
            </a:extLst>
          </p:cNvPr>
          <p:cNvPicPr>
            <a:picLocks noChangeAspect="1"/>
          </p:cNvPicPr>
          <p:nvPr/>
        </p:nvPicPr>
        <p:blipFill>
          <a:blip r:embed="rId11"/>
          <a:stretch>
            <a:fillRect/>
          </a:stretch>
        </p:blipFill>
        <p:spPr>
          <a:xfrm>
            <a:off x="4858065" y="4072915"/>
            <a:ext cx="2119689" cy="1147126"/>
          </a:xfrm>
          <a:prstGeom prst="rect">
            <a:avLst/>
          </a:prstGeom>
        </p:spPr>
      </p:pic>
      <p:pic>
        <p:nvPicPr>
          <p:cNvPr id="52" name="Picture 51">
            <a:extLst>
              <a:ext uri="{FF2B5EF4-FFF2-40B4-BE49-F238E27FC236}">
                <a16:creationId xmlns:a16="http://schemas.microsoft.com/office/drawing/2014/main" id="{D48A4E38-A321-4518-A36C-BA54FCFE7365}"/>
              </a:ext>
            </a:extLst>
          </p:cNvPr>
          <p:cNvPicPr>
            <a:picLocks noChangeAspect="1"/>
          </p:cNvPicPr>
          <p:nvPr/>
        </p:nvPicPr>
        <p:blipFill>
          <a:blip r:embed="rId12"/>
          <a:stretch>
            <a:fillRect/>
          </a:stretch>
        </p:blipFill>
        <p:spPr>
          <a:xfrm>
            <a:off x="4536851" y="5373573"/>
            <a:ext cx="2440903" cy="952607"/>
          </a:xfrm>
          <a:prstGeom prst="rect">
            <a:avLst/>
          </a:prstGeom>
        </p:spPr>
      </p:pic>
    </p:spTree>
    <p:custDataLst>
      <p:tags r:id="rId1"/>
    </p:custDataLst>
    <p:extLst>
      <p:ext uri="{BB962C8B-B14F-4D97-AF65-F5344CB8AC3E}">
        <p14:creationId xmlns:p14="http://schemas.microsoft.com/office/powerpoint/2010/main" val="3405655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A0D1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D43B6A-AE7E-4265-A011-02E5AC392DD2}"/>
              </a:ext>
            </a:extLst>
          </p:cNvPr>
          <p:cNvSpPr>
            <a:spLocks noGrp="1"/>
          </p:cNvSpPr>
          <p:nvPr>
            <p:ph type="title"/>
          </p:nvPr>
        </p:nvSpPr>
        <p:spPr>
          <a:xfrm>
            <a:off x="523613" y="183647"/>
            <a:ext cx="11279881" cy="430887"/>
          </a:xfrm>
        </p:spPr>
        <p:txBody>
          <a:bodyPr vert="horz" wrap="square" lIns="0" tIns="0" rIns="0" bIns="0" rtlCol="0" anchor="t">
            <a:spAutoFit/>
          </a:bodyPr>
          <a:lstStyle/>
          <a:p>
            <a:pPr defTabSz="932742">
              <a:lnSpc>
                <a:spcPct val="100000"/>
              </a:lnSpc>
            </a:pPr>
            <a:r>
              <a:rPr lang="en-US" altLang="zh-CN" sz="2800" spc="-50">
                <a:solidFill>
                  <a:srgbClr val="FFFFFF"/>
                </a:solidFill>
                <a:latin typeface="微软雅黑"/>
                <a:ea typeface="微软雅黑"/>
                <a:cs typeface="Segoe UI"/>
              </a:rPr>
              <a:t>Retail – </a:t>
            </a:r>
            <a:r>
              <a:rPr lang="zh-CN" altLang="en-US" sz="2800" spc="-50">
                <a:solidFill>
                  <a:srgbClr val="FFFFFF"/>
                </a:solidFill>
                <a:latin typeface="微软雅黑"/>
                <a:ea typeface="微软雅黑"/>
                <a:cs typeface="Segoe UI"/>
              </a:rPr>
              <a:t>营销自动化</a:t>
            </a:r>
          </a:p>
        </p:txBody>
      </p:sp>
      <p:cxnSp>
        <p:nvCxnSpPr>
          <p:cNvPr id="37" name="Straight Connector 6">
            <a:extLst>
              <a:ext uri="{FF2B5EF4-FFF2-40B4-BE49-F238E27FC236}">
                <a16:creationId xmlns:a16="http://schemas.microsoft.com/office/drawing/2014/main" id="{7BE47055-7A45-DA43-439B-D08F68D0CD98}"/>
              </a:ext>
              <a:ext uri="{C183D7F6-B498-43B3-948B-1728B52AA6E4}">
                <adec:decorative xmlns:adec="http://schemas.microsoft.com/office/drawing/2017/decorative" val="1"/>
              </a:ext>
            </a:extLst>
          </p:cNvPr>
          <p:cNvCxnSpPr>
            <a:cxnSpLocks/>
          </p:cNvCxnSpPr>
          <p:nvPr/>
        </p:nvCxnSpPr>
        <p:spPr>
          <a:xfrm>
            <a:off x="388506" y="223386"/>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sp>
        <p:nvSpPr>
          <p:cNvPr id="13" name="Rounded Rectangle 11">
            <a:extLst>
              <a:ext uri="{FF2B5EF4-FFF2-40B4-BE49-F238E27FC236}">
                <a16:creationId xmlns:a16="http://schemas.microsoft.com/office/drawing/2014/main" id="{44B8F756-A622-7EAB-2DED-CC693F804823}"/>
              </a:ext>
            </a:extLst>
          </p:cNvPr>
          <p:cNvSpPr/>
          <p:nvPr/>
        </p:nvSpPr>
        <p:spPr>
          <a:xfrm>
            <a:off x="388507" y="830853"/>
            <a:ext cx="5532234" cy="2777540"/>
          </a:xfrm>
          <a:prstGeom prst="rect">
            <a:avLst/>
          </a:prstGeom>
          <a:solidFill>
            <a:srgbClr val="3157A7"/>
          </a:solidFill>
          <a:ln w="6350" cap="flat" cmpd="sng" algn="ctr">
            <a:solidFill>
              <a:srgbClr val="3157A7"/>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典型经景：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0" i="0" u="none" strike="noStrike" kern="0" cap="none" spc="0" normalizeH="0" baseline="0" noProof="0">
                <a:ln>
                  <a:noFill/>
                </a:ln>
                <a:solidFill>
                  <a:srgbClr val="FFFF00"/>
                </a:solidFill>
                <a:effectLst/>
                <a:uLnTx/>
                <a:uFillTx/>
                <a:latin typeface="Segoe UI"/>
                <a:ea typeface="+mn-ea"/>
                <a:cs typeface="+mn-cs"/>
              </a:rPr>
              <a:t>       </a:t>
            </a:r>
            <a:r>
              <a:rPr kumimoji="0" lang="zh-CN" altLang="en-US" sz="1400" b="1" i="1" u="sng" strike="noStrike" kern="0" cap="none" spc="0" normalizeH="0" baseline="0" noProof="0">
                <a:ln>
                  <a:noFill/>
                </a:ln>
                <a:solidFill>
                  <a:srgbClr val="FFFF00"/>
                </a:solidFill>
                <a:effectLst/>
                <a:uLnTx/>
                <a:uFillTx/>
                <a:latin typeface="Segoe UI"/>
                <a:ea typeface="+mn-ea"/>
                <a:cs typeface="+mn-cs"/>
              </a:rPr>
              <a:t>在</a:t>
            </a:r>
            <a:r>
              <a:rPr kumimoji="0" lang="en-US" altLang="zh-CN" sz="1400" b="1" i="1" u="sng" strike="noStrike" kern="0" cap="none" spc="0" normalizeH="0" baseline="0" noProof="0" err="1">
                <a:ln>
                  <a:noFill/>
                </a:ln>
                <a:solidFill>
                  <a:srgbClr val="FFFF00"/>
                </a:solidFill>
                <a:effectLst/>
                <a:uLnTx/>
                <a:uFillTx/>
                <a:latin typeface="Segoe UI"/>
                <a:ea typeface="+mn-ea"/>
                <a:cs typeface="+mn-cs"/>
              </a:rPr>
              <a:t>ToC</a:t>
            </a:r>
            <a:r>
              <a:rPr kumimoji="0" lang="zh-CN" altLang="en-US" sz="1400" b="1" i="1" u="sng" strike="noStrike" kern="0" cap="none" spc="0" normalizeH="0" baseline="0" noProof="0">
                <a:ln>
                  <a:noFill/>
                </a:ln>
                <a:solidFill>
                  <a:srgbClr val="FFFF00"/>
                </a:solidFill>
                <a:effectLst/>
                <a:uLnTx/>
                <a:uFillTx/>
                <a:latin typeface="Segoe UI"/>
                <a:ea typeface="+mn-ea"/>
                <a:cs typeface="+mn-cs"/>
              </a:rPr>
              <a:t>营销自动化中，利用</a:t>
            </a:r>
            <a:r>
              <a:rPr kumimoji="0" lang="en-US" altLang="zh-CN" sz="1400" b="1" i="1" u="sng" strike="noStrike" kern="0" cap="none" spc="0" normalizeH="0" baseline="0" noProof="0">
                <a:ln>
                  <a:noFill/>
                </a:ln>
                <a:solidFill>
                  <a:srgbClr val="FFFF00"/>
                </a:solidFill>
                <a:effectLst/>
                <a:uLnTx/>
                <a:uFillTx/>
                <a:latin typeface="Segoe UI"/>
                <a:ea typeface="+mn-ea"/>
                <a:cs typeface="+mn-cs"/>
              </a:rPr>
              <a:t>GPT</a:t>
            </a:r>
            <a:r>
              <a:rPr kumimoji="0" lang="zh-CN" altLang="en-US" sz="1400" b="1" i="1" u="sng" strike="noStrike" kern="0" cap="none" spc="0" normalizeH="0" baseline="0" noProof="0">
                <a:ln>
                  <a:noFill/>
                </a:ln>
                <a:solidFill>
                  <a:srgbClr val="FFFF00"/>
                </a:solidFill>
                <a:effectLst/>
                <a:uLnTx/>
                <a:uFillTx/>
                <a:latin typeface="Segoe UI"/>
                <a:ea typeface="+mn-ea"/>
                <a:cs typeface="+mn-cs"/>
              </a:rPr>
              <a:t>根据目标受众定制自动生成营销内容创作，如社交媒体帖子，产品描述等。利用</a:t>
            </a:r>
            <a:r>
              <a:rPr kumimoji="0" lang="en-US" altLang="zh-CN" sz="1400" b="1" i="1" u="sng" strike="noStrike" kern="0" cap="none" spc="0" normalizeH="0" baseline="0" noProof="0">
                <a:ln>
                  <a:noFill/>
                </a:ln>
                <a:solidFill>
                  <a:srgbClr val="FFFF00"/>
                </a:solidFill>
                <a:effectLst/>
                <a:uLnTx/>
                <a:uFillTx/>
                <a:latin typeface="Segoe UI"/>
                <a:ea typeface="+mn-ea"/>
                <a:cs typeface="+mn-cs"/>
              </a:rPr>
              <a:t>DALL-E</a:t>
            </a:r>
            <a:r>
              <a:rPr kumimoji="0" lang="zh-CN" altLang="en-US" sz="1400" b="1" i="1" u="sng" strike="noStrike" kern="0" cap="none" spc="0" normalizeH="0" baseline="0" noProof="0">
                <a:ln>
                  <a:noFill/>
                </a:ln>
                <a:solidFill>
                  <a:srgbClr val="FFFF00"/>
                </a:solidFill>
                <a:effectLst/>
                <a:uLnTx/>
                <a:uFillTx/>
                <a:latin typeface="Segoe UI"/>
                <a:ea typeface="+mn-ea"/>
                <a:cs typeface="+mn-cs"/>
              </a:rPr>
              <a:t>根据市场团队的要求生成符合品牌形象的产品海报等</a:t>
            </a:r>
            <a:endParaRPr kumimoji="0" lang="zh-CN" altLang="zh-CN" sz="1400" b="1" i="1" u="sng" strike="noStrike" kern="0" cap="none" spc="0" normalizeH="0" baseline="0" noProof="0">
              <a:ln>
                <a:noFill/>
              </a:ln>
              <a:solidFill>
                <a:srgbClr val="FFFF00"/>
              </a:solidFill>
              <a:effectLst/>
              <a:uLnTx/>
              <a:uFillTx/>
              <a:latin typeface="Segoe UI"/>
              <a:ea typeface="+mn-ea"/>
              <a:cs typeface="+mn-cs"/>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价值</a:t>
            </a:r>
            <a:r>
              <a:rPr kumimoji="0" lang="en-US" altLang="zh-CN" sz="1600" b="1"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a:t>
            </a:r>
            <a:r>
              <a:rPr kumimoji="0" lang="zh-CN" altLang="zh-CN" sz="1600" b="1"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a:t>
            </a:r>
          </a:p>
          <a:p>
            <a:pPr marL="285750" marR="0" lvl="0" indent="-285750" algn="l" defTabSz="914411"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企业内部</a:t>
            </a:r>
            <a:r>
              <a:rPr kumimoji="0" lang="en-US" altLang="zh-CN"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a:t>
            </a:r>
            <a:r>
              <a:rPr kumimoji="0" lang="zh-CN" altLang="en-US"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辅助营销和内容生成团队提升内容生成效率</a:t>
            </a:r>
            <a:endParaRPr kumimoji="0" lang="en-US" altLang="zh-CN"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endParaRPr>
          </a:p>
          <a:p>
            <a:pPr marL="285750" marR="0" lvl="0" indent="-285750" algn="l" defTabSz="914411"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企业外部</a:t>
            </a:r>
            <a:r>
              <a:rPr kumimoji="0" lang="en-US" altLang="zh-CN"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 </a:t>
            </a:r>
            <a:r>
              <a:rPr kumimoji="0" lang="zh-CN" altLang="en-US"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以更快的速度使多变营销内容触达客户，提升对品牌的兴趣</a:t>
            </a:r>
            <a:r>
              <a:rPr kumimoji="0" lang="en-US" altLang="zh-CN"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a:t>
            </a:r>
            <a:r>
              <a:rPr kumimoji="0" lang="zh-CN" altLang="en-US" sz="1600" b="0" i="0" u="none" strike="noStrike" kern="0" cap="none" spc="0" normalizeH="0" baseline="0" noProof="0">
                <a:ln>
                  <a:noFill/>
                </a:ln>
                <a:solidFill>
                  <a:srgbClr val="FFFFFF"/>
                </a:solidFill>
                <a:effectLst/>
                <a:uLnTx/>
                <a:uFillTx/>
                <a:latin typeface="Calibri" panose="020F0502020204030204" pitchFamily="34" charset="0"/>
                <a:ea typeface="+mn-lt"/>
                <a:cs typeface="Calibri" panose="020F0502020204030204" pitchFamily="34" charset="0"/>
              </a:rPr>
              <a:t>忠诚度，促进转化</a:t>
            </a:r>
          </a:p>
          <a:p>
            <a:pPr marL="0" marR="0" lvl="0" indent="0" algn="l" defTabSz="914411" rtl="0" eaLnBrk="1" fontAlgn="auto" latinLnBrk="0" hangingPunct="1">
              <a:lnSpc>
                <a:spcPct val="100000"/>
              </a:lnSpc>
              <a:spcBef>
                <a:spcPts val="0"/>
              </a:spcBef>
              <a:spcAft>
                <a:spcPts val="300"/>
              </a:spcAft>
              <a:buClrTx/>
              <a:buSzTx/>
              <a:buFontTx/>
              <a:buNone/>
              <a:tabLst/>
              <a:defRPr/>
            </a:pPr>
            <a:r>
              <a:rPr kumimoji="0" lang="zh-CN" altLang="en-US" sz="1200" b="1" i="0" u="none" strike="noStrike" kern="0" cap="none" spc="0" normalizeH="0" baseline="0" noProof="0">
                <a:ln>
                  <a:noFill/>
                </a:ln>
                <a:solidFill>
                  <a:srgbClr val="FFFFFF"/>
                </a:solidFill>
                <a:effectLst/>
                <a:uLnTx/>
                <a:uFillTx/>
                <a:latin typeface="Segoe UI"/>
                <a:ea typeface="+mn-lt"/>
                <a:cs typeface="Segoe UI"/>
              </a:rPr>
              <a:t> </a:t>
            </a:r>
          </a:p>
        </p:txBody>
      </p:sp>
      <p:sp>
        <p:nvSpPr>
          <p:cNvPr id="16" name="Rectangle 14">
            <a:extLst>
              <a:ext uri="{FF2B5EF4-FFF2-40B4-BE49-F238E27FC236}">
                <a16:creationId xmlns:a16="http://schemas.microsoft.com/office/drawing/2014/main" id="{59EA32ED-00B0-A46D-FB52-CC423FFA9EB5}"/>
              </a:ext>
            </a:extLst>
          </p:cNvPr>
          <p:cNvSpPr/>
          <p:nvPr/>
        </p:nvSpPr>
        <p:spPr>
          <a:xfrm>
            <a:off x="6355081" y="830852"/>
            <a:ext cx="5380860" cy="2777539"/>
          </a:xfrm>
          <a:prstGeom prst="rect">
            <a:avLst/>
          </a:prstGeom>
          <a:solidFill>
            <a:srgbClr val="44546A"/>
          </a:solidFill>
          <a:ln w="6350">
            <a:solidFill>
              <a:srgbClr val="44546A"/>
            </a:solidFill>
          </a:ln>
        </p:spPr>
        <p:txBody>
          <a:bodyPr wrap="square" lIns="182880" tIns="91440" rIns="137160" bIns="91440" anchor="t" anchorCtr="0">
            <a:noAutofit/>
          </a:bodyPr>
          <a:lstStyle/>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受众群体：</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Segoe UI"/>
                <a:ea typeface="Calibri" panose="020F0502020204030204"/>
                <a:cs typeface="Segoe UI"/>
              </a:rPr>
              <a:t>企业内部</a:t>
            </a:r>
            <a:r>
              <a:rPr kumimoji="0" lang="en-US" altLang="zh-CN" sz="1600" b="0"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600" b="0" i="0" u="none" strike="noStrike" kern="0" cap="none" spc="0" normalizeH="0" baseline="0" noProof="0">
                <a:ln>
                  <a:noFill/>
                </a:ln>
                <a:solidFill>
                  <a:srgbClr val="FFFFFF"/>
                </a:solidFill>
                <a:effectLst/>
                <a:uLnTx/>
                <a:uFillTx/>
                <a:latin typeface="Segoe UI"/>
                <a:ea typeface="Calibri" panose="020F0502020204030204"/>
                <a:cs typeface="Segoe UI"/>
              </a:rPr>
              <a:t>市场营销团队，内容生成团队</a:t>
            </a:r>
            <a:endParaRPr kumimoji="0" lang="en-US" altLang="zh-CN" sz="16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endParaRPr kumimoji="0" lang="en-US" altLang="zh-CN" sz="1600" b="1" i="0" u="none" strike="noStrike" kern="0" cap="none" spc="0" normalizeH="0" baseline="0" noProof="0">
              <a:ln>
                <a:noFill/>
              </a:ln>
              <a:solidFill>
                <a:srgbClr val="FFFFFF"/>
              </a:solidFill>
              <a:effectLst/>
              <a:uLnTx/>
              <a:uFillTx/>
              <a:latin typeface="Segoe UI"/>
              <a:ea typeface="+mn-lt"/>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客户需求</a:t>
            </a:r>
            <a:r>
              <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rPr>
              <a:t>&amp;</a:t>
            </a:r>
            <a:r>
              <a:rPr kumimoji="0" lang="zh-CN" altLang="en-US" sz="1600" b="1" i="0" u="none" strike="noStrike" kern="0" cap="none" spc="0" normalizeH="0" baseline="0" noProof="0">
                <a:ln>
                  <a:noFill/>
                </a:ln>
                <a:solidFill>
                  <a:srgbClr val="FFFFFF"/>
                </a:solidFill>
                <a:effectLst/>
                <a:uLnTx/>
                <a:uFillTx/>
                <a:latin typeface="Segoe UI"/>
                <a:ea typeface="+mn-lt"/>
                <a:cs typeface="Segoe UI"/>
              </a:rPr>
              <a:t>痛点: </a:t>
            </a:r>
            <a:endParaRPr kumimoji="0" lang="en-US" altLang="zh-CN" sz="16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171450" algn="l" defTabSz="914411"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Segoe UI"/>
                <a:ea typeface="+mn-ea"/>
                <a:cs typeface="Segoe UI"/>
              </a:rPr>
              <a:t>文案创意因人而惯性思维</a:t>
            </a:r>
          </a:p>
          <a:p>
            <a:pPr marL="0" marR="0" lvl="0" indent="-171450" algn="l" defTabSz="914411"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Segoe UI"/>
                <a:ea typeface="+mn-ea"/>
                <a:cs typeface="Segoe UI"/>
              </a:rPr>
              <a:t>外包对公司文化和理念不了解，效果不佳；</a:t>
            </a:r>
            <a:endParaRPr kumimoji="0" lang="en-US" altLang="zh-CN" sz="1600" b="0" i="0" u="none" strike="noStrike" kern="0" cap="none" spc="0" normalizeH="0" baseline="0" noProof="0">
              <a:ln>
                <a:noFill/>
              </a:ln>
              <a:solidFill>
                <a:srgbClr val="FFFFFF"/>
              </a:solidFill>
              <a:effectLst/>
              <a:uLnTx/>
              <a:uFillTx/>
              <a:latin typeface="Segoe UI"/>
              <a:ea typeface="+mn-ea"/>
              <a:cs typeface="Segoe UI"/>
            </a:endParaRPr>
          </a:p>
          <a:p>
            <a:pPr marL="0" marR="0" lvl="0" indent="-171450" algn="l" defTabSz="914411"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Segoe UI"/>
                <a:ea typeface="+mn-lt"/>
                <a:cs typeface="Segoe UI"/>
              </a:rPr>
              <a:t>营销自动化内容生成 </a:t>
            </a:r>
            <a:r>
              <a:rPr kumimoji="0" lang="en-US" altLang="zh-CN" sz="1600" b="0" i="0" u="none" strike="noStrike" kern="0" cap="none" spc="0" normalizeH="0" baseline="0" noProof="0">
                <a:ln>
                  <a:noFill/>
                </a:ln>
                <a:solidFill>
                  <a:srgbClr val="FFFFFF"/>
                </a:solidFill>
                <a:effectLst/>
                <a:uLnTx/>
                <a:uFillTx/>
                <a:latin typeface="Segoe UI"/>
                <a:ea typeface="+mn-lt"/>
                <a:cs typeface="Segoe UI"/>
              </a:rPr>
              <a:t>(</a:t>
            </a:r>
            <a:r>
              <a:rPr kumimoji="0" lang="zh-CN" altLang="en-US" sz="1600" b="0" i="0" u="none" strike="noStrike" kern="0" cap="none" spc="0" normalizeH="0" baseline="0" noProof="0">
                <a:ln>
                  <a:noFill/>
                </a:ln>
                <a:solidFill>
                  <a:srgbClr val="FFFFFF"/>
                </a:solidFill>
                <a:effectLst/>
                <a:uLnTx/>
                <a:uFillTx/>
                <a:latin typeface="Segoe UI"/>
                <a:ea typeface="+mn-lt"/>
                <a:cs typeface="Segoe UI"/>
              </a:rPr>
              <a:t>文字，视觉</a:t>
            </a:r>
            <a:r>
              <a:rPr kumimoji="0" lang="en-US" altLang="zh-CN" sz="1600" b="0" i="0" u="none" strike="noStrike" kern="0" cap="none" spc="0" normalizeH="0" baseline="0" noProof="0">
                <a:ln>
                  <a:noFill/>
                </a:ln>
                <a:solidFill>
                  <a:srgbClr val="FFFFFF"/>
                </a:solidFill>
                <a:effectLst/>
                <a:uLnTx/>
                <a:uFillTx/>
                <a:latin typeface="Segoe UI"/>
                <a:ea typeface="+mn-lt"/>
                <a:cs typeface="Segoe UI"/>
              </a:rPr>
              <a:t>) </a:t>
            </a:r>
            <a:r>
              <a:rPr kumimoji="0" lang="zh-CN" altLang="en-US" sz="1600" b="0" i="0" u="none" strike="noStrike" kern="0" cap="none" spc="0" normalizeH="0" baseline="0" noProof="0">
                <a:ln>
                  <a:noFill/>
                </a:ln>
                <a:solidFill>
                  <a:srgbClr val="FFFFFF"/>
                </a:solidFill>
                <a:effectLst/>
                <a:uLnTx/>
                <a:uFillTx/>
                <a:latin typeface="Segoe UI"/>
                <a:ea typeface="+mn-lt"/>
                <a:cs typeface="Segoe UI"/>
              </a:rPr>
              <a:t>重复性工作多，人力投入大</a:t>
            </a:r>
            <a:endParaRPr kumimoji="0" lang="zh-CN" altLang="en-US" sz="1600" b="0" i="0" u="none" strike="noStrike" kern="0" cap="none" spc="0" normalizeH="0" baseline="0" noProof="0">
              <a:ln>
                <a:noFill/>
              </a:ln>
              <a:solidFill>
                <a:srgbClr val="FFFFFF"/>
              </a:solidFill>
              <a:effectLst/>
              <a:uLnTx/>
              <a:uFillTx/>
              <a:latin typeface="Segoe UI"/>
              <a:ea typeface="+mn-ea"/>
              <a:cs typeface="Segoe UI"/>
            </a:endParaRPr>
          </a:p>
          <a:p>
            <a:pPr marL="0" marR="0" lvl="0" indent="0" algn="l" defTabSz="914411" rtl="0" eaLnBrk="1" fontAlgn="auto" latinLnBrk="0" hangingPunct="1">
              <a:lnSpc>
                <a:spcPct val="100000"/>
              </a:lnSpc>
              <a:spcBef>
                <a:spcPts val="600"/>
              </a:spcBef>
              <a:spcAft>
                <a:spcPts val="0"/>
              </a:spcAft>
              <a:buClrTx/>
              <a:buSzTx/>
              <a:buFontTx/>
              <a:buNone/>
              <a:tabLst/>
              <a:defRPr/>
            </a:pPr>
            <a:endParaRPr kumimoji="0" lang="zh-CN" altLang="en-US" sz="1600" b="0" i="0" u="none" strike="noStrike" kern="0" cap="none" spc="0" normalizeH="0" baseline="0" noProof="0">
              <a:ln>
                <a:noFill/>
              </a:ln>
              <a:solidFill>
                <a:prstClr val="black"/>
              </a:solidFill>
              <a:effectLst/>
              <a:uLnTx/>
              <a:uFillTx/>
              <a:latin typeface="Segoe UI"/>
              <a:ea typeface="等线" panose="02010600030101010101" pitchFamily="2" charset="-122"/>
              <a:cs typeface="Segoe UI"/>
            </a:endParaRPr>
          </a:p>
        </p:txBody>
      </p:sp>
      <p:sp>
        <p:nvSpPr>
          <p:cNvPr id="39" name="Rounded Rectangle 11">
            <a:extLst>
              <a:ext uri="{FF2B5EF4-FFF2-40B4-BE49-F238E27FC236}">
                <a16:creationId xmlns:a16="http://schemas.microsoft.com/office/drawing/2014/main" id="{76CD84FA-DF3A-D24F-00BF-ED613EC6AEE5}"/>
              </a:ext>
            </a:extLst>
          </p:cNvPr>
          <p:cNvSpPr/>
          <p:nvPr/>
        </p:nvSpPr>
        <p:spPr>
          <a:xfrm>
            <a:off x="7402267" y="3789990"/>
            <a:ext cx="4789733" cy="2851958"/>
          </a:xfrm>
          <a:prstGeom prst="rect">
            <a:avLst/>
          </a:prstGeom>
          <a:solidFill>
            <a:srgbClr val="A5A5A5">
              <a:lumMod val="50000"/>
            </a:srgbClr>
          </a:solidFill>
          <a:ln w="6350" cap="flat" cmpd="sng" algn="ctr">
            <a:solidFill>
              <a:sysClr val="window" lastClr="FFFFFF">
                <a:lumMod val="75000"/>
              </a:sysClr>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客户沟通常见问题及解答：</a:t>
            </a: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图片类内容生成是否可以基于已有图片素材进行创作</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答</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 </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支持。</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DALL-E 2 </a:t>
            </a:r>
            <a:r>
              <a:rPr kumimoji="0" lang="en-US" altLang="zh-CN" sz="1400" b="0" i="0" u="none" strike="noStrike" kern="0" cap="none" spc="0" normalizeH="0" baseline="0" noProof="0" err="1">
                <a:ln>
                  <a:noFill/>
                </a:ln>
                <a:solidFill>
                  <a:prstClr val="white"/>
                </a:solidFill>
                <a:effectLst/>
                <a:uLnTx/>
                <a:uFillTx/>
                <a:latin typeface="Segoe UI"/>
                <a:ea typeface="等线" panose="02010600030101010101" pitchFamily="2" charset="-122"/>
                <a:cs typeface="Segoe UI"/>
              </a:rPr>
              <a:t>outpainting</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可以将图像扩展到原始画布之外，创建新构图。</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Inpainting</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支持基于自然语言的图片编辑。</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Variations</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支持创造基于原图的变体</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基于</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AI</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生成的图片是否受版权保护</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答</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 </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据</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2023</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年</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2</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月</a:t>
            </a:r>
            <a:r>
              <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22</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日路透社报道，美国版权办公室在一封信中表示，使用人工智能系统</a:t>
            </a:r>
            <a:r>
              <a:rPr kumimoji="0" lang="en-US" altLang="zh-CN" sz="1400" b="0" i="0" u="none" strike="noStrike" kern="0" cap="none" spc="0" normalizeH="0" baseline="0" noProof="0" err="1">
                <a:ln>
                  <a:noFill/>
                </a:ln>
                <a:solidFill>
                  <a:prstClr val="white"/>
                </a:solidFill>
                <a:effectLst/>
                <a:uLnTx/>
                <a:uFillTx/>
                <a:latin typeface="Segoe UI"/>
                <a:ea typeface="等线" panose="02010600030101010101" pitchFamily="2" charset="-122"/>
                <a:cs typeface="Segoe UI"/>
              </a:rPr>
              <a:t>Midjourney</a:t>
            </a: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创作的图像小说中的图像不应获得版权保护。以此类推，该类创作相关使用建议和公司法务进一步商讨</a:t>
            </a:r>
          </a:p>
        </p:txBody>
      </p:sp>
      <p:sp>
        <p:nvSpPr>
          <p:cNvPr id="41" name="Rounded Rectangle 93">
            <a:extLst>
              <a:ext uri="{FF2B5EF4-FFF2-40B4-BE49-F238E27FC236}">
                <a16:creationId xmlns:a16="http://schemas.microsoft.com/office/drawing/2014/main" id="{F4AA05EC-6C8B-5BC3-ACA9-327B9B75B541}"/>
              </a:ext>
            </a:extLst>
          </p:cNvPr>
          <p:cNvSpPr/>
          <p:nvPr/>
        </p:nvSpPr>
        <p:spPr>
          <a:xfrm>
            <a:off x="388507" y="3789990"/>
            <a:ext cx="6835254" cy="2844624"/>
          </a:xfrm>
          <a:prstGeom prst="rect">
            <a:avLst/>
          </a:prstGeom>
          <a:noFill/>
          <a:ln w="6350" cap="flat" cmpd="sng" algn="ctr">
            <a:solidFill>
              <a:sysClr val="window" lastClr="FFFFFF">
                <a:lumMod val="75000"/>
              </a:sysClr>
            </a:solidFill>
            <a:prstDash val="solid"/>
            <a:miter lim="800000"/>
          </a:ln>
          <a:effectLst/>
        </p:spPr>
        <p:txBody>
          <a:bodyPr lIns="182880" tIns="9144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rPr>
              <a:t>参考架构</a:t>
            </a:r>
          </a:p>
        </p:txBody>
      </p:sp>
      <p:pic>
        <p:nvPicPr>
          <p:cNvPr id="14" name="Picture 13">
            <a:extLst>
              <a:ext uri="{FF2B5EF4-FFF2-40B4-BE49-F238E27FC236}">
                <a16:creationId xmlns:a16="http://schemas.microsoft.com/office/drawing/2014/main" id="{825987E2-BA63-D6D7-441A-656FEA1C2463}"/>
              </a:ext>
            </a:extLst>
          </p:cNvPr>
          <p:cNvPicPr>
            <a:picLocks noChangeAspect="1"/>
          </p:cNvPicPr>
          <p:nvPr/>
        </p:nvPicPr>
        <p:blipFill rotWithShape="1">
          <a:blip r:embed="rId4"/>
          <a:srcRect t="1" b="12675"/>
          <a:stretch/>
        </p:blipFill>
        <p:spPr>
          <a:xfrm>
            <a:off x="610554" y="5011843"/>
            <a:ext cx="789478" cy="821581"/>
          </a:xfrm>
          <a:prstGeom prst="rect">
            <a:avLst/>
          </a:prstGeom>
        </p:spPr>
      </p:pic>
      <p:pic>
        <p:nvPicPr>
          <p:cNvPr id="34" name="Graphic 33">
            <a:extLst>
              <a:ext uri="{FF2B5EF4-FFF2-40B4-BE49-F238E27FC236}">
                <a16:creationId xmlns:a16="http://schemas.microsoft.com/office/drawing/2014/main" id="{41A2AB43-D239-AC37-5D2D-01830A25CB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65520" y="5547865"/>
            <a:ext cx="413340" cy="413340"/>
          </a:xfrm>
          <a:prstGeom prst="rect">
            <a:avLst/>
          </a:prstGeom>
        </p:spPr>
      </p:pic>
      <p:cxnSp>
        <p:nvCxnSpPr>
          <p:cNvPr id="36" name="Connector: Elbow 35">
            <a:extLst>
              <a:ext uri="{FF2B5EF4-FFF2-40B4-BE49-F238E27FC236}">
                <a16:creationId xmlns:a16="http://schemas.microsoft.com/office/drawing/2014/main" id="{7CD2724A-E0C4-1789-DF20-65F7E9DD9D0E}"/>
              </a:ext>
            </a:extLst>
          </p:cNvPr>
          <p:cNvCxnSpPr>
            <a:stCxn id="14" idx="3"/>
            <a:endCxn id="1026" idx="1"/>
          </p:cNvCxnSpPr>
          <p:nvPr/>
        </p:nvCxnSpPr>
        <p:spPr>
          <a:xfrm flipV="1">
            <a:off x="1400032" y="4703546"/>
            <a:ext cx="572029" cy="719088"/>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0244FC1-5E19-F884-1ED3-51DACEF63381}"/>
              </a:ext>
            </a:extLst>
          </p:cNvPr>
          <p:cNvCxnSpPr>
            <a:cxnSpLocks/>
            <a:endCxn id="15" idx="1"/>
          </p:cNvCxnSpPr>
          <p:nvPr/>
        </p:nvCxnSpPr>
        <p:spPr>
          <a:xfrm>
            <a:off x="2844682" y="4703545"/>
            <a:ext cx="620838"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373EE2CB-5BB7-37EB-721C-6428D9CE76C7}"/>
              </a:ext>
            </a:extLst>
          </p:cNvPr>
          <p:cNvCxnSpPr>
            <a:cxnSpLocks/>
            <a:stCxn id="14" idx="3"/>
            <a:endCxn id="34" idx="1"/>
          </p:cNvCxnSpPr>
          <p:nvPr/>
        </p:nvCxnSpPr>
        <p:spPr>
          <a:xfrm>
            <a:off x="1400032" y="5422634"/>
            <a:ext cx="2065488" cy="331901"/>
          </a:xfrm>
          <a:prstGeom prst="bentConnector3">
            <a:avLst>
              <a:gd name="adj1" fmla="val 13698"/>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78221B5F-E05D-7FAA-D184-51367A5F2160}"/>
              </a:ext>
            </a:extLst>
          </p:cNvPr>
          <p:cNvGrpSpPr/>
          <p:nvPr/>
        </p:nvGrpSpPr>
        <p:grpSpPr>
          <a:xfrm>
            <a:off x="4968750" y="3971058"/>
            <a:ext cx="1440768" cy="2670890"/>
            <a:chOff x="4968750" y="3971058"/>
            <a:chExt cx="1440768" cy="2670890"/>
          </a:xfrm>
        </p:grpSpPr>
        <p:grpSp>
          <p:nvGrpSpPr>
            <p:cNvPr id="57" name="Group 56">
              <a:extLst>
                <a:ext uri="{FF2B5EF4-FFF2-40B4-BE49-F238E27FC236}">
                  <a16:creationId xmlns:a16="http://schemas.microsoft.com/office/drawing/2014/main" id="{194BA917-FE6E-1EB0-F54F-AD64C67833B9}"/>
                </a:ext>
              </a:extLst>
            </p:cNvPr>
            <p:cNvGrpSpPr/>
            <p:nvPr/>
          </p:nvGrpSpPr>
          <p:grpSpPr>
            <a:xfrm>
              <a:off x="5023187" y="3971058"/>
              <a:ext cx="1386331" cy="1230231"/>
              <a:chOff x="5023187" y="4300242"/>
              <a:chExt cx="1386331" cy="1230231"/>
            </a:xfrm>
          </p:grpSpPr>
          <p:pic>
            <p:nvPicPr>
              <p:cNvPr id="1028" name="Picture 4" descr="Why Companies Move from QuickBooks to Dynamics 365 Business Central">
                <a:extLst>
                  <a:ext uri="{FF2B5EF4-FFF2-40B4-BE49-F238E27FC236}">
                    <a16:creationId xmlns:a16="http://schemas.microsoft.com/office/drawing/2014/main" id="{C84B9F3C-E337-8E05-85C9-B7785D2E62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546" r="23973"/>
              <a:stretch/>
            </p:blipFill>
            <p:spPr bwMode="auto">
              <a:xfrm>
                <a:off x="5340095" y="4300242"/>
                <a:ext cx="755904" cy="806605"/>
              </a:xfrm>
              <a:prstGeom prst="rect">
                <a:avLst/>
              </a:prstGeom>
              <a:noFill/>
              <a:extLst>
                <a:ext uri="{909E8E84-426E-40DD-AFC4-6F175D3DCCD1}">
                  <a14:hiddenFill xmlns:a14="http://schemas.microsoft.com/office/drawing/2010/main">
                    <a:solidFill>
                      <a:srgbClr val="FFFFFF"/>
                    </a:solidFill>
                  </a14:hiddenFill>
                </a:ext>
              </a:extLst>
            </p:spPr>
          </p:pic>
          <p:sp>
            <p:nvSpPr>
              <p:cNvPr id="56" name="TextBox 55">
                <a:extLst>
                  <a:ext uri="{FF2B5EF4-FFF2-40B4-BE49-F238E27FC236}">
                    <a16:creationId xmlns:a16="http://schemas.microsoft.com/office/drawing/2014/main" id="{00EF72E7-B2D8-8CE2-4A83-E00A45AC3FF3}"/>
                  </a:ext>
                </a:extLst>
              </p:cNvPr>
              <p:cNvSpPr txBox="1"/>
              <p:nvPr/>
            </p:nvSpPr>
            <p:spPr>
              <a:xfrm>
                <a:off x="5023187" y="5011843"/>
                <a:ext cx="1386331" cy="518630"/>
              </a:xfrm>
              <a:prstGeom prst="rect">
                <a:avLst/>
              </a:prstGeom>
            </p:spPr>
            <p:txBody>
              <a:bodyPr vert="horz" wrap="square" lIns="146304" tIns="91440" rIns="146304" bIns="9144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srgbClr val="FFFFFF"/>
                    </a:solidFill>
                    <a:effectLst/>
                    <a:uLnTx/>
                    <a:uFillTx/>
                    <a:latin typeface="Segoe UI"/>
                    <a:ea typeface="+mn-ea"/>
                    <a:cs typeface="+mn-cs"/>
                  </a:rPr>
                  <a:t>Dynamics Business Central</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59" name="Group 58">
              <a:extLst>
                <a:ext uri="{FF2B5EF4-FFF2-40B4-BE49-F238E27FC236}">
                  <a16:creationId xmlns:a16="http://schemas.microsoft.com/office/drawing/2014/main" id="{7A9B71D2-7151-5096-7EF8-DD83E9BD8610}"/>
                </a:ext>
              </a:extLst>
            </p:cNvPr>
            <p:cNvGrpSpPr/>
            <p:nvPr/>
          </p:nvGrpSpPr>
          <p:grpSpPr>
            <a:xfrm>
              <a:off x="4968750" y="5256153"/>
              <a:ext cx="1386331" cy="1273664"/>
              <a:chOff x="4968750" y="5530473"/>
              <a:chExt cx="1386331" cy="1273664"/>
            </a:xfrm>
          </p:grpSpPr>
          <p:pic>
            <p:nvPicPr>
              <p:cNvPr id="1030" name="Picture 6" descr="Marketing Automation icon. Simple flat element from content collection.  Creative marketing automation icon for templates, software and apps Stock  Vector Image &amp; Art - Alamy">
                <a:extLst>
                  <a:ext uri="{FF2B5EF4-FFF2-40B4-BE49-F238E27FC236}">
                    <a16:creationId xmlns:a16="http://schemas.microsoft.com/office/drawing/2014/main" id="{604ADADB-2E8E-D647-F1A4-C4DA5DB17FE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40093" y="5530473"/>
                <a:ext cx="752517" cy="804672"/>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E166F8D4-9424-729A-9CDF-5F559F2AB7B2}"/>
                  </a:ext>
                </a:extLst>
              </p:cNvPr>
              <p:cNvSpPr txBox="1"/>
              <p:nvPr/>
            </p:nvSpPr>
            <p:spPr>
              <a:xfrm>
                <a:off x="4968750" y="6285507"/>
                <a:ext cx="1386331" cy="518630"/>
              </a:xfrm>
              <a:prstGeom prst="rect">
                <a:avLst/>
              </a:prstGeom>
            </p:spPr>
            <p:txBody>
              <a:bodyPr vert="horz" wrap="square" lIns="146304" tIns="91440" rIns="146304" bIns="9144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Segoe UI"/>
                    <a:ea typeface="+mn-ea"/>
                    <a:cs typeface="+mn-cs"/>
                  </a:rPr>
                  <a:t>3P Marketing Automation Tool</a:t>
                </a:r>
              </a:p>
            </p:txBody>
          </p:sp>
        </p:grpSp>
        <p:sp>
          <p:nvSpPr>
            <p:cNvPr id="60" name="Rectangle: Rounded Corners 59">
              <a:extLst>
                <a:ext uri="{FF2B5EF4-FFF2-40B4-BE49-F238E27FC236}">
                  <a16:creationId xmlns:a16="http://schemas.microsoft.com/office/drawing/2014/main" id="{48943667-4C86-90AA-FC10-71F0EBF7CF2A}"/>
                </a:ext>
              </a:extLst>
            </p:cNvPr>
            <p:cNvSpPr/>
            <p:nvPr/>
          </p:nvSpPr>
          <p:spPr bwMode="auto">
            <a:xfrm>
              <a:off x="5023187" y="3971058"/>
              <a:ext cx="1386331" cy="2670890"/>
            </a:xfrm>
            <a:prstGeom prst="roundRect">
              <a:avLst/>
            </a:prstGeom>
            <a:noFill/>
            <a:ln>
              <a:solidFill>
                <a:schemeClr val="bg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505050"/>
                </a:solidFill>
                <a:effectLst/>
                <a:uLnTx/>
                <a:uFillTx/>
                <a:latin typeface="Segoe UI"/>
                <a:ea typeface="Segoe UI" pitchFamily="34" charset="0"/>
                <a:cs typeface="Segoe UI" pitchFamily="34" charset="0"/>
              </a:endParaRPr>
            </a:p>
          </p:txBody>
        </p:sp>
      </p:grpSp>
      <p:cxnSp>
        <p:nvCxnSpPr>
          <p:cNvPr id="63" name="Connector: Elbow 62">
            <a:extLst>
              <a:ext uri="{FF2B5EF4-FFF2-40B4-BE49-F238E27FC236}">
                <a16:creationId xmlns:a16="http://schemas.microsoft.com/office/drawing/2014/main" id="{76D45BEF-AA4B-0CF8-C99C-CBBE65D418FE}"/>
              </a:ext>
            </a:extLst>
          </p:cNvPr>
          <p:cNvCxnSpPr>
            <a:endCxn id="60" idx="1"/>
          </p:cNvCxnSpPr>
          <p:nvPr/>
        </p:nvCxnSpPr>
        <p:spPr>
          <a:xfrm>
            <a:off x="4037549" y="4703545"/>
            <a:ext cx="985638" cy="602958"/>
          </a:xfrm>
          <a:prstGeom prst="bentConnector3">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25" name="Connector: Elbow 1024">
            <a:extLst>
              <a:ext uri="{FF2B5EF4-FFF2-40B4-BE49-F238E27FC236}">
                <a16:creationId xmlns:a16="http://schemas.microsoft.com/office/drawing/2014/main" id="{83C5AEE1-3D24-495A-6634-076A90955E29}"/>
              </a:ext>
            </a:extLst>
          </p:cNvPr>
          <p:cNvCxnSpPr>
            <a:cxnSpLocks/>
            <a:stCxn id="50" idx="3"/>
            <a:endCxn id="60" idx="1"/>
          </p:cNvCxnSpPr>
          <p:nvPr/>
        </p:nvCxnSpPr>
        <p:spPr>
          <a:xfrm flipV="1">
            <a:off x="4282634" y="5306503"/>
            <a:ext cx="740553" cy="906520"/>
          </a:xfrm>
          <a:prstGeom prst="bentConnector3">
            <a:avLst>
              <a:gd name="adj1" fmla="val 50000"/>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035" name="Group 1034">
            <a:extLst>
              <a:ext uri="{FF2B5EF4-FFF2-40B4-BE49-F238E27FC236}">
                <a16:creationId xmlns:a16="http://schemas.microsoft.com/office/drawing/2014/main" id="{8D5B6379-0FE9-D3AE-583B-8B726EDF8335}"/>
              </a:ext>
            </a:extLst>
          </p:cNvPr>
          <p:cNvGrpSpPr/>
          <p:nvPr/>
        </p:nvGrpSpPr>
        <p:grpSpPr>
          <a:xfrm>
            <a:off x="3061746" y="3971058"/>
            <a:ext cx="1227483" cy="2501280"/>
            <a:chOff x="3061746" y="3971058"/>
            <a:chExt cx="1227483" cy="2501280"/>
          </a:xfrm>
        </p:grpSpPr>
        <p:pic>
          <p:nvPicPr>
            <p:cNvPr id="15" name="Graphic 14">
              <a:extLst>
                <a:ext uri="{FF2B5EF4-FFF2-40B4-BE49-F238E27FC236}">
                  <a16:creationId xmlns:a16="http://schemas.microsoft.com/office/drawing/2014/main" id="{7F181F3B-5863-77E2-4299-0D863468FC8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65520" y="4496875"/>
              <a:ext cx="413340" cy="413340"/>
            </a:xfrm>
            <a:prstGeom prst="rect">
              <a:avLst/>
            </a:prstGeom>
          </p:spPr>
        </p:pic>
        <p:sp>
          <p:nvSpPr>
            <p:cNvPr id="49" name="TextBox 48">
              <a:extLst>
                <a:ext uri="{FF2B5EF4-FFF2-40B4-BE49-F238E27FC236}">
                  <a16:creationId xmlns:a16="http://schemas.microsoft.com/office/drawing/2014/main" id="{5452708E-62D3-AB6E-2093-438FEDEC4594}"/>
                </a:ext>
              </a:extLst>
            </p:cNvPr>
            <p:cNvSpPr txBox="1"/>
            <p:nvPr/>
          </p:nvSpPr>
          <p:spPr>
            <a:xfrm>
              <a:off x="3061746" y="4962179"/>
              <a:ext cx="1220888" cy="518630"/>
            </a:xfrm>
            <a:prstGeom prst="rect">
              <a:avLst/>
            </a:prstGeom>
          </p:spPr>
          <p:txBody>
            <a:bodyPr vert="horz" wrap="square" lIns="146304" tIns="91440" rIns="146304" bIns="9144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srgbClr val="FFFFFF"/>
                  </a:solidFill>
                  <a:effectLst/>
                  <a:uLnTx/>
                  <a:uFillTx/>
                  <a:latin typeface="Segoe UI"/>
                  <a:ea typeface="+mn-ea"/>
                  <a:cs typeface="+mn-cs"/>
                </a:rPr>
                <a:t>Azure </a:t>
              </a:r>
              <a:r>
                <a:rPr kumimoji="0" lang="en-US" altLang="zh-CN" sz="1100" b="0" i="0" u="none" strike="noStrike" kern="1200" cap="none" spc="0" normalizeH="0" baseline="0" noProof="0" err="1">
                  <a:ln>
                    <a:noFill/>
                  </a:ln>
                  <a:solidFill>
                    <a:srgbClr val="FFFFFF"/>
                  </a:solidFill>
                  <a:effectLst/>
                  <a:uLnTx/>
                  <a:uFillTx/>
                  <a:latin typeface="Segoe UI"/>
                  <a:ea typeface="+mn-ea"/>
                  <a:cs typeface="+mn-cs"/>
                </a:rPr>
                <a:t>OpenAI</a:t>
              </a:r>
              <a:r>
                <a:rPr kumimoji="0" lang="en-US" altLang="zh-CN" sz="1100" b="0" i="0" u="none" strike="noStrike" kern="1200" cap="none" spc="0" normalizeH="0" baseline="0" noProof="0">
                  <a:ln>
                    <a:noFill/>
                  </a:ln>
                  <a:solidFill>
                    <a:srgbClr val="FFFFFF"/>
                  </a:solidFill>
                  <a:effectLst/>
                  <a:uLnTx/>
                  <a:uFillTx/>
                  <a:latin typeface="Segoe UI"/>
                  <a:ea typeface="+mn-ea"/>
                  <a:cs typeface="+mn-cs"/>
                </a:rPr>
                <a:t> GPT</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50" name="TextBox 49">
              <a:extLst>
                <a:ext uri="{FF2B5EF4-FFF2-40B4-BE49-F238E27FC236}">
                  <a16:creationId xmlns:a16="http://schemas.microsoft.com/office/drawing/2014/main" id="{D7ADEA21-F102-DC28-69E7-03142E37975B}"/>
                </a:ext>
              </a:extLst>
            </p:cNvPr>
            <p:cNvSpPr txBox="1"/>
            <p:nvPr/>
          </p:nvSpPr>
          <p:spPr>
            <a:xfrm>
              <a:off x="3061746" y="5953708"/>
              <a:ext cx="1220888" cy="518630"/>
            </a:xfrm>
            <a:prstGeom prst="rect">
              <a:avLst/>
            </a:prstGeom>
          </p:spPr>
          <p:txBody>
            <a:bodyPr vert="horz" wrap="square" lIns="146304" tIns="91440" rIns="146304" bIns="91440" rtlCol="0" anchor="t">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0" i="0" u="none" strike="noStrike" kern="1200" cap="none" spc="0" normalizeH="0" baseline="0" noProof="0">
                  <a:ln>
                    <a:noFill/>
                  </a:ln>
                  <a:solidFill>
                    <a:srgbClr val="FFFFFF"/>
                  </a:solidFill>
                  <a:effectLst/>
                  <a:uLnTx/>
                  <a:uFillTx/>
                  <a:latin typeface="Segoe UI"/>
                  <a:ea typeface="+mn-ea"/>
                  <a:cs typeface="+mn-cs"/>
                </a:rPr>
                <a:t>Azure </a:t>
              </a:r>
              <a:r>
                <a:rPr kumimoji="0" lang="en-US" altLang="zh-CN" sz="1100" b="0" i="0" u="none" strike="noStrike" kern="1200" cap="none" spc="0" normalizeH="0" baseline="0" noProof="0" err="1">
                  <a:ln>
                    <a:noFill/>
                  </a:ln>
                  <a:solidFill>
                    <a:srgbClr val="FFFFFF"/>
                  </a:solidFill>
                  <a:effectLst/>
                  <a:uLnTx/>
                  <a:uFillTx/>
                  <a:latin typeface="Segoe UI"/>
                  <a:ea typeface="+mn-ea"/>
                  <a:cs typeface="+mn-cs"/>
                </a:rPr>
                <a:t>OpenAI</a:t>
              </a:r>
              <a:r>
                <a:rPr kumimoji="0" lang="en-US" altLang="zh-CN" sz="1100" b="0" i="0" u="none" strike="noStrike" kern="1200" cap="none" spc="0" normalizeH="0" baseline="0" noProof="0">
                  <a:ln>
                    <a:noFill/>
                  </a:ln>
                  <a:solidFill>
                    <a:srgbClr val="FFFFFF"/>
                  </a:solidFill>
                  <a:effectLst/>
                  <a:uLnTx/>
                  <a:uFillTx/>
                  <a:latin typeface="Segoe UI"/>
                  <a:ea typeface="+mn-ea"/>
                  <a:cs typeface="+mn-cs"/>
                </a:rPr>
                <a:t> DALL-E</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sp>
          <p:nvSpPr>
            <p:cNvPr id="1029" name="Rectangle: Rounded Corners 1028">
              <a:extLst>
                <a:ext uri="{FF2B5EF4-FFF2-40B4-BE49-F238E27FC236}">
                  <a16:creationId xmlns:a16="http://schemas.microsoft.com/office/drawing/2014/main" id="{CF92008A-5B9E-2FF1-C211-C489C8297DF4}"/>
                </a:ext>
              </a:extLst>
            </p:cNvPr>
            <p:cNvSpPr/>
            <p:nvPr/>
          </p:nvSpPr>
          <p:spPr bwMode="auto">
            <a:xfrm>
              <a:off x="3161588" y="3971058"/>
              <a:ext cx="1127641" cy="2501280"/>
            </a:xfrm>
            <a:prstGeom prst="roundRect">
              <a:avLst/>
            </a:prstGeom>
            <a:noFill/>
            <a:ln>
              <a:solidFill>
                <a:schemeClr val="bg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505050"/>
                </a:solidFill>
                <a:effectLst/>
                <a:uLnTx/>
                <a:uFillTx/>
                <a:latin typeface="Segoe UI"/>
                <a:ea typeface="Segoe UI" pitchFamily="34" charset="0"/>
                <a:cs typeface="Segoe UI" pitchFamily="34" charset="0"/>
              </a:endParaRPr>
            </a:p>
          </p:txBody>
        </p:sp>
        <p:sp>
          <p:nvSpPr>
            <p:cNvPr id="1031" name="TextBox 1030">
              <a:extLst>
                <a:ext uri="{FF2B5EF4-FFF2-40B4-BE49-F238E27FC236}">
                  <a16:creationId xmlns:a16="http://schemas.microsoft.com/office/drawing/2014/main" id="{59A87BE9-E5D7-7199-81D7-1E01C599C923}"/>
                </a:ext>
              </a:extLst>
            </p:cNvPr>
            <p:cNvSpPr txBox="1"/>
            <p:nvPr/>
          </p:nvSpPr>
          <p:spPr>
            <a:xfrm>
              <a:off x="3272263" y="3990552"/>
              <a:ext cx="936681" cy="274320"/>
            </a:xfrm>
            <a:prstGeom prst="rect">
              <a:avLst/>
            </a:prstGeom>
          </p:spPr>
          <p:txBody>
            <a:bodyPr vert="horz" wrap="square" lIns="146304" tIns="91440" rIns="146304" bIns="9144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srgbClr val="FFFFFF"/>
                  </a:solidFill>
                  <a:effectLst/>
                  <a:uLnTx/>
                  <a:uFillTx/>
                  <a:latin typeface="Segoe UI"/>
                  <a:ea typeface="+mn-ea"/>
                  <a:cs typeface="+mn-cs"/>
                </a:rPr>
                <a:t>内容生成</a:t>
              </a:r>
              <a:endParaRPr kumimoji="0" lang="en-US" sz="12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034" name="Group 1033">
            <a:extLst>
              <a:ext uri="{FF2B5EF4-FFF2-40B4-BE49-F238E27FC236}">
                <a16:creationId xmlns:a16="http://schemas.microsoft.com/office/drawing/2014/main" id="{E3E5F0A4-5D3E-098B-DDEE-79D09B3404B6}"/>
              </a:ext>
            </a:extLst>
          </p:cNvPr>
          <p:cNvGrpSpPr/>
          <p:nvPr/>
        </p:nvGrpSpPr>
        <p:grpSpPr>
          <a:xfrm>
            <a:off x="1833157" y="3975072"/>
            <a:ext cx="1161029" cy="2516760"/>
            <a:chOff x="1833157" y="3975072"/>
            <a:chExt cx="1161029" cy="2516760"/>
          </a:xfrm>
        </p:grpSpPr>
        <p:grpSp>
          <p:nvGrpSpPr>
            <p:cNvPr id="42" name="Group 41">
              <a:extLst>
                <a:ext uri="{FF2B5EF4-FFF2-40B4-BE49-F238E27FC236}">
                  <a16:creationId xmlns:a16="http://schemas.microsoft.com/office/drawing/2014/main" id="{47666ABE-572B-77EC-15F2-51EE1AE425BE}"/>
                </a:ext>
              </a:extLst>
            </p:cNvPr>
            <p:cNvGrpSpPr/>
            <p:nvPr/>
          </p:nvGrpSpPr>
          <p:grpSpPr>
            <a:xfrm>
              <a:off x="1833157" y="4395248"/>
              <a:ext cx="1011525" cy="1152617"/>
              <a:chOff x="1833157" y="4395248"/>
              <a:chExt cx="1011525" cy="1152617"/>
            </a:xfrm>
          </p:grpSpPr>
          <p:pic>
            <p:nvPicPr>
              <p:cNvPr id="1026" name="Picture 2">
                <a:extLst>
                  <a:ext uri="{FF2B5EF4-FFF2-40B4-BE49-F238E27FC236}">
                    <a16:creationId xmlns:a16="http://schemas.microsoft.com/office/drawing/2014/main" id="{F3E31A8C-C901-E374-58FD-05DC248F007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2061" y="4395248"/>
                <a:ext cx="733614" cy="616595"/>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6E8D78E1-4C17-C1B7-3446-30B2AF16C6A9}"/>
                  </a:ext>
                </a:extLst>
              </p:cNvPr>
              <p:cNvSpPr txBox="1"/>
              <p:nvPr/>
            </p:nvSpPr>
            <p:spPr>
              <a:xfrm>
                <a:off x="1833157" y="5029235"/>
                <a:ext cx="1011525" cy="518630"/>
              </a:xfrm>
              <a:prstGeom prst="rect">
                <a:avLst/>
              </a:prstGeom>
            </p:spPr>
            <p:txBody>
              <a:bodyPr vert="horz" wrap="square" lIns="146304" tIns="91440" rIns="146304" bIns="9144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100" b="0" i="0" u="none" strike="noStrike" kern="1200" cap="none" spc="0" normalizeH="0" baseline="0" noProof="0">
                    <a:ln>
                      <a:noFill/>
                    </a:ln>
                    <a:solidFill>
                      <a:srgbClr val="FFFFFF"/>
                    </a:solidFill>
                    <a:effectLst/>
                    <a:uLnTx/>
                    <a:uFillTx/>
                    <a:latin typeface="Segoe UI"/>
                    <a:ea typeface="+mn-ea"/>
                    <a:cs typeface="+mn-cs"/>
                  </a:rPr>
                  <a:t>由图像生成产品标签</a:t>
                </a:r>
                <a:endParaRPr kumimoji="0" lang="en-US" sz="1100" b="0" i="0" u="none" strike="noStrike" kern="1200" cap="none" spc="0" normalizeH="0" baseline="0" noProof="0">
                  <a:ln>
                    <a:noFill/>
                  </a:ln>
                  <a:solidFill>
                    <a:srgbClr val="FFFFFF"/>
                  </a:solidFill>
                  <a:effectLst/>
                  <a:uLnTx/>
                  <a:uFillTx/>
                  <a:latin typeface="Segoe UI"/>
                  <a:ea typeface="+mn-ea"/>
                  <a:cs typeface="+mn-cs"/>
                </a:endParaRPr>
              </a:p>
            </p:txBody>
          </p:sp>
        </p:grpSp>
        <p:sp>
          <p:nvSpPr>
            <p:cNvPr id="1032" name="TextBox 1031">
              <a:extLst>
                <a:ext uri="{FF2B5EF4-FFF2-40B4-BE49-F238E27FC236}">
                  <a16:creationId xmlns:a16="http://schemas.microsoft.com/office/drawing/2014/main" id="{E2890ABB-F72E-7F03-67C0-7CB19AF67471}"/>
                </a:ext>
              </a:extLst>
            </p:cNvPr>
            <p:cNvSpPr txBox="1"/>
            <p:nvPr/>
          </p:nvSpPr>
          <p:spPr>
            <a:xfrm>
              <a:off x="1879004" y="3975072"/>
              <a:ext cx="936681" cy="274320"/>
            </a:xfrm>
            <a:prstGeom prst="rect">
              <a:avLst/>
            </a:prstGeom>
          </p:spPr>
          <p:txBody>
            <a:bodyPr vert="horz" wrap="square" lIns="146304" tIns="91440" rIns="146304" bIns="9144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srgbClr val="FFFFFF"/>
                  </a:solidFill>
                  <a:effectLst/>
                  <a:uLnTx/>
                  <a:uFillTx/>
                  <a:latin typeface="Segoe UI"/>
                  <a:ea typeface="+mn-ea"/>
                  <a:cs typeface="+mn-cs"/>
                </a:rPr>
                <a:t>标签生成</a:t>
              </a:r>
              <a:endParaRPr kumimoji="0" lang="en-US" sz="1200" b="0" i="0" u="none" strike="noStrike" kern="1200" cap="none" spc="0" normalizeH="0" baseline="0" noProof="0">
                <a:ln>
                  <a:noFill/>
                </a:ln>
                <a:solidFill>
                  <a:srgbClr val="FFFFFF"/>
                </a:solidFill>
                <a:effectLst/>
                <a:uLnTx/>
                <a:uFillTx/>
                <a:latin typeface="Segoe UI"/>
                <a:ea typeface="+mn-ea"/>
                <a:cs typeface="+mn-cs"/>
              </a:endParaRPr>
            </a:p>
          </p:txBody>
        </p:sp>
        <p:sp>
          <p:nvSpPr>
            <p:cNvPr id="1033" name="Rectangle: Rounded Corners 1032">
              <a:extLst>
                <a:ext uri="{FF2B5EF4-FFF2-40B4-BE49-F238E27FC236}">
                  <a16:creationId xmlns:a16="http://schemas.microsoft.com/office/drawing/2014/main" id="{57993C21-5879-4193-0153-7D03438D0885}"/>
                </a:ext>
              </a:extLst>
            </p:cNvPr>
            <p:cNvSpPr/>
            <p:nvPr/>
          </p:nvSpPr>
          <p:spPr bwMode="auto">
            <a:xfrm>
              <a:off x="1866545" y="3990552"/>
              <a:ext cx="1127641" cy="2501280"/>
            </a:xfrm>
            <a:prstGeom prst="roundRect">
              <a:avLst/>
            </a:prstGeom>
            <a:noFill/>
            <a:ln>
              <a:solidFill>
                <a:schemeClr val="bg2"/>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err="1">
                <a:ln>
                  <a:noFill/>
                </a:ln>
                <a:solidFill>
                  <a:srgbClr val="505050"/>
                </a:solidFill>
                <a:effectLst/>
                <a:uLnTx/>
                <a:uFillTx/>
                <a:latin typeface="Segoe UI"/>
                <a:ea typeface="Segoe UI" pitchFamily="34" charset="0"/>
                <a:cs typeface="Segoe UI" pitchFamily="34" charset="0"/>
              </a:endParaRPr>
            </a:p>
          </p:txBody>
        </p:sp>
      </p:grpSp>
    </p:spTree>
    <p:custDataLst>
      <p:tags r:id="rId1"/>
    </p:custDataLst>
    <p:extLst>
      <p:ext uri="{BB962C8B-B14F-4D97-AF65-F5344CB8AC3E}">
        <p14:creationId xmlns:p14="http://schemas.microsoft.com/office/powerpoint/2010/main" val="172952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CC8B40B-D712-410A-0478-0D29719F5356}"/>
              </a:ext>
              <a:ext uri="{C183D7F6-B498-43B3-948B-1728B52AA6E4}">
                <adec:decorative xmlns:adec="http://schemas.microsoft.com/office/drawing/2017/decorative" val="1"/>
              </a:ext>
            </a:extLst>
          </p:cNvPr>
          <p:cNvCxnSpPr>
            <a:cxnSpLocks/>
          </p:cNvCxnSpPr>
          <p:nvPr/>
        </p:nvCxnSpPr>
        <p:spPr>
          <a:xfrm>
            <a:off x="465009" y="172928"/>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sp>
        <p:nvSpPr>
          <p:cNvPr id="40" name="Rounded Rectangle 11">
            <a:extLst>
              <a:ext uri="{FF2B5EF4-FFF2-40B4-BE49-F238E27FC236}">
                <a16:creationId xmlns:a16="http://schemas.microsoft.com/office/drawing/2014/main" id="{6CA63D1C-C3A3-6BF0-84F0-9F67D8F377FA}"/>
              </a:ext>
            </a:extLst>
          </p:cNvPr>
          <p:cNvSpPr/>
          <p:nvPr/>
        </p:nvSpPr>
        <p:spPr>
          <a:xfrm>
            <a:off x="552690" y="916865"/>
            <a:ext cx="5290701" cy="2313787"/>
          </a:xfrm>
          <a:prstGeom prst="rect">
            <a:avLst/>
          </a:prstGeom>
          <a:solidFill>
            <a:srgbClr val="3157A7"/>
          </a:solidFill>
          <a:ln w="6350" cap="flat" cmpd="sng" algn="ctr">
            <a:solidFill>
              <a:srgbClr val="3157A7"/>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典型经景：</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600" b="1" i="1" u="sng" strike="noStrike" kern="0" cap="none" spc="0" normalizeH="0" baseline="0" noProof="0">
                <a:ln>
                  <a:noFill/>
                </a:ln>
                <a:solidFill>
                  <a:srgbClr val="FFFF00"/>
                </a:solidFill>
                <a:effectLst/>
                <a:uLnTx/>
                <a:uFillTx/>
                <a:latin typeface="Segoe UI"/>
                <a:ea typeface="+mn-lt"/>
                <a:cs typeface="Segoe UI"/>
              </a:rPr>
              <a:t>高端商品门店销售人员培训及话术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方案：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en-US" altLang="zh-CN" sz="1600" b="0" i="0" u="none" strike="noStrike" kern="0" cap="none" spc="0" normalizeH="0" baseline="0" noProof="0">
                <a:ln>
                  <a:noFill/>
                </a:ln>
                <a:solidFill>
                  <a:srgbClr val="FFFFFF"/>
                </a:solidFill>
                <a:effectLst/>
                <a:uLnTx/>
                <a:uFillTx/>
                <a:latin typeface="Segoe UI"/>
                <a:ea typeface="Calibri" panose="020F0502020204030204"/>
                <a:cs typeface="Segoe UI"/>
              </a:rPr>
              <a:t>azure </a:t>
            </a:r>
            <a:r>
              <a:rPr kumimoji="0" lang="en-US" altLang="zh-CN" sz="1600" b="0" i="0" u="none" strike="noStrike" kern="0" cap="none" spc="0" normalizeH="0" baseline="0" noProof="0" err="1">
                <a:ln>
                  <a:noFill/>
                </a:ln>
                <a:solidFill>
                  <a:srgbClr val="FFFFFF"/>
                </a:solidFill>
                <a:effectLst/>
                <a:uLnTx/>
                <a:uFillTx/>
                <a:latin typeface="Segoe UI"/>
                <a:ea typeface="Calibri" panose="020F0502020204030204"/>
                <a:cs typeface="Segoe UI"/>
              </a:rPr>
              <a:t>storage+OpenAI+bot</a:t>
            </a:r>
            <a:r>
              <a:rPr kumimoji="0" lang="en-US" altLang="zh-CN" sz="1600" b="0" i="0" u="none" strike="noStrike" kern="0" cap="none" spc="0" normalizeH="0" baseline="0" noProof="0">
                <a:ln>
                  <a:noFill/>
                </a:ln>
                <a:solidFill>
                  <a:srgbClr val="FFFFFF"/>
                </a:solidFill>
                <a:effectLst/>
                <a:uLnTx/>
                <a:uFillTx/>
                <a:latin typeface="Segoe UI"/>
                <a:ea typeface="Calibri" panose="020F0502020204030204"/>
                <a:cs typeface="Segoe UI"/>
              </a:rPr>
              <a:t> services</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6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价值：</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60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Segoe UI"/>
                <a:ea typeface="+mn-lt"/>
                <a:cs typeface="Segoe UI"/>
              </a:rPr>
              <a:t>满足企业内部关键岗位人员培训及工作指导；</a:t>
            </a:r>
            <a:endParaRPr kumimoji="0" lang="en-US" altLang="zh-CN" sz="16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ct val="100000"/>
              </a:lnSpc>
              <a:spcBef>
                <a:spcPts val="0"/>
              </a:spcBef>
              <a:spcAft>
                <a:spcPts val="300"/>
              </a:spcAft>
              <a:buClrTx/>
              <a:buSzTx/>
              <a:buFontTx/>
              <a:buNone/>
              <a:tabLst/>
              <a:defRPr/>
            </a:pPr>
            <a:r>
              <a:rPr kumimoji="0" lang="zh-CN" altLang="en-US" sz="1200" b="1" i="0" u="none" strike="noStrike" kern="0" cap="none" spc="0" normalizeH="0" baseline="0" noProof="0">
                <a:ln>
                  <a:noFill/>
                </a:ln>
                <a:solidFill>
                  <a:srgbClr val="FFFFFF"/>
                </a:solidFill>
                <a:effectLst/>
                <a:uLnTx/>
                <a:uFillTx/>
                <a:latin typeface="Segoe UI"/>
                <a:ea typeface="+mn-lt"/>
                <a:cs typeface="Segoe UI"/>
              </a:rPr>
              <a:t> </a:t>
            </a:r>
          </a:p>
        </p:txBody>
      </p:sp>
      <p:sp>
        <p:nvSpPr>
          <p:cNvPr id="41" name="Rectangle 14">
            <a:extLst>
              <a:ext uri="{FF2B5EF4-FFF2-40B4-BE49-F238E27FC236}">
                <a16:creationId xmlns:a16="http://schemas.microsoft.com/office/drawing/2014/main" id="{70BD9619-8A67-2E57-EECB-EDA4014C8F96}"/>
              </a:ext>
            </a:extLst>
          </p:cNvPr>
          <p:cNvSpPr/>
          <p:nvPr/>
        </p:nvSpPr>
        <p:spPr>
          <a:xfrm>
            <a:off x="6168019" y="910916"/>
            <a:ext cx="5650287" cy="2328256"/>
          </a:xfrm>
          <a:prstGeom prst="rect">
            <a:avLst/>
          </a:prstGeom>
          <a:solidFill>
            <a:schemeClr val="tx2"/>
          </a:solidFill>
          <a:ln w="6350">
            <a:solidFill>
              <a:schemeClr val="tx2"/>
            </a:solidFill>
          </a:ln>
        </p:spPr>
        <p:txBody>
          <a:bodyPr wrap="square" lIns="182880" tIns="91440" rIns="137160" bIns="91440" anchor="t" anchorCtr="0">
            <a:noAutofit/>
          </a:bodyPr>
          <a:lstStyle/>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受众群体：</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高端消费品门店销售人员：</a:t>
            </a:r>
            <a:r>
              <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rPr>
              <a:t>4S</a:t>
            </a:r>
            <a:r>
              <a:rPr kumimoji="0" lang="zh-CN" altLang="en-US" sz="1400" b="0" i="0" u="none" strike="noStrike" kern="0" cap="none" spc="0" normalizeH="0" baseline="0" noProof="0">
                <a:ln>
                  <a:noFill/>
                </a:ln>
                <a:solidFill>
                  <a:srgbClr val="FFFFFF"/>
                </a:solidFill>
                <a:effectLst/>
                <a:uLnTx/>
                <a:uFillTx/>
                <a:latin typeface="Segoe UI"/>
                <a:ea typeface="+mn-lt"/>
                <a:cs typeface="Segoe UI"/>
              </a:rPr>
              <a:t>店，奢侈品专卖店</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客户需求</a:t>
            </a: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&amp;</a:t>
            </a:r>
            <a:r>
              <a:rPr kumimoji="0" lang="zh-CN" altLang="en-US" sz="1400" b="1" i="0" u="none" strike="noStrike" kern="0" cap="none" spc="0" normalizeH="0" baseline="0" noProof="0">
                <a:ln>
                  <a:noFill/>
                </a:ln>
                <a:solidFill>
                  <a:srgbClr val="FFFFFF"/>
                </a:solidFill>
                <a:effectLst/>
                <a:uLnTx/>
                <a:uFillTx/>
                <a:latin typeface="Segoe UI"/>
                <a:ea typeface="+mn-lt"/>
                <a:cs typeface="Segoe UI"/>
              </a:rPr>
              <a:t>痛点: </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门店销售人员流失率严重，需要保障人员培训的满足上岗需求</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门店商品更新需要有对应的标准话术</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来自于实践中的知识更新匮乏</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老销售培训新销售</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ct val="100000"/>
              </a:lnSpc>
              <a:spcBef>
                <a:spcPts val="60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Segoe UI"/>
              <a:ea typeface="等线" panose="02010600030101010101" pitchFamily="2" charset="-122"/>
              <a:cs typeface="Segoe UI"/>
            </a:endParaRPr>
          </a:p>
        </p:txBody>
      </p:sp>
      <p:sp>
        <p:nvSpPr>
          <p:cNvPr id="2" name="Rounded Rectangle 11">
            <a:extLst>
              <a:ext uri="{FF2B5EF4-FFF2-40B4-BE49-F238E27FC236}">
                <a16:creationId xmlns:a16="http://schemas.microsoft.com/office/drawing/2014/main" id="{9EE97D6E-3B09-8C3B-EAA6-0BF853F762CD}"/>
              </a:ext>
            </a:extLst>
          </p:cNvPr>
          <p:cNvSpPr/>
          <p:nvPr/>
        </p:nvSpPr>
        <p:spPr>
          <a:xfrm>
            <a:off x="7833360" y="3437079"/>
            <a:ext cx="3984945" cy="2823023"/>
          </a:xfrm>
          <a:prstGeom prst="rect">
            <a:avLst/>
          </a:prstGeom>
          <a:solidFill>
            <a:schemeClr val="accent3">
              <a:lumMod val="50000"/>
            </a:schemeClr>
          </a:solidFill>
          <a:ln w="6350" cap="flat" cmpd="sng" algn="ctr">
            <a:solidFill>
              <a:schemeClr val="bg1">
                <a:lumMod val="75000"/>
              </a:schemeClr>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客户沟通常见话术：</a:t>
            </a: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欢迎语的一致性可以成为门店要求</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针对不同年龄性别顾客的常见话术</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客户沟通常见问题及解答</a:t>
            </a:r>
            <a:r>
              <a:rPr kumimoji="0" lang="zh-CN" altLang="en-US"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a:t>
            </a:r>
            <a:endParaRPr kumimoji="0" lang="en-US" altLang="zh-CN"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辅导销售人员识别销售类别</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指导处理突发时间标准流程</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根据实时客户交流获得信息反馈</a:t>
            </a:r>
            <a:endParaRPr kumimoji="0" lang="en-US" altLang="zh-CN" sz="1400" b="0"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ct val="100000"/>
              </a:lnSpc>
              <a:spcBef>
                <a:spcPts val="0"/>
              </a:spcBef>
              <a:spcAft>
                <a:spcPts val="300"/>
              </a:spcAft>
              <a:buClrTx/>
              <a:buSzTx/>
              <a:buFontTx/>
              <a:buNone/>
              <a:tabLst/>
              <a:defRPr/>
            </a:pPr>
            <a:endParaRPr kumimoji="0" lang="en-US" altLang="zh-CN"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ct val="100000"/>
              </a:lnSpc>
              <a:spcBef>
                <a:spcPts val="0"/>
              </a:spcBef>
              <a:spcAft>
                <a:spcPts val="300"/>
              </a:spcAft>
              <a:buClrTx/>
              <a:buSzTx/>
              <a:buFontTx/>
              <a:buNone/>
              <a:tabLst/>
              <a:defRPr/>
            </a:pPr>
            <a:endParaRPr kumimoji="0" lang="en-US" altLang="zh-CN"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p:txBody>
      </p:sp>
      <p:sp>
        <p:nvSpPr>
          <p:cNvPr id="3" name="Rounded Rectangle 93">
            <a:extLst>
              <a:ext uri="{FF2B5EF4-FFF2-40B4-BE49-F238E27FC236}">
                <a16:creationId xmlns:a16="http://schemas.microsoft.com/office/drawing/2014/main" id="{B5B86500-9B58-4255-87FF-4EE4BFA0069C}"/>
              </a:ext>
            </a:extLst>
          </p:cNvPr>
          <p:cNvSpPr/>
          <p:nvPr/>
        </p:nvSpPr>
        <p:spPr>
          <a:xfrm>
            <a:off x="552690" y="3420921"/>
            <a:ext cx="7038083" cy="2839181"/>
          </a:xfrm>
          <a:prstGeom prst="rect">
            <a:avLst/>
          </a:prstGeom>
          <a:noFill/>
          <a:ln w="6350">
            <a:solidFill>
              <a:schemeClr val="bg1">
                <a:lumMod val="75000"/>
              </a:schemeClr>
            </a:solidFill>
            <a:prstDash val="solid"/>
          </a:ln>
        </p:spPr>
        <p:style>
          <a:lnRef idx="1">
            <a:schemeClr val="accent1"/>
          </a:lnRef>
          <a:fillRef idx="3">
            <a:schemeClr val="accent1"/>
          </a:fillRef>
          <a:effectRef idx="2">
            <a:schemeClr val="accent1"/>
          </a:effectRef>
          <a:fontRef idx="minor">
            <a:schemeClr val="lt1"/>
          </a:fontRef>
        </p:style>
        <p:txBody>
          <a:bodyPr lIns="182880" tIns="9144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mn-cs"/>
              </a:rPr>
              <a:t>参考架构</a:t>
            </a:r>
          </a:p>
        </p:txBody>
      </p:sp>
      <p:sp>
        <p:nvSpPr>
          <p:cNvPr id="4" name="Title 2">
            <a:extLst>
              <a:ext uri="{FF2B5EF4-FFF2-40B4-BE49-F238E27FC236}">
                <a16:creationId xmlns:a16="http://schemas.microsoft.com/office/drawing/2014/main" id="{7975B187-0AAB-9573-1B40-4F9369492515}"/>
              </a:ext>
            </a:extLst>
          </p:cNvPr>
          <p:cNvSpPr>
            <a:spLocks noGrp="1"/>
          </p:cNvSpPr>
          <p:nvPr>
            <p:ph type="title"/>
          </p:nvPr>
        </p:nvSpPr>
        <p:spPr>
          <a:xfrm>
            <a:off x="552690" y="133144"/>
            <a:ext cx="11279881" cy="430887"/>
          </a:xfrm>
        </p:spPr>
        <p:txBody>
          <a:bodyPr vert="horz" wrap="square" lIns="0" tIns="0" rIns="0" bIns="0" rtlCol="0" anchor="t">
            <a:spAutoFit/>
          </a:bodyPr>
          <a:lstStyle/>
          <a:p>
            <a:pPr defTabSz="932742">
              <a:lnSpc>
                <a:spcPct val="100000"/>
              </a:lnSpc>
            </a:pPr>
            <a:r>
              <a:rPr lang="en-US" altLang="zh-CN" sz="2800" spc="-50">
                <a:ln w="3175">
                  <a:noFill/>
                </a:ln>
                <a:solidFill>
                  <a:srgbClr val="FFFFFF"/>
                </a:solidFill>
                <a:latin typeface="微软雅黑"/>
                <a:ea typeface="微软雅黑"/>
                <a:cs typeface="Segoe UI"/>
              </a:rPr>
              <a:t>Retail - </a:t>
            </a:r>
            <a:r>
              <a:rPr lang="zh-CN" altLang="en-US" sz="2800" spc="-50">
                <a:ln w="3175">
                  <a:noFill/>
                </a:ln>
                <a:solidFill>
                  <a:srgbClr val="FFFFFF"/>
                </a:solidFill>
                <a:latin typeface="微软雅黑"/>
                <a:ea typeface="微软雅黑"/>
                <a:cs typeface="Segoe UI"/>
              </a:rPr>
              <a:t>门店销售话术培训</a:t>
            </a:r>
          </a:p>
        </p:txBody>
      </p:sp>
      <p:pic>
        <p:nvPicPr>
          <p:cNvPr id="22" name="Picture 21">
            <a:extLst>
              <a:ext uri="{FF2B5EF4-FFF2-40B4-BE49-F238E27FC236}">
                <a16:creationId xmlns:a16="http://schemas.microsoft.com/office/drawing/2014/main" id="{71756D4F-5B48-DE5E-80B8-5E8897CADFCC}"/>
              </a:ext>
            </a:extLst>
          </p:cNvPr>
          <p:cNvPicPr>
            <a:picLocks noChangeAspect="1"/>
          </p:cNvPicPr>
          <p:nvPr/>
        </p:nvPicPr>
        <p:blipFill>
          <a:blip r:embed="rId4"/>
          <a:stretch>
            <a:fillRect/>
          </a:stretch>
        </p:blipFill>
        <p:spPr>
          <a:xfrm>
            <a:off x="819391" y="3764280"/>
            <a:ext cx="6450089" cy="2415539"/>
          </a:xfrm>
          <a:prstGeom prst="rect">
            <a:avLst/>
          </a:prstGeom>
        </p:spPr>
      </p:pic>
    </p:spTree>
    <p:custDataLst>
      <p:tags r:id="rId1"/>
    </p:custDataLst>
    <p:extLst>
      <p:ext uri="{BB962C8B-B14F-4D97-AF65-F5344CB8AC3E}">
        <p14:creationId xmlns:p14="http://schemas.microsoft.com/office/powerpoint/2010/main" val="1370305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CC8B40B-D712-410A-0478-0D29719F5356}"/>
              </a:ext>
              <a:ext uri="{C183D7F6-B498-43B3-948B-1728B52AA6E4}">
                <adec:decorative xmlns:adec="http://schemas.microsoft.com/office/drawing/2017/decorative" val="1"/>
              </a:ext>
            </a:extLst>
          </p:cNvPr>
          <p:cNvCxnSpPr>
            <a:cxnSpLocks/>
          </p:cNvCxnSpPr>
          <p:nvPr/>
        </p:nvCxnSpPr>
        <p:spPr>
          <a:xfrm>
            <a:off x="465009" y="172928"/>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sp>
        <p:nvSpPr>
          <p:cNvPr id="40" name="Rounded Rectangle 11">
            <a:extLst>
              <a:ext uri="{FF2B5EF4-FFF2-40B4-BE49-F238E27FC236}">
                <a16:creationId xmlns:a16="http://schemas.microsoft.com/office/drawing/2014/main" id="{6CA63D1C-C3A3-6BF0-84F0-9F67D8F377FA}"/>
              </a:ext>
            </a:extLst>
          </p:cNvPr>
          <p:cNvSpPr/>
          <p:nvPr/>
        </p:nvSpPr>
        <p:spPr>
          <a:xfrm>
            <a:off x="552690" y="916865"/>
            <a:ext cx="5290701" cy="2512135"/>
          </a:xfrm>
          <a:prstGeom prst="rect">
            <a:avLst/>
          </a:prstGeom>
          <a:solidFill>
            <a:srgbClr val="3157A7"/>
          </a:solidFill>
          <a:ln w="6350" cap="flat" cmpd="sng" algn="ctr">
            <a:solidFill>
              <a:srgbClr val="3157A7"/>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典型经景：   </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400" b="1" i="1" u="sng" strike="noStrike" kern="0" cap="none" spc="0" normalizeH="0" baseline="0" noProof="0">
                <a:ln>
                  <a:noFill/>
                </a:ln>
                <a:solidFill>
                  <a:srgbClr val="FFFF00"/>
                </a:solidFill>
                <a:effectLst/>
                <a:uLnTx/>
                <a:uFillTx/>
                <a:latin typeface="Segoe UI"/>
                <a:ea typeface="+mn-lt"/>
                <a:cs typeface="Segoe UI"/>
              </a:rPr>
              <a:t>医药代表培训及考核  </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方案：</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400" b="0" i="0" u="none" strike="noStrike" kern="0" cap="none" spc="0" normalizeH="0" baseline="0" noProof="0">
                <a:ln>
                  <a:noFill/>
                </a:ln>
                <a:solidFill>
                  <a:srgbClr val="FFFFFF"/>
                </a:solidFill>
                <a:effectLst/>
                <a:uLnTx/>
                <a:uFillTx/>
                <a:latin typeface="Segoe UI"/>
                <a:ea typeface="+mn-lt"/>
                <a:cs typeface="Segoe UI"/>
              </a:rPr>
              <a:t>OpenAI处理内部培训文档及知识库，提高医药代表查询资料的效率；通过对培训文档自动生成问答对，辅助生成医药代表考核问卷 </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价值：</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400" b="0" i="0" u="none" strike="noStrike" kern="0" cap="none" spc="0" normalizeH="0" baseline="0" noProof="0">
                <a:ln>
                  <a:noFill/>
                </a:ln>
                <a:solidFill>
                  <a:srgbClr val="FFFFFF"/>
                </a:solidFill>
                <a:effectLst/>
                <a:uLnTx/>
                <a:uFillTx/>
                <a:latin typeface="Segoe UI"/>
                <a:ea typeface="+mn-lt"/>
                <a:cs typeface="Segoe UI"/>
              </a:rPr>
              <a:t>大幅节省培训资料整理的成本，大幅提高医药代表培训及考核的效率。</a:t>
            </a:r>
            <a:endParaRPr kumimoji="0" lang="zh-CN" altLang="en-US" sz="1200" b="1" i="0" u="none" strike="noStrike" kern="0" cap="none" spc="0" normalizeH="0" baseline="0" noProof="0">
              <a:ln>
                <a:noFill/>
              </a:ln>
              <a:solidFill>
                <a:srgbClr val="FFFFFF"/>
              </a:solidFill>
              <a:effectLst/>
              <a:uLnTx/>
              <a:uFillTx/>
              <a:latin typeface="Segoe UI"/>
              <a:ea typeface="+mn-lt"/>
              <a:cs typeface="Segoe UI"/>
            </a:endParaRPr>
          </a:p>
        </p:txBody>
      </p:sp>
      <p:sp>
        <p:nvSpPr>
          <p:cNvPr id="41" name="Rectangle 14">
            <a:extLst>
              <a:ext uri="{FF2B5EF4-FFF2-40B4-BE49-F238E27FC236}">
                <a16:creationId xmlns:a16="http://schemas.microsoft.com/office/drawing/2014/main" id="{70BD9619-8A67-2E57-EECB-EDA4014C8F96}"/>
              </a:ext>
            </a:extLst>
          </p:cNvPr>
          <p:cNvSpPr/>
          <p:nvPr/>
        </p:nvSpPr>
        <p:spPr>
          <a:xfrm>
            <a:off x="6168019" y="910915"/>
            <a:ext cx="5650287" cy="2526163"/>
          </a:xfrm>
          <a:prstGeom prst="rect">
            <a:avLst/>
          </a:prstGeom>
          <a:solidFill>
            <a:schemeClr val="tx2"/>
          </a:solidFill>
          <a:ln w="6350">
            <a:solidFill>
              <a:schemeClr val="tx2"/>
            </a:solidFill>
          </a:ln>
        </p:spPr>
        <p:txBody>
          <a:bodyPr wrap="square" lIns="182880" tIns="91440" rIns="137160" bIns="91440" anchor="t" anchorCtr="0">
            <a:noAutofit/>
          </a:bodyPr>
          <a:lstStyle/>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受众群体：</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医药行业销售部门</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客户需求</a:t>
            </a: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&amp;</a:t>
            </a:r>
            <a:r>
              <a:rPr kumimoji="0" lang="zh-CN" altLang="en-US" sz="1400" b="1" i="0" u="none" strike="noStrike" kern="0" cap="none" spc="0" normalizeH="0" baseline="0" noProof="0">
                <a:ln>
                  <a:noFill/>
                </a:ln>
                <a:solidFill>
                  <a:srgbClr val="FFFFFF"/>
                </a:solidFill>
                <a:effectLst/>
                <a:uLnTx/>
                <a:uFillTx/>
                <a:latin typeface="Segoe UI"/>
                <a:ea typeface="+mn-lt"/>
                <a:cs typeface="Segoe UI"/>
              </a:rPr>
              <a:t>痛点: </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a:buChar char="•"/>
              <a:tabLst/>
              <a:defRPr/>
            </a:pPr>
            <a:r>
              <a:rPr kumimoji="0" lang="zh-CN" altLang="en-US" sz="1400" b="0" i="0" u="none" strike="noStrike" kern="0" cap="none" spc="0" normalizeH="0" baseline="0" noProof="0">
                <a:ln>
                  <a:noFill/>
                </a:ln>
                <a:solidFill>
                  <a:srgbClr val="FFFFFF"/>
                </a:solidFill>
                <a:effectLst/>
                <a:uLnTx/>
                <a:uFillTx/>
                <a:latin typeface="Segoe UI"/>
                <a:ea typeface="Calibri" panose="020F0502020204030204"/>
                <a:cs typeface="Segoe UI"/>
              </a:rPr>
              <a:t>医药代表水平参差不齐，需要投入大量资源进行培训</a:t>
            </a:r>
          </a:p>
          <a:p>
            <a:pPr marL="285750" marR="0" lvl="0" indent="-285750" algn="l" defTabSz="914411" rtl="0" eaLnBrk="1" fontAlgn="auto" latinLnBrk="0" hangingPunct="1">
              <a:lnSpc>
                <a:spcPts val="2000"/>
              </a:lnSpc>
              <a:spcBef>
                <a:spcPts val="0"/>
              </a:spcBef>
              <a:spcAft>
                <a:spcPts val="600"/>
              </a:spcAft>
              <a:buClrTx/>
              <a:buSzTx/>
              <a:buFont typeface="Arial"/>
              <a:buChar char="•"/>
              <a:tabLst/>
              <a:defRPr/>
            </a:pPr>
            <a:r>
              <a:rPr kumimoji="0" lang="zh-CN" altLang="en-US" sz="1400" b="1" i="0" u="none" strike="noStrike" kern="0" cap="none" spc="0" normalizeH="0" baseline="0" noProof="0">
                <a:ln>
                  <a:noFill/>
                </a:ln>
                <a:solidFill>
                  <a:srgbClr val="FFFFFF"/>
                </a:solidFill>
                <a:effectLst/>
                <a:uLnTx/>
                <a:uFillTx/>
                <a:latin typeface="Segoe UI"/>
                <a:ea typeface="等线"/>
                <a:cs typeface="Segoe UI"/>
              </a:rPr>
              <a:t>培训资料多为冗长的文档，医药代表学习效率较低</a:t>
            </a:r>
            <a:endParaRPr kumimoji="0" lang="zh-CN" altLang="en-US" sz="1400" b="1" i="0" u="none" strike="noStrike" kern="0" cap="none" spc="0" normalizeH="0" baseline="0" noProof="0">
              <a:ln>
                <a:noFill/>
              </a:ln>
              <a:solidFill>
                <a:srgbClr val="FFFFFF"/>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a:buChar char="•"/>
              <a:tabLst/>
              <a:defRPr/>
            </a:pPr>
            <a:r>
              <a:rPr kumimoji="0" lang="zh-CN" altLang="en-US" sz="1400" b="1" i="0" u="none" strike="noStrike" kern="0" cap="none" spc="0" normalizeH="0" baseline="0" noProof="0">
                <a:ln>
                  <a:noFill/>
                </a:ln>
                <a:solidFill>
                  <a:srgbClr val="FFFFFF"/>
                </a:solidFill>
                <a:effectLst/>
                <a:uLnTx/>
                <a:uFillTx/>
                <a:latin typeface="Segoe UI"/>
                <a:ea typeface="等线"/>
                <a:cs typeface="Segoe UI"/>
              </a:rPr>
              <a:t>整理专业文档的人工成本高昂</a:t>
            </a:r>
            <a:endParaRPr kumimoji="0" lang="zh-CN" altLang="en-US" sz="1400" b="1" i="0" u="none" strike="noStrike" kern="0" cap="none" spc="0" normalizeH="0" baseline="0" noProof="0">
              <a:ln>
                <a:noFill/>
              </a:ln>
              <a:solidFill>
                <a:srgbClr val="FFFFFF"/>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a:buChar char="•"/>
              <a:tabLst/>
              <a:defRPr/>
            </a:pPr>
            <a:endParaRPr kumimoji="0" lang="zh-CN" altLang="en-US" sz="1400" b="1" i="0" u="none" strike="noStrike" kern="0" cap="none" spc="0" normalizeH="0" baseline="0" noProof="0">
              <a:ln>
                <a:noFill/>
              </a:ln>
              <a:solidFill>
                <a:srgbClr val="FFFFFF"/>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a:buChar char="•"/>
              <a:tabLst/>
              <a:defRPr/>
            </a:pPr>
            <a:endParaRPr kumimoji="0" lang="zh-CN" altLang="en-US" sz="1400" b="1" i="0" u="none" strike="noStrike" kern="0" cap="none" spc="0" normalizeH="0" baseline="0" noProof="0">
              <a:ln>
                <a:noFill/>
              </a:ln>
              <a:solidFill>
                <a:srgbClr val="FFFFFF"/>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a:buChar char="•"/>
              <a:tabLst/>
              <a:defRPr/>
            </a:pPr>
            <a:endParaRPr kumimoji="0" lang="zh-CN" altLang="en-US" sz="1400" b="1" i="0" u="none" strike="noStrike" kern="0" cap="none" spc="0" normalizeH="0" baseline="0" noProof="0">
              <a:ln>
                <a:noFill/>
              </a:ln>
              <a:solidFill>
                <a:srgbClr val="FFFFFF"/>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ct val="100000"/>
              </a:lnSpc>
              <a:spcBef>
                <a:spcPts val="60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Segoe UI"/>
              <a:ea typeface="等线" panose="02010600030101010101" pitchFamily="2" charset="-122"/>
              <a:cs typeface="Segoe UI"/>
            </a:endParaRPr>
          </a:p>
        </p:txBody>
      </p:sp>
      <p:sp>
        <p:nvSpPr>
          <p:cNvPr id="2" name="Rounded Rectangle 11">
            <a:extLst>
              <a:ext uri="{FF2B5EF4-FFF2-40B4-BE49-F238E27FC236}">
                <a16:creationId xmlns:a16="http://schemas.microsoft.com/office/drawing/2014/main" id="{9EE97D6E-3B09-8C3B-EAA6-0BF853F762CD}"/>
              </a:ext>
            </a:extLst>
          </p:cNvPr>
          <p:cNvSpPr/>
          <p:nvPr/>
        </p:nvSpPr>
        <p:spPr>
          <a:xfrm>
            <a:off x="7636944" y="3618829"/>
            <a:ext cx="4181361" cy="2671147"/>
          </a:xfrm>
          <a:prstGeom prst="rect">
            <a:avLst/>
          </a:prstGeom>
          <a:solidFill>
            <a:schemeClr val="accent3">
              <a:lumMod val="50000"/>
            </a:schemeClr>
          </a:solidFill>
          <a:ln w="6350" cap="flat" cmpd="sng" algn="ctr">
            <a:solidFill>
              <a:schemeClr val="bg1">
                <a:lumMod val="75000"/>
              </a:schemeClr>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a:cs typeface="Segoe UI"/>
              </a:rPr>
              <a:t>客户沟通常见话术：</a:t>
            </a:r>
            <a:endParaRPr kumimoji="0" lang="en-US" altLang="zh-CN" sz="1400" b="1" i="0" u="none" strike="noStrike" kern="0" cap="none" spc="0" normalizeH="0" baseline="0" noProof="0">
              <a:ln>
                <a:noFill/>
              </a:ln>
              <a:solidFill>
                <a:prstClr val="white"/>
              </a:solidFill>
              <a:effectLst/>
              <a:uLnTx/>
              <a:uFillTx/>
              <a:latin typeface="Segoe UI"/>
              <a:ea typeface="等线"/>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a:buChar char="•"/>
              <a:tabLst/>
              <a:defRPr/>
            </a:pPr>
            <a:r>
              <a:rPr kumimoji="0" lang="en-US" altLang="zh-CN" sz="1200" b="1" i="0" u="none" strike="noStrike" kern="0" cap="none" spc="0" normalizeH="0" baseline="0" noProof="0" err="1">
                <a:ln>
                  <a:noFill/>
                </a:ln>
                <a:solidFill>
                  <a:prstClr val="white"/>
                </a:solidFill>
                <a:effectLst/>
                <a:uLnTx/>
                <a:uFillTx/>
                <a:latin typeface="Segoe UI"/>
                <a:ea typeface="等线"/>
                <a:cs typeface="Segoe UI"/>
              </a:rPr>
              <a:t>贵公司如何针对医药代表进行培训和考核</a:t>
            </a:r>
            <a:r>
              <a:rPr kumimoji="0" lang="en-US" altLang="zh-CN" sz="1200" b="1" i="0" u="none" strike="noStrike" kern="0" cap="none" spc="0" normalizeH="0" baseline="0" noProof="0">
                <a:ln>
                  <a:noFill/>
                </a:ln>
                <a:solidFill>
                  <a:prstClr val="white"/>
                </a:solidFill>
                <a:effectLst/>
                <a:uLnTx/>
                <a:uFillTx/>
                <a:latin typeface="Segoe UI"/>
                <a:ea typeface="等线"/>
                <a:cs typeface="Segoe UI"/>
              </a:rPr>
              <a:t>？</a:t>
            </a:r>
            <a:endParaRPr kumimoji="0" lang="en-US" altLang="zh-CN" sz="12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a:buChar char="•"/>
              <a:tabLst/>
              <a:defRPr/>
            </a:pPr>
            <a:r>
              <a:rPr kumimoji="0" lang="en-US" altLang="zh-CN" sz="1200" b="1" i="0" u="none" strike="noStrike" kern="0" cap="none" spc="0" normalizeH="0" baseline="0" noProof="0" err="1">
                <a:ln>
                  <a:noFill/>
                </a:ln>
                <a:solidFill>
                  <a:prstClr val="white"/>
                </a:solidFill>
                <a:effectLst/>
                <a:uLnTx/>
                <a:uFillTx/>
                <a:latin typeface="Segoe UI"/>
                <a:ea typeface="等线"/>
                <a:cs typeface="Segoe UI"/>
              </a:rPr>
              <a:t>培训资料及文档除了存储归档以外，是否考虑更加有效的利用这些资料</a:t>
            </a:r>
            <a:r>
              <a:rPr kumimoji="0" lang="en-US" altLang="zh-CN" sz="1200" b="1" i="0" u="none" strike="noStrike" kern="0" cap="none" spc="0" normalizeH="0" baseline="0" noProof="0">
                <a:ln>
                  <a:noFill/>
                </a:ln>
                <a:solidFill>
                  <a:prstClr val="white"/>
                </a:solidFill>
                <a:effectLst/>
                <a:uLnTx/>
                <a:uFillTx/>
                <a:latin typeface="Segoe UI"/>
                <a:ea typeface="等线"/>
                <a:cs typeface="Segoe UI"/>
              </a:rPr>
              <a:t>？</a:t>
            </a:r>
            <a:endParaRPr kumimoji="0" lang="en-US" altLang="zh-CN" sz="12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a:cs typeface="Segoe UI"/>
              </a:rPr>
              <a:t>客户沟通常见问题及解答</a:t>
            </a:r>
            <a:r>
              <a:rPr kumimoji="0" lang="zh-CN" altLang="en-US" sz="1050" b="1" i="0" u="none" strike="noStrike" kern="0" cap="none" spc="0" normalizeH="0" baseline="0" noProof="0">
                <a:ln>
                  <a:noFill/>
                </a:ln>
                <a:solidFill>
                  <a:prstClr val="white"/>
                </a:solidFill>
                <a:effectLst/>
                <a:uLnTx/>
                <a:uFillTx/>
                <a:latin typeface="Segoe UI"/>
                <a:ea typeface="等线"/>
                <a:cs typeface="Segoe UI"/>
              </a:rPr>
              <a:t>：</a:t>
            </a:r>
          </a:p>
          <a:p>
            <a:pPr marL="171450" marR="0" lvl="0" indent="-1714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200" b="1" i="0" u="none" strike="noStrike" kern="0" cap="none" spc="0" normalizeH="0" baseline="0" noProof="0">
                <a:ln>
                  <a:noFill/>
                </a:ln>
                <a:solidFill>
                  <a:prstClr val="white"/>
                </a:solidFill>
                <a:effectLst/>
                <a:uLnTx/>
                <a:uFillTx/>
                <a:latin typeface="Segoe UI"/>
                <a:ea typeface="等线"/>
                <a:cs typeface="Segoe UI"/>
              </a:rPr>
              <a:t> OpenAI是否可以辅助生成针对医药代表的考核问卷？</a:t>
            </a: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200" b="1" i="0" u="none" strike="noStrike" kern="0" cap="none" spc="0" normalizeH="0" baseline="0" noProof="0">
                <a:ln>
                  <a:noFill/>
                </a:ln>
                <a:solidFill>
                  <a:prstClr val="white"/>
                </a:solidFill>
                <a:effectLst/>
                <a:uLnTx/>
                <a:uFillTx/>
                <a:latin typeface="Segoe UI"/>
                <a:ea typeface="等线"/>
                <a:cs typeface="Segoe UI"/>
              </a:rPr>
              <a:t> Davinci模型可以辅助生成问答对</a:t>
            </a:r>
            <a:endParaRPr kumimoji="0" lang="zh-CN" altLang="en-US" sz="12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171450" marR="0" lvl="0" indent="-1714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200" b="1" i="0" u="none" strike="noStrike" kern="0" cap="none" spc="0" normalizeH="0" baseline="0" noProof="0">
                <a:ln>
                  <a:noFill/>
                </a:ln>
                <a:solidFill>
                  <a:prstClr val="white"/>
                </a:solidFill>
                <a:effectLst/>
                <a:uLnTx/>
                <a:uFillTx/>
                <a:latin typeface="Segoe UI"/>
                <a:ea typeface="等线"/>
                <a:cs typeface="Segoe UI"/>
              </a:rPr>
              <a:t>如何利用企业自己的文档库优化模型？</a:t>
            </a:r>
            <a:endParaRPr kumimoji="0" lang="zh-CN" altLang="en-US" sz="12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200" b="1" i="0" u="none" strike="noStrike" kern="0" cap="none" spc="0" normalizeH="0" baseline="0" noProof="0">
                <a:ln>
                  <a:noFill/>
                </a:ln>
                <a:solidFill>
                  <a:prstClr val="white"/>
                </a:solidFill>
                <a:effectLst/>
                <a:uLnTx/>
                <a:uFillTx/>
                <a:latin typeface="Segoe UI"/>
                <a:ea typeface="等线"/>
                <a:cs typeface="Segoe UI"/>
              </a:rPr>
              <a:t>通过embedding可以将私域数据向量化，为医药代表提供更好的资料检索体验</a:t>
            </a:r>
            <a:endParaRPr kumimoji="0" lang="zh-CN" altLang="en-US" sz="12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171450" marR="0" lvl="0" indent="-171450" algn="l" defTabSz="914411" rtl="0" eaLnBrk="1" fontAlgn="auto" latinLnBrk="0" hangingPunct="1">
              <a:lnSpc>
                <a:spcPct val="100000"/>
              </a:lnSpc>
              <a:spcBef>
                <a:spcPts val="0"/>
              </a:spcBef>
              <a:spcAft>
                <a:spcPts val="300"/>
              </a:spcAft>
              <a:buClrTx/>
              <a:buSzTx/>
              <a:buFont typeface="Arial"/>
              <a:buChar char="•"/>
              <a:tabLst/>
              <a:defRPr/>
            </a:pPr>
            <a:endParaRPr kumimoji="0" lang="zh-CN" altLang="en-US" sz="105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p:txBody>
      </p:sp>
      <p:sp>
        <p:nvSpPr>
          <p:cNvPr id="3" name="Rounded Rectangle 93">
            <a:extLst>
              <a:ext uri="{FF2B5EF4-FFF2-40B4-BE49-F238E27FC236}">
                <a16:creationId xmlns:a16="http://schemas.microsoft.com/office/drawing/2014/main" id="{B5B86500-9B58-4255-87FF-4EE4BFA0069C}"/>
              </a:ext>
            </a:extLst>
          </p:cNvPr>
          <p:cNvSpPr/>
          <p:nvPr/>
        </p:nvSpPr>
        <p:spPr>
          <a:xfrm>
            <a:off x="552690" y="3618829"/>
            <a:ext cx="6930771" cy="2641273"/>
          </a:xfrm>
          <a:prstGeom prst="rect">
            <a:avLst/>
          </a:prstGeom>
          <a:noFill/>
          <a:ln w="6350">
            <a:solidFill>
              <a:schemeClr val="bg1">
                <a:lumMod val="75000"/>
              </a:schemeClr>
            </a:solidFill>
            <a:prstDash val="solid"/>
          </a:ln>
        </p:spPr>
        <p:style>
          <a:lnRef idx="1">
            <a:schemeClr val="accent1"/>
          </a:lnRef>
          <a:fillRef idx="3">
            <a:schemeClr val="accent1"/>
          </a:fillRef>
          <a:effectRef idx="2">
            <a:schemeClr val="accent1"/>
          </a:effectRef>
          <a:fontRef idx="minor">
            <a:schemeClr val="lt1"/>
          </a:fontRef>
        </p:style>
        <p:txBody>
          <a:bodyPr lIns="182880" tIns="9144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mn-cs"/>
              </a:rPr>
              <a:t>参考架构</a:t>
            </a:r>
          </a:p>
        </p:txBody>
      </p:sp>
      <p:sp>
        <p:nvSpPr>
          <p:cNvPr id="4" name="Title 2">
            <a:extLst>
              <a:ext uri="{FF2B5EF4-FFF2-40B4-BE49-F238E27FC236}">
                <a16:creationId xmlns:a16="http://schemas.microsoft.com/office/drawing/2014/main" id="{7975B187-0AAB-9573-1B40-4F9369492515}"/>
              </a:ext>
            </a:extLst>
          </p:cNvPr>
          <p:cNvSpPr>
            <a:spLocks noGrp="1"/>
          </p:cNvSpPr>
          <p:nvPr>
            <p:ph type="title"/>
          </p:nvPr>
        </p:nvSpPr>
        <p:spPr>
          <a:xfrm>
            <a:off x="600774" y="124158"/>
            <a:ext cx="11279881" cy="430887"/>
          </a:xfrm>
        </p:spPr>
        <p:txBody>
          <a:bodyPr vert="horz" wrap="square" lIns="0" tIns="0" rIns="0" bIns="0" rtlCol="0" anchor="t">
            <a:spAutoFit/>
          </a:bodyPr>
          <a:lstStyle/>
          <a:p>
            <a:pPr defTabSz="932742">
              <a:lnSpc>
                <a:spcPct val="100000"/>
              </a:lnSpc>
            </a:pPr>
            <a:r>
              <a:rPr lang="en-US" altLang="zh-CN" sz="2800" spc="-50">
                <a:ln w="3175">
                  <a:noFill/>
                </a:ln>
                <a:solidFill>
                  <a:srgbClr val="FFFFFF"/>
                </a:solidFill>
                <a:latin typeface="微软雅黑"/>
                <a:ea typeface="微软雅黑"/>
                <a:cs typeface="Segoe UI"/>
              </a:rPr>
              <a:t>Health Care – </a:t>
            </a:r>
            <a:r>
              <a:rPr lang="en-US" altLang="zh-CN" sz="2800" spc="-50" err="1">
                <a:ln w="3175">
                  <a:noFill/>
                </a:ln>
                <a:solidFill>
                  <a:srgbClr val="FFFFFF"/>
                </a:solidFill>
                <a:latin typeface="微软雅黑"/>
                <a:ea typeface="微软雅黑"/>
                <a:cs typeface="Segoe UI"/>
              </a:rPr>
              <a:t>医药代表培训及考核</a:t>
            </a:r>
            <a:r>
              <a:rPr lang="en-US" altLang="zh-CN" sz="2800" spc="-50">
                <a:ln w="3175">
                  <a:noFill/>
                </a:ln>
                <a:solidFill>
                  <a:srgbClr val="FFFFFF"/>
                </a:solidFill>
                <a:latin typeface="微软雅黑"/>
                <a:ea typeface="微软雅黑"/>
                <a:cs typeface="Segoe UI"/>
              </a:rPr>
              <a:t> </a:t>
            </a:r>
            <a:endParaRPr lang="zh-CN" altLang="en-US" sz="2800" spc="-50">
              <a:ln w="3175">
                <a:noFill/>
              </a:ln>
              <a:solidFill>
                <a:srgbClr val="FFFFFF"/>
              </a:solidFill>
              <a:latin typeface="微软雅黑"/>
              <a:ea typeface="微软雅黑"/>
              <a:cs typeface="Segoe UI"/>
            </a:endParaRPr>
          </a:p>
        </p:txBody>
      </p:sp>
      <p:sp>
        <p:nvSpPr>
          <p:cNvPr id="6" name="文本框 5">
            <a:extLst>
              <a:ext uri="{FF2B5EF4-FFF2-40B4-BE49-F238E27FC236}">
                <a16:creationId xmlns:a16="http://schemas.microsoft.com/office/drawing/2014/main" id="{20ADF214-B0CA-1D97-F5CE-7004D1F8918A}"/>
              </a:ext>
            </a:extLst>
          </p:cNvPr>
          <p:cNvSpPr txBox="1"/>
          <p:nvPr/>
        </p:nvSpPr>
        <p:spPr>
          <a:xfrm>
            <a:off x="10894010" y="52263"/>
            <a:ext cx="166596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Owner: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Wang Qi</a:t>
            </a:r>
          </a:p>
        </p:txBody>
      </p:sp>
      <p:sp>
        <p:nvSpPr>
          <p:cNvPr id="131" name="Rectangle: Rounded Corners 130">
            <a:extLst>
              <a:ext uri="{FF2B5EF4-FFF2-40B4-BE49-F238E27FC236}">
                <a16:creationId xmlns:a16="http://schemas.microsoft.com/office/drawing/2014/main" id="{1279CA5A-C682-C0F5-0816-BEF964499AA5}"/>
              </a:ext>
            </a:extLst>
          </p:cNvPr>
          <p:cNvSpPr/>
          <p:nvPr/>
        </p:nvSpPr>
        <p:spPr>
          <a:xfrm>
            <a:off x="600774" y="4235876"/>
            <a:ext cx="1382425" cy="1284775"/>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2" name="TextBox 131">
            <a:extLst>
              <a:ext uri="{FF2B5EF4-FFF2-40B4-BE49-F238E27FC236}">
                <a16:creationId xmlns:a16="http://schemas.microsoft.com/office/drawing/2014/main" id="{1DB84F32-3155-9D4C-5A87-2902A8266AC3}"/>
              </a:ext>
            </a:extLst>
          </p:cNvPr>
          <p:cNvSpPr txBox="1"/>
          <p:nvPr/>
        </p:nvSpPr>
        <p:spPr>
          <a:xfrm>
            <a:off x="770514" y="4332804"/>
            <a:ext cx="120468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Knowledge Base</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3" name="Group 132">
            <a:extLst>
              <a:ext uri="{FF2B5EF4-FFF2-40B4-BE49-F238E27FC236}">
                <a16:creationId xmlns:a16="http://schemas.microsoft.com/office/drawing/2014/main" id="{7519D132-AECE-2160-8D36-5A546DB83405}"/>
              </a:ext>
            </a:extLst>
          </p:cNvPr>
          <p:cNvGrpSpPr/>
          <p:nvPr/>
        </p:nvGrpSpPr>
        <p:grpSpPr>
          <a:xfrm>
            <a:off x="713206" y="4585168"/>
            <a:ext cx="1183529" cy="819562"/>
            <a:chOff x="1390872" y="2372797"/>
            <a:chExt cx="1183529" cy="819562"/>
          </a:xfrm>
        </p:grpSpPr>
        <p:pic>
          <p:nvPicPr>
            <p:cNvPr id="134" name="Graphic 133">
              <a:extLst>
                <a:ext uri="{FF2B5EF4-FFF2-40B4-BE49-F238E27FC236}">
                  <a16:creationId xmlns:a16="http://schemas.microsoft.com/office/drawing/2014/main" id="{E08343FC-8D6E-97CC-8115-1BD9EBD0ED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690195" y="2372797"/>
              <a:ext cx="570331" cy="570331"/>
            </a:xfrm>
            <a:prstGeom prst="rect">
              <a:avLst/>
            </a:prstGeom>
          </p:spPr>
        </p:pic>
        <p:sp>
          <p:nvSpPr>
            <p:cNvPr id="135" name="TextBox 134">
              <a:extLst>
                <a:ext uri="{FF2B5EF4-FFF2-40B4-BE49-F238E27FC236}">
                  <a16:creationId xmlns:a16="http://schemas.microsoft.com/office/drawing/2014/main" id="{2B9F7EA6-5BB3-2201-D62C-92B0A07318E8}"/>
                </a:ext>
              </a:extLst>
            </p:cNvPr>
            <p:cNvSpPr txBox="1"/>
            <p:nvPr/>
          </p:nvSpPr>
          <p:spPr>
            <a:xfrm>
              <a:off x="1390872" y="2915360"/>
              <a:ext cx="118352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Azure Data Lake</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6" name="Connector: Elbow 135">
            <a:extLst>
              <a:ext uri="{FF2B5EF4-FFF2-40B4-BE49-F238E27FC236}">
                <a16:creationId xmlns:a16="http://schemas.microsoft.com/office/drawing/2014/main" id="{0C49ED7C-544C-163A-E1E0-1ADA505F00E8}"/>
              </a:ext>
            </a:extLst>
          </p:cNvPr>
          <p:cNvCxnSpPr>
            <a:cxnSpLocks/>
            <a:stCxn id="131" idx="3"/>
            <a:endCxn id="151" idx="1"/>
          </p:cNvCxnSpPr>
          <p:nvPr/>
        </p:nvCxnSpPr>
        <p:spPr>
          <a:xfrm>
            <a:off x="1983199" y="4878264"/>
            <a:ext cx="417777" cy="7103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7" name="Connector: Elbow 136">
            <a:extLst>
              <a:ext uri="{FF2B5EF4-FFF2-40B4-BE49-F238E27FC236}">
                <a16:creationId xmlns:a16="http://schemas.microsoft.com/office/drawing/2014/main" id="{51BF7570-52D9-5068-C0CB-7C17FF5EEF3C}"/>
              </a:ext>
            </a:extLst>
          </p:cNvPr>
          <p:cNvCxnSpPr>
            <a:cxnSpLocks/>
            <a:stCxn id="131" idx="3"/>
            <a:endCxn id="141" idx="1"/>
          </p:cNvCxnSpPr>
          <p:nvPr/>
        </p:nvCxnSpPr>
        <p:spPr>
          <a:xfrm flipV="1">
            <a:off x="1983199" y="4259425"/>
            <a:ext cx="412640" cy="61883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8" name="Group 137">
            <a:extLst>
              <a:ext uri="{FF2B5EF4-FFF2-40B4-BE49-F238E27FC236}">
                <a16:creationId xmlns:a16="http://schemas.microsoft.com/office/drawing/2014/main" id="{105CCCA7-C9D0-460A-6CB0-100F287BAA72}"/>
              </a:ext>
            </a:extLst>
          </p:cNvPr>
          <p:cNvGrpSpPr/>
          <p:nvPr/>
        </p:nvGrpSpPr>
        <p:grpSpPr>
          <a:xfrm>
            <a:off x="2136682" y="3658278"/>
            <a:ext cx="2504173" cy="1208828"/>
            <a:chOff x="3069670" y="1553785"/>
            <a:chExt cx="2504173" cy="1208828"/>
          </a:xfrm>
        </p:grpSpPr>
        <p:grpSp>
          <p:nvGrpSpPr>
            <p:cNvPr id="139" name="Group 138">
              <a:extLst>
                <a:ext uri="{FF2B5EF4-FFF2-40B4-BE49-F238E27FC236}">
                  <a16:creationId xmlns:a16="http://schemas.microsoft.com/office/drawing/2014/main" id="{13036653-6A63-E722-9B7B-4974CA44F15C}"/>
                </a:ext>
              </a:extLst>
            </p:cNvPr>
            <p:cNvGrpSpPr/>
            <p:nvPr/>
          </p:nvGrpSpPr>
          <p:grpSpPr>
            <a:xfrm>
              <a:off x="4327604" y="1904538"/>
              <a:ext cx="1246239" cy="686740"/>
              <a:chOff x="4959136" y="2025727"/>
              <a:chExt cx="1246239" cy="686740"/>
            </a:xfrm>
          </p:grpSpPr>
          <p:pic>
            <p:nvPicPr>
              <p:cNvPr id="146" name="Graphic 145">
                <a:extLst>
                  <a:ext uri="{FF2B5EF4-FFF2-40B4-BE49-F238E27FC236}">
                    <a16:creationId xmlns:a16="http://schemas.microsoft.com/office/drawing/2014/main" id="{BA98BEC0-6DEA-AF44-798E-A253DE17B8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74388" y="2025727"/>
                <a:ext cx="477750" cy="477750"/>
              </a:xfrm>
              <a:prstGeom prst="rect">
                <a:avLst/>
              </a:prstGeom>
            </p:spPr>
          </p:pic>
          <p:sp>
            <p:nvSpPr>
              <p:cNvPr id="147" name="TextBox 146">
                <a:extLst>
                  <a:ext uri="{FF2B5EF4-FFF2-40B4-BE49-F238E27FC236}">
                    <a16:creationId xmlns:a16="http://schemas.microsoft.com/office/drawing/2014/main" id="{301E4243-455C-B655-2C16-6631865F6F94}"/>
                  </a:ext>
                </a:extLst>
              </p:cNvPr>
              <p:cNvSpPr txBox="1"/>
              <p:nvPr/>
            </p:nvSpPr>
            <p:spPr>
              <a:xfrm>
                <a:off x="4959136" y="2435468"/>
                <a:ext cx="124623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Azure </a:t>
                </a:r>
                <a:r>
                  <a:rPr kumimoji="0" lang="en-US" altLang="zh-CN" sz="1200" b="0" i="0" u="none" strike="noStrike" kern="1200" cap="none" spc="0" normalizeH="0" baseline="0" noProof="0" err="1">
                    <a:ln>
                      <a:noFill/>
                    </a:ln>
                    <a:solidFill>
                      <a:prstClr val="white"/>
                    </a:solidFill>
                    <a:effectLst/>
                    <a:uLnTx/>
                    <a:uFillTx/>
                    <a:latin typeface="Calibri" panose="020F0502020204030204"/>
                    <a:ea typeface="等线" panose="02010600030101010101" pitchFamily="2" charset="-122"/>
                    <a:cs typeface="+mn-cs"/>
                  </a:rPr>
                  <a:t>CosmosDB</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Group 139">
              <a:extLst>
                <a:ext uri="{FF2B5EF4-FFF2-40B4-BE49-F238E27FC236}">
                  <a16:creationId xmlns:a16="http://schemas.microsoft.com/office/drawing/2014/main" id="{DF9ADBEB-E72D-102E-46A3-41F775CAF977}"/>
                </a:ext>
              </a:extLst>
            </p:cNvPr>
            <p:cNvGrpSpPr/>
            <p:nvPr/>
          </p:nvGrpSpPr>
          <p:grpSpPr>
            <a:xfrm>
              <a:off x="3069670" y="1902735"/>
              <a:ext cx="1656261" cy="859878"/>
              <a:chOff x="3910027" y="3149134"/>
              <a:chExt cx="1656261" cy="859878"/>
            </a:xfrm>
          </p:grpSpPr>
          <p:pic>
            <p:nvPicPr>
              <p:cNvPr id="144" name="Graphic 143">
                <a:extLst>
                  <a:ext uri="{FF2B5EF4-FFF2-40B4-BE49-F238E27FC236}">
                    <a16:creationId xmlns:a16="http://schemas.microsoft.com/office/drawing/2014/main" id="{8FBF126B-DF7F-A03B-F6BD-70DE79CCDF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69999" y="3149134"/>
                <a:ext cx="477750" cy="477750"/>
              </a:xfrm>
              <a:prstGeom prst="rect">
                <a:avLst/>
              </a:prstGeom>
            </p:spPr>
          </p:pic>
          <p:sp>
            <p:nvSpPr>
              <p:cNvPr id="145" name="TextBox 144">
                <a:extLst>
                  <a:ext uri="{FF2B5EF4-FFF2-40B4-BE49-F238E27FC236}">
                    <a16:creationId xmlns:a16="http://schemas.microsoft.com/office/drawing/2014/main" id="{DC6C5FC7-46EF-EEBB-BFBE-C6E19A093579}"/>
                  </a:ext>
                </a:extLst>
              </p:cNvPr>
              <p:cNvSpPr txBox="1"/>
              <p:nvPr/>
            </p:nvSpPr>
            <p:spPr>
              <a:xfrm>
                <a:off x="3910027" y="3547347"/>
                <a:ext cx="16562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Azure </a:t>
                </a:r>
                <a:r>
                  <a:rPr kumimoji="0" lang="en-US" altLang="zh-CN" sz="1200" b="0" i="0" u="none" strike="noStrike" kern="1200" cap="none" spc="0" normalizeH="0" baseline="0" noProof="0" err="1">
                    <a:ln>
                      <a:noFill/>
                    </a:ln>
                    <a:solidFill>
                      <a:prstClr val="white"/>
                    </a:solidFill>
                    <a:effectLst/>
                    <a:uLnTx/>
                    <a:uFillTx/>
                    <a:latin typeface="Calibri" panose="020F0502020204030204"/>
                    <a:ea typeface="等线" panose="02010600030101010101" pitchFamily="2" charset="-122"/>
                    <a:cs typeface="+mn-cs"/>
                  </a:rPr>
                  <a:t>OpenAI</a:t>
                </a: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GPT</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1" name="Rectangle: Rounded Corners 140">
              <a:extLst>
                <a:ext uri="{FF2B5EF4-FFF2-40B4-BE49-F238E27FC236}">
                  <a16:creationId xmlns:a16="http://schemas.microsoft.com/office/drawing/2014/main" id="{980B0DE5-BFBC-40A5-B559-8B6BA17C185B}"/>
                </a:ext>
              </a:extLst>
            </p:cNvPr>
            <p:cNvSpPr/>
            <p:nvPr/>
          </p:nvSpPr>
          <p:spPr>
            <a:xfrm>
              <a:off x="3328827" y="1553785"/>
              <a:ext cx="2245016" cy="1202294"/>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2" name="TextBox 141">
              <a:extLst>
                <a:ext uri="{FF2B5EF4-FFF2-40B4-BE49-F238E27FC236}">
                  <a16:creationId xmlns:a16="http://schemas.microsoft.com/office/drawing/2014/main" id="{3693EE6F-3B3F-E87B-B998-9B395A9E50F7}"/>
                </a:ext>
              </a:extLst>
            </p:cNvPr>
            <p:cNvSpPr txBox="1"/>
            <p:nvPr/>
          </p:nvSpPr>
          <p:spPr>
            <a:xfrm>
              <a:off x="4014283" y="1553785"/>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生成问答对</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3" name="Straight Arrow Connector 142">
              <a:extLst>
                <a:ext uri="{FF2B5EF4-FFF2-40B4-BE49-F238E27FC236}">
                  <a16:creationId xmlns:a16="http://schemas.microsoft.com/office/drawing/2014/main" id="{783AB99C-6A6D-A19A-7EEB-30EAAF45BB48}"/>
                </a:ext>
              </a:extLst>
            </p:cNvPr>
            <p:cNvCxnSpPr>
              <a:cxnSpLocks/>
              <a:stCxn id="144" idx="3"/>
              <a:endCxn id="146" idx="1"/>
            </p:cNvCxnSpPr>
            <p:nvPr/>
          </p:nvCxnSpPr>
          <p:spPr>
            <a:xfrm>
              <a:off x="4107392" y="2141610"/>
              <a:ext cx="535464" cy="18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pSp>
        <p:nvGrpSpPr>
          <p:cNvPr id="148" name="Group 147">
            <a:extLst>
              <a:ext uri="{FF2B5EF4-FFF2-40B4-BE49-F238E27FC236}">
                <a16:creationId xmlns:a16="http://schemas.microsoft.com/office/drawing/2014/main" id="{CA67B6FB-FCD2-D3F3-7D76-A840CFE72CF9}"/>
              </a:ext>
            </a:extLst>
          </p:cNvPr>
          <p:cNvGrpSpPr/>
          <p:nvPr/>
        </p:nvGrpSpPr>
        <p:grpSpPr>
          <a:xfrm>
            <a:off x="2107873" y="4980913"/>
            <a:ext cx="2440402" cy="1215312"/>
            <a:chOff x="3035724" y="3903824"/>
            <a:chExt cx="2440402" cy="1215312"/>
          </a:xfrm>
        </p:grpSpPr>
        <p:grpSp>
          <p:nvGrpSpPr>
            <p:cNvPr id="149" name="Group 148">
              <a:extLst>
                <a:ext uri="{FF2B5EF4-FFF2-40B4-BE49-F238E27FC236}">
                  <a16:creationId xmlns:a16="http://schemas.microsoft.com/office/drawing/2014/main" id="{E9F353E6-0D40-1096-A362-381F9EC9A680}"/>
                </a:ext>
              </a:extLst>
            </p:cNvPr>
            <p:cNvGrpSpPr/>
            <p:nvPr/>
          </p:nvGrpSpPr>
          <p:grpSpPr>
            <a:xfrm>
              <a:off x="4446679" y="4304872"/>
              <a:ext cx="911724" cy="694957"/>
              <a:chOff x="6749699" y="2554747"/>
              <a:chExt cx="911724" cy="694957"/>
            </a:xfrm>
          </p:grpSpPr>
          <p:pic>
            <p:nvPicPr>
              <p:cNvPr id="156" name="Graphic 155">
                <a:extLst>
                  <a:ext uri="{FF2B5EF4-FFF2-40B4-BE49-F238E27FC236}">
                    <a16:creationId xmlns:a16="http://schemas.microsoft.com/office/drawing/2014/main" id="{7FF168C2-A81E-3822-D9EA-8BD66676BB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86189" y="2554747"/>
                <a:ext cx="413340" cy="413340"/>
              </a:xfrm>
              <a:prstGeom prst="rect">
                <a:avLst/>
              </a:prstGeom>
            </p:spPr>
          </p:pic>
          <p:sp>
            <p:nvSpPr>
              <p:cNvPr id="157" name="TextBox 156">
                <a:extLst>
                  <a:ext uri="{FF2B5EF4-FFF2-40B4-BE49-F238E27FC236}">
                    <a16:creationId xmlns:a16="http://schemas.microsoft.com/office/drawing/2014/main" id="{9EF51925-AD8F-B8D6-6DEE-D97B4770AB01}"/>
                  </a:ext>
                </a:extLst>
              </p:cNvPr>
              <p:cNvSpPr txBox="1"/>
              <p:nvPr/>
            </p:nvSpPr>
            <p:spPr>
              <a:xfrm>
                <a:off x="6749699" y="2972705"/>
                <a:ext cx="911724"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Azure Redis</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0" name="Group 149">
              <a:extLst>
                <a:ext uri="{FF2B5EF4-FFF2-40B4-BE49-F238E27FC236}">
                  <a16:creationId xmlns:a16="http://schemas.microsoft.com/office/drawing/2014/main" id="{934A1A8F-A2C6-572C-6CD1-4895FFCFCA54}"/>
                </a:ext>
              </a:extLst>
            </p:cNvPr>
            <p:cNvGrpSpPr/>
            <p:nvPr/>
          </p:nvGrpSpPr>
          <p:grpSpPr>
            <a:xfrm>
              <a:off x="3035724" y="4307013"/>
              <a:ext cx="1656261" cy="812123"/>
              <a:chOff x="3939628" y="3213544"/>
              <a:chExt cx="1656261" cy="812123"/>
            </a:xfrm>
          </p:grpSpPr>
          <p:pic>
            <p:nvPicPr>
              <p:cNvPr id="154" name="Graphic 153">
                <a:extLst>
                  <a:ext uri="{FF2B5EF4-FFF2-40B4-BE49-F238E27FC236}">
                    <a16:creationId xmlns:a16="http://schemas.microsoft.com/office/drawing/2014/main" id="{B8DF9883-382B-6AE3-4B51-4B10D6996A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34409" y="3213544"/>
                <a:ext cx="413340" cy="413340"/>
              </a:xfrm>
              <a:prstGeom prst="rect">
                <a:avLst/>
              </a:prstGeom>
            </p:spPr>
          </p:pic>
          <p:sp>
            <p:nvSpPr>
              <p:cNvPr id="155" name="TextBox 154">
                <a:extLst>
                  <a:ext uri="{FF2B5EF4-FFF2-40B4-BE49-F238E27FC236}">
                    <a16:creationId xmlns:a16="http://schemas.microsoft.com/office/drawing/2014/main" id="{474C4A3D-E534-E602-7B48-EB03F860AC00}"/>
                  </a:ext>
                </a:extLst>
              </p:cNvPr>
              <p:cNvSpPr txBox="1"/>
              <p:nvPr/>
            </p:nvSpPr>
            <p:spPr>
              <a:xfrm>
                <a:off x="3939628" y="3564002"/>
                <a:ext cx="16562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Azure </a:t>
                </a:r>
                <a:r>
                  <a:rPr kumimoji="0" lang="en-US" altLang="zh-CN" sz="1200" b="0" i="0" u="none" strike="noStrike" kern="1200" cap="none" spc="0" normalizeH="0" baseline="0" noProof="0" err="1">
                    <a:ln>
                      <a:noFill/>
                    </a:ln>
                    <a:solidFill>
                      <a:prstClr val="white"/>
                    </a:solidFill>
                    <a:effectLst/>
                    <a:uLnTx/>
                    <a:uFillTx/>
                    <a:latin typeface="Calibri" panose="020F0502020204030204"/>
                    <a:ea typeface="等线" panose="02010600030101010101" pitchFamily="2" charset="-122"/>
                    <a:cs typeface="+mn-cs"/>
                  </a:rPr>
                  <a:t>OpenAI</a:t>
                </a: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Embedding</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51" name="Rectangle: Rounded Corners 150">
              <a:extLst>
                <a:ext uri="{FF2B5EF4-FFF2-40B4-BE49-F238E27FC236}">
                  <a16:creationId xmlns:a16="http://schemas.microsoft.com/office/drawing/2014/main" id="{5559C3D2-950C-6CCF-FBEC-BEE61D20F51E}"/>
                </a:ext>
              </a:extLst>
            </p:cNvPr>
            <p:cNvSpPr/>
            <p:nvPr/>
          </p:nvSpPr>
          <p:spPr>
            <a:xfrm>
              <a:off x="3328827" y="3903824"/>
              <a:ext cx="2147299" cy="1215311"/>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2" name="Straight Arrow Connector 151">
              <a:extLst>
                <a:ext uri="{FF2B5EF4-FFF2-40B4-BE49-F238E27FC236}">
                  <a16:creationId xmlns:a16="http://schemas.microsoft.com/office/drawing/2014/main" id="{E982C137-09F6-D5C9-F67A-A48533245CAD}"/>
                </a:ext>
              </a:extLst>
            </p:cNvPr>
            <p:cNvCxnSpPr>
              <a:cxnSpLocks/>
              <a:stCxn id="154" idx="3"/>
              <a:endCxn id="156" idx="1"/>
            </p:cNvCxnSpPr>
            <p:nvPr/>
          </p:nvCxnSpPr>
          <p:spPr>
            <a:xfrm flipV="1">
              <a:off x="4043845" y="4511542"/>
              <a:ext cx="639324" cy="2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3" name="TextBox 152">
              <a:extLst>
                <a:ext uri="{FF2B5EF4-FFF2-40B4-BE49-F238E27FC236}">
                  <a16:creationId xmlns:a16="http://schemas.microsoft.com/office/drawing/2014/main" id="{70449B87-7356-C6B2-26EF-A06DB84BD3F6}"/>
                </a:ext>
              </a:extLst>
            </p:cNvPr>
            <p:cNvSpPr txBox="1"/>
            <p:nvPr/>
          </p:nvSpPr>
          <p:spPr>
            <a:xfrm>
              <a:off x="3969625" y="3914930"/>
              <a:ext cx="95410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文档向量化</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8" name="Group 157">
            <a:extLst>
              <a:ext uri="{FF2B5EF4-FFF2-40B4-BE49-F238E27FC236}">
                <a16:creationId xmlns:a16="http://schemas.microsoft.com/office/drawing/2014/main" id="{DEE7D8E7-2302-ACC7-F11E-7CBE3DD766EA}"/>
              </a:ext>
            </a:extLst>
          </p:cNvPr>
          <p:cNvGrpSpPr/>
          <p:nvPr/>
        </p:nvGrpSpPr>
        <p:grpSpPr>
          <a:xfrm>
            <a:off x="6987421" y="4681286"/>
            <a:ext cx="541846" cy="707165"/>
            <a:chOff x="9689602" y="2455917"/>
            <a:chExt cx="541846" cy="707165"/>
          </a:xfrm>
        </p:grpSpPr>
        <p:pic>
          <p:nvPicPr>
            <p:cNvPr id="159" name="Graphic 158" descr="Users outline">
              <a:extLst>
                <a:ext uri="{FF2B5EF4-FFF2-40B4-BE49-F238E27FC236}">
                  <a16:creationId xmlns:a16="http://schemas.microsoft.com/office/drawing/2014/main" id="{F5B993AB-535A-B02E-D716-2F1F58BD1C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89602" y="2455917"/>
              <a:ext cx="541846" cy="541846"/>
            </a:xfrm>
            <a:prstGeom prst="rect">
              <a:avLst/>
            </a:prstGeom>
          </p:spPr>
        </p:pic>
        <p:sp>
          <p:nvSpPr>
            <p:cNvPr id="160" name="TextBox 159">
              <a:extLst>
                <a:ext uri="{FF2B5EF4-FFF2-40B4-BE49-F238E27FC236}">
                  <a16:creationId xmlns:a16="http://schemas.microsoft.com/office/drawing/2014/main" id="{5E7B3868-D5CA-E0F4-64FB-BF60A6F3B639}"/>
                </a:ext>
              </a:extLst>
            </p:cNvPr>
            <p:cNvSpPr txBox="1"/>
            <p:nvPr/>
          </p:nvSpPr>
          <p:spPr>
            <a:xfrm>
              <a:off x="9710832" y="2886083"/>
              <a:ext cx="4748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User</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9984AC9C-4B21-C7FB-3F19-2E0EB815047D}"/>
              </a:ext>
            </a:extLst>
          </p:cNvPr>
          <p:cNvGrpSpPr/>
          <p:nvPr/>
        </p:nvGrpSpPr>
        <p:grpSpPr>
          <a:xfrm>
            <a:off x="4256699" y="5357735"/>
            <a:ext cx="1656261" cy="923330"/>
            <a:chOff x="2494537" y="2618857"/>
            <a:chExt cx="1656261" cy="923330"/>
          </a:xfrm>
        </p:grpSpPr>
        <p:pic>
          <p:nvPicPr>
            <p:cNvPr id="162" name="Graphic 161">
              <a:extLst>
                <a:ext uri="{FF2B5EF4-FFF2-40B4-BE49-F238E27FC236}">
                  <a16:creationId xmlns:a16="http://schemas.microsoft.com/office/drawing/2014/main" id="{76653D04-FD17-2280-D04F-6B881187D1D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091836" y="2618857"/>
              <a:ext cx="461665" cy="461665"/>
            </a:xfrm>
            <a:prstGeom prst="rect">
              <a:avLst/>
            </a:prstGeom>
          </p:spPr>
        </p:pic>
        <p:sp>
          <p:nvSpPr>
            <p:cNvPr id="163" name="TextBox 162">
              <a:extLst>
                <a:ext uri="{FF2B5EF4-FFF2-40B4-BE49-F238E27FC236}">
                  <a16:creationId xmlns:a16="http://schemas.microsoft.com/office/drawing/2014/main" id="{9766029B-3FFE-9434-ADD4-C55CE30382C8}"/>
                </a:ext>
              </a:extLst>
            </p:cNvPr>
            <p:cNvSpPr txBox="1"/>
            <p:nvPr/>
          </p:nvSpPr>
          <p:spPr>
            <a:xfrm>
              <a:off x="2494537" y="3080522"/>
              <a:ext cx="165626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Azure </a:t>
              </a:r>
              <a:r>
                <a:rPr kumimoji="0" lang="en-US" altLang="zh-CN" sz="1200" b="0" i="0" u="none" strike="noStrike" kern="1200" cap="none" spc="0" normalizeH="0" baseline="0" noProof="0" err="1">
                  <a:ln>
                    <a:noFill/>
                  </a:ln>
                  <a:solidFill>
                    <a:prstClr val="white"/>
                  </a:solidFill>
                  <a:effectLst/>
                  <a:uLnTx/>
                  <a:uFillTx/>
                  <a:latin typeface="Calibri" panose="020F0502020204030204"/>
                  <a:ea typeface="等线" panose="02010600030101010101" pitchFamily="2" charset="-122"/>
                  <a:cs typeface="+mn-cs"/>
                </a:rPr>
                <a:t>OpenAI</a:t>
              </a: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Embedding</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4" name="Straight Arrow Connector 163">
            <a:extLst>
              <a:ext uri="{FF2B5EF4-FFF2-40B4-BE49-F238E27FC236}">
                <a16:creationId xmlns:a16="http://schemas.microsoft.com/office/drawing/2014/main" id="{1AAEAB10-6F3F-1A52-F501-8AA8234532DB}"/>
              </a:ext>
            </a:extLst>
          </p:cNvPr>
          <p:cNvCxnSpPr>
            <a:cxnSpLocks/>
            <a:stCxn id="156" idx="3"/>
            <a:endCxn id="162" idx="1"/>
          </p:cNvCxnSpPr>
          <p:nvPr/>
        </p:nvCxnSpPr>
        <p:spPr>
          <a:xfrm flipV="1">
            <a:off x="4168658" y="5588568"/>
            <a:ext cx="685340" cy="6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65" name="Graphic 164">
            <a:extLst>
              <a:ext uri="{FF2B5EF4-FFF2-40B4-BE49-F238E27FC236}">
                <a16:creationId xmlns:a16="http://schemas.microsoft.com/office/drawing/2014/main" id="{5A14FCD8-AAAF-4613-F076-44C88765333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951461" y="4657833"/>
            <a:ext cx="547918" cy="547918"/>
          </a:xfrm>
          <a:prstGeom prst="rect">
            <a:avLst/>
          </a:prstGeom>
        </p:spPr>
      </p:pic>
      <p:sp>
        <p:nvSpPr>
          <p:cNvPr id="166" name="Rectangle: Rounded Corners 165">
            <a:extLst>
              <a:ext uri="{FF2B5EF4-FFF2-40B4-BE49-F238E27FC236}">
                <a16:creationId xmlns:a16="http://schemas.microsoft.com/office/drawing/2014/main" id="{8A664134-19AF-4142-9EBB-0D8EA4387D01}"/>
              </a:ext>
            </a:extLst>
          </p:cNvPr>
          <p:cNvSpPr/>
          <p:nvPr/>
        </p:nvSpPr>
        <p:spPr>
          <a:xfrm>
            <a:off x="5652552" y="3667364"/>
            <a:ext cx="1104254" cy="2572479"/>
          </a:xfrm>
          <a:prstGeom prst="round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TextBox 166">
            <a:extLst>
              <a:ext uri="{FF2B5EF4-FFF2-40B4-BE49-F238E27FC236}">
                <a16:creationId xmlns:a16="http://schemas.microsoft.com/office/drawing/2014/main" id="{904F776C-B2E3-68E0-0C85-5F815583123C}"/>
              </a:ext>
            </a:extLst>
          </p:cNvPr>
          <p:cNvSpPr txBox="1"/>
          <p:nvPr/>
        </p:nvSpPr>
        <p:spPr>
          <a:xfrm>
            <a:off x="5379846" y="5160768"/>
            <a:ext cx="165626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Azure </a:t>
            </a:r>
            <a:r>
              <a:rPr kumimoji="0" lang="en-US" altLang="zh-CN" sz="1200" b="0" i="0" u="none" strike="noStrike" kern="1200" cap="none" spc="0" normalizeH="0" baseline="0" noProof="0" err="1">
                <a:ln>
                  <a:noFill/>
                </a:ln>
                <a:solidFill>
                  <a:prstClr val="white"/>
                </a:solidFill>
                <a:effectLst/>
                <a:uLnTx/>
                <a:uFillTx/>
                <a:latin typeface="Calibri" panose="020F0502020204030204"/>
                <a:ea typeface="等线" panose="02010600030101010101" pitchFamily="2" charset="-122"/>
                <a:cs typeface="+mn-cs"/>
              </a:rPr>
              <a:t>WebAPP</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68" name="Connector: Elbow 167">
            <a:extLst>
              <a:ext uri="{FF2B5EF4-FFF2-40B4-BE49-F238E27FC236}">
                <a16:creationId xmlns:a16="http://schemas.microsoft.com/office/drawing/2014/main" id="{AA158CFD-94C5-11D0-D7F3-5808A2D31AB9}"/>
              </a:ext>
            </a:extLst>
          </p:cNvPr>
          <p:cNvCxnSpPr>
            <a:cxnSpLocks/>
            <a:stCxn id="166" idx="1"/>
            <a:endCxn id="162" idx="3"/>
          </p:cNvCxnSpPr>
          <p:nvPr/>
        </p:nvCxnSpPr>
        <p:spPr>
          <a:xfrm rot="10800000" flipV="1">
            <a:off x="5315664" y="4953604"/>
            <a:ext cx="336889" cy="634964"/>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DC197604-6CD7-AF05-B45B-93DAEE1E47FC}"/>
              </a:ext>
            </a:extLst>
          </p:cNvPr>
          <p:cNvCxnSpPr>
            <a:cxnSpLocks/>
            <a:stCxn id="166" idx="1"/>
            <a:endCxn id="141" idx="3"/>
          </p:cNvCxnSpPr>
          <p:nvPr/>
        </p:nvCxnSpPr>
        <p:spPr>
          <a:xfrm rot="10800000">
            <a:off x="4640856" y="4259426"/>
            <a:ext cx="1011697" cy="694179"/>
          </a:xfrm>
          <a:prstGeom prst="bentConnector3">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a:extLst>
              <a:ext uri="{FF2B5EF4-FFF2-40B4-BE49-F238E27FC236}">
                <a16:creationId xmlns:a16="http://schemas.microsoft.com/office/drawing/2014/main" id="{44866F04-7EAA-89B8-F629-942E77DE269A}"/>
              </a:ext>
            </a:extLst>
          </p:cNvPr>
          <p:cNvCxnSpPr>
            <a:cxnSpLocks/>
            <a:stCxn id="166" idx="3"/>
            <a:endCxn id="159" idx="1"/>
          </p:cNvCxnSpPr>
          <p:nvPr/>
        </p:nvCxnSpPr>
        <p:spPr>
          <a:xfrm flipV="1">
            <a:off x="6756806" y="4952209"/>
            <a:ext cx="230615" cy="139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166328B3-9F7C-D3DE-E506-1304A55AB598}"/>
              </a:ext>
            </a:extLst>
          </p:cNvPr>
          <p:cNvSpPr txBox="1"/>
          <p:nvPr/>
        </p:nvSpPr>
        <p:spPr>
          <a:xfrm>
            <a:off x="5848152" y="3742153"/>
            <a:ext cx="80021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医药代表</a:t>
            </a:r>
            <a:endParaRPr kumimoji="0" lang="en-US" altLang="zh-CN"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2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rPr>
              <a:t>培训系统</a:t>
            </a: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503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cxnSp>
        <p:nvCxnSpPr>
          <p:cNvPr id="5" name="Straight Connector 7">
            <a:extLst>
              <a:ext uri="{FF2B5EF4-FFF2-40B4-BE49-F238E27FC236}">
                <a16:creationId xmlns:a16="http://schemas.microsoft.com/office/drawing/2014/main" id="{8CC8B40B-D712-410A-0478-0D29719F5356}"/>
              </a:ext>
              <a:ext uri="{C183D7F6-B498-43B3-948B-1728B52AA6E4}">
                <adec:decorative xmlns:adec="http://schemas.microsoft.com/office/drawing/2017/decorative" val="1"/>
              </a:ext>
            </a:extLst>
          </p:cNvPr>
          <p:cNvCxnSpPr>
            <a:cxnSpLocks/>
          </p:cNvCxnSpPr>
          <p:nvPr/>
        </p:nvCxnSpPr>
        <p:spPr>
          <a:xfrm>
            <a:off x="465009" y="172928"/>
            <a:ext cx="0" cy="345455"/>
          </a:xfrm>
          <a:prstGeom prst="line">
            <a:avLst/>
          </a:prstGeom>
          <a:ln w="57150">
            <a:solidFill>
              <a:srgbClr val="50E6FF"/>
            </a:solidFill>
            <a:headEnd type="none" w="lg" len="med"/>
            <a:tailEnd type="none" w="lg" len="med"/>
          </a:ln>
        </p:spPr>
        <p:style>
          <a:lnRef idx="1">
            <a:schemeClr val="accent2"/>
          </a:lnRef>
          <a:fillRef idx="0">
            <a:schemeClr val="accent2"/>
          </a:fillRef>
          <a:effectRef idx="0">
            <a:schemeClr val="accent2"/>
          </a:effectRef>
          <a:fontRef idx="minor">
            <a:schemeClr val="tx1"/>
          </a:fontRef>
        </p:style>
      </p:cxnSp>
      <p:sp>
        <p:nvSpPr>
          <p:cNvPr id="40" name="Rounded Rectangle 11">
            <a:extLst>
              <a:ext uri="{FF2B5EF4-FFF2-40B4-BE49-F238E27FC236}">
                <a16:creationId xmlns:a16="http://schemas.microsoft.com/office/drawing/2014/main" id="{6CA63D1C-C3A3-6BF0-84F0-9F67D8F377FA}"/>
              </a:ext>
            </a:extLst>
          </p:cNvPr>
          <p:cNvSpPr/>
          <p:nvPr/>
        </p:nvSpPr>
        <p:spPr>
          <a:xfrm>
            <a:off x="552690" y="916865"/>
            <a:ext cx="5290701" cy="2313787"/>
          </a:xfrm>
          <a:prstGeom prst="rect">
            <a:avLst/>
          </a:prstGeom>
          <a:solidFill>
            <a:srgbClr val="3157A7"/>
          </a:solidFill>
          <a:ln w="6350" cap="flat" cmpd="sng" algn="ctr">
            <a:solidFill>
              <a:srgbClr val="3157A7"/>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典型经景：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600" b="1" i="1" u="sng" strike="noStrike" kern="0" cap="none" spc="0" normalizeH="0" baseline="0" noProof="0">
                <a:ln>
                  <a:noFill/>
                </a:ln>
                <a:solidFill>
                  <a:srgbClr val="FFFF00"/>
                </a:solidFill>
                <a:effectLst/>
                <a:uLnTx/>
                <a:uFillTx/>
                <a:latin typeface="Segoe UI"/>
                <a:ea typeface="+mn-lt"/>
                <a:cs typeface="Segoe UI"/>
              </a:rPr>
              <a:t>游戏客服机器人/NPC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120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方案：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en-US" altLang="zh-CN" sz="1600" b="0" i="0" u="none" strike="noStrike" kern="0" cap="none" spc="0" normalizeH="0" baseline="0" noProof="0">
                <a:ln>
                  <a:noFill/>
                </a:ln>
                <a:solidFill>
                  <a:srgbClr val="FFFFFF"/>
                </a:solidFill>
                <a:effectLst/>
                <a:uLnTx/>
                <a:uFillTx/>
                <a:latin typeface="Segoe UI"/>
                <a:ea typeface="Calibri" panose="020F0502020204030204"/>
                <a:cs typeface="Segoe UI"/>
              </a:rPr>
              <a:t> </a:t>
            </a:r>
            <a:r>
              <a:rPr kumimoji="0" lang="zh-CN" altLang="en-US" sz="1600" b="0" i="0" u="none" strike="noStrike" kern="0" cap="none" spc="0" normalizeH="0" baseline="0" noProof="0">
                <a:ln>
                  <a:noFill/>
                </a:ln>
                <a:solidFill>
                  <a:srgbClr val="FFFFFF"/>
                </a:solidFill>
                <a:effectLst/>
                <a:uLnTx/>
                <a:uFillTx/>
                <a:latin typeface="Segoe UI"/>
                <a:ea typeface="+mn-lt"/>
                <a:cs typeface="Segoe UI"/>
              </a:rPr>
              <a:t>Azure Bot Service + Azure Cognitive Service +Azure Openai </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600" b="1" i="0" u="none" strike="noStrike" kern="0" cap="none" spc="0" normalizeH="0" baseline="0" noProof="0">
                <a:ln>
                  <a:noFill/>
                </a:ln>
                <a:solidFill>
                  <a:srgbClr val="FFFFFF"/>
                </a:solidFill>
                <a:effectLst/>
                <a:uLnTx/>
                <a:uFillTx/>
                <a:latin typeface="Segoe UI"/>
                <a:ea typeface="+mn-lt"/>
                <a:cs typeface="Segoe UI"/>
              </a:rPr>
              <a:t>价值：</a:t>
            </a:r>
            <a:endParaRPr kumimoji="0" lang="en-US" altLang="zh-CN" sz="16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600" b="0" i="0" u="none" strike="noStrike" kern="0" cap="none" spc="0" normalizeH="0" baseline="0" noProof="0">
                <a:ln>
                  <a:noFill/>
                </a:ln>
                <a:solidFill>
                  <a:srgbClr val="FFFFFF"/>
                </a:solidFill>
                <a:effectLst/>
                <a:uLnTx/>
                <a:uFillTx/>
                <a:latin typeface="Segoe UI"/>
                <a:ea typeface="+mn-lt"/>
                <a:cs typeface="Segoe UI"/>
              </a:rPr>
              <a:t>客户实现降本增效和运营增色</a:t>
            </a:r>
          </a:p>
          <a:p>
            <a:pPr marL="0" marR="0" lvl="0" indent="0" algn="l" defTabSz="914411" rtl="0" eaLnBrk="1" fontAlgn="auto" latinLnBrk="0" hangingPunct="1">
              <a:lnSpc>
                <a:spcPts val="2000"/>
              </a:lnSpc>
              <a:spcBef>
                <a:spcPts val="0"/>
              </a:spcBef>
              <a:spcAft>
                <a:spcPts val="0"/>
              </a:spcAft>
              <a:buClrTx/>
              <a:buSzTx/>
              <a:buFontTx/>
              <a:buNone/>
              <a:tabLst/>
              <a:defRPr/>
            </a:pPr>
            <a:endParaRPr kumimoji="0" lang="zh-CN" altLang="en-US" sz="1600" b="1" i="0" u="none" strike="noStrike" kern="0" cap="none" spc="0" normalizeH="0" baseline="0" noProof="0">
              <a:ln>
                <a:noFill/>
              </a:ln>
              <a:solidFill>
                <a:srgbClr val="FFFFFF"/>
              </a:solidFill>
              <a:effectLst/>
              <a:uLnTx/>
              <a:uFillTx/>
              <a:latin typeface="Segoe UI"/>
              <a:ea typeface="+mn-lt"/>
              <a:cs typeface="Segoe UI"/>
            </a:endParaRPr>
          </a:p>
          <a:p>
            <a:pPr marL="0" marR="0" lvl="0" indent="0" algn="l" defTabSz="914411" rtl="0" eaLnBrk="1" fontAlgn="auto" latinLnBrk="0" hangingPunct="1">
              <a:lnSpc>
                <a:spcPct val="100000"/>
              </a:lnSpc>
              <a:spcBef>
                <a:spcPts val="0"/>
              </a:spcBef>
              <a:spcAft>
                <a:spcPts val="300"/>
              </a:spcAft>
              <a:buClrTx/>
              <a:buSzTx/>
              <a:buFontTx/>
              <a:buNone/>
              <a:tabLst/>
              <a:defRPr/>
            </a:pPr>
            <a:endParaRPr kumimoji="0" lang="zh-CN" altLang="en-US" sz="1200" b="1" i="0" u="none" strike="noStrike" kern="0" cap="none" spc="0" normalizeH="0" baseline="0" noProof="0">
              <a:ln>
                <a:noFill/>
              </a:ln>
              <a:solidFill>
                <a:srgbClr val="FFFFFF"/>
              </a:solidFill>
              <a:effectLst/>
              <a:uLnTx/>
              <a:uFillTx/>
              <a:latin typeface="Segoe UI"/>
              <a:ea typeface="+mn-lt"/>
              <a:cs typeface="Segoe UI"/>
            </a:endParaRPr>
          </a:p>
        </p:txBody>
      </p:sp>
      <p:sp>
        <p:nvSpPr>
          <p:cNvPr id="41" name="Rectangle 14">
            <a:extLst>
              <a:ext uri="{FF2B5EF4-FFF2-40B4-BE49-F238E27FC236}">
                <a16:creationId xmlns:a16="http://schemas.microsoft.com/office/drawing/2014/main" id="{70BD9619-8A67-2E57-EECB-EDA4014C8F96}"/>
              </a:ext>
            </a:extLst>
          </p:cNvPr>
          <p:cNvSpPr/>
          <p:nvPr/>
        </p:nvSpPr>
        <p:spPr>
          <a:xfrm>
            <a:off x="6035041" y="910916"/>
            <a:ext cx="5783266" cy="2328256"/>
          </a:xfrm>
          <a:prstGeom prst="rect">
            <a:avLst/>
          </a:prstGeom>
          <a:solidFill>
            <a:schemeClr val="tx2"/>
          </a:solidFill>
          <a:ln w="6350">
            <a:solidFill>
              <a:schemeClr val="tx2"/>
            </a:solidFill>
          </a:ln>
        </p:spPr>
        <p:txBody>
          <a:bodyPr wrap="square" lIns="182880" tIns="91440" rIns="137160" bIns="91440" anchor="t" anchorCtr="0">
            <a:noAutofit/>
          </a:bodyPr>
          <a:lstStyle/>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受众群体：</a:t>
            </a:r>
            <a:endPar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mn-lt"/>
                <a:cs typeface="Segoe UI"/>
              </a:rPr>
              <a:t>互联网/游戏运营团队、市场营销团队、客户服务团队等</a:t>
            </a:r>
          </a:p>
          <a:p>
            <a:pPr marL="0" marR="0" lvl="0" indent="0" algn="l" defTabSz="914411" rtl="0" eaLnBrk="1" fontAlgn="auto" latinLnBrk="0" hangingPunct="1">
              <a:lnSpc>
                <a:spcPts val="2000"/>
              </a:lnSpc>
              <a:spcBef>
                <a:spcPts val="0"/>
              </a:spcBef>
              <a:spcAft>
                <a:spcPts val="600"/>
              </a:spcAft>
              <a:buClrTx/>
              <a:buSzTx/>
              <a:buFontTx/>
              <a:buNone/>
              <a:tabLst/>
              <a:defRPr/>
            </a:pPr>
            <a:r>
              <a:rPr kumimoji="0" lang="zh-CN" altLang="en-US" sz="1400" b="1" i="0" u="none" strike="noStrike" kern="0" cap="none" spc="0" normalizeH="0" baseline="0" noProof="0">
                <a:ln>
                  <a:noFill/>
                </a:ln>
                <a:solidFill>
                  <a:srgbClr val="FFFFFF"/>
                </a:solidFill>
                <a:effectLst/>
                <a:uLnTx/>
                <a:uFillTx/>
                <a:latin typeface="Segoe UI"/>
                <a:ea typeface="+mn-lt"/>
                <a:cs typeface="Segoe UI"/>
              </a:rPr>
              <a:t>客户需求</a:t>
            </a:r>
            <a:r>
              <a:rPr kumimoji="0" lang="en-US" altLang="zh-CN" sz="1400" b="1" i="0" u="none" strike="noStrike" kern="0" cap="none" spc="0" normalizeH="0" baseline="0" noProof="0">
                <a:ln>
                  <a:noFill/>
                </a:ln>
                <a:solidFill>
                  <a:srgbClr val="FFFFFF"/>
                </a:solidFill>
                <a:effectLst/>
                <a:uLnTx/>
                <a:uFillTx/>
                <a:latin typeface="Segoe UI"/>
                <a:ea typeface="Calibri" panose="020F0502020204030204"/>
                <a:cs typeface="Segoe UI"/>
              </a:rPr>
              <a:t>&amp;</a:t>
            </a:r>
            <a:r>
              <a:rPr kumimoji="0" lang="zh-CN" altLang="en-US" sz="1400" b="1" i="0" u="none" strike="noStrike" kern="0" cap="none" spc="0" normalizeH="0" baseline="0" noProof="0">
                <a:ln>
                  <a:noFill/>
                </a:ln>
                <a:solidFill>
                  <a:srgbClr val="FFFFFF"/>
                </a:solidFill>
                <a:effectLst/>
                <a:uLnTx/>
                <a:uFillTx/>
                <a:latin typeface="Segoe UI"/>
                <a:ea typeface="+mn-lt"/>
                <a:cs typeface="Segoe UI"/>
              </a:rPr>
              <a:t>痛点: </a:t>
            </a:r>
            <a:endParaRPr kumimoji="0" lang="en-US" altLang="zh-CN" sz="1400" b="0" i="0" u="none" strike="noStrike" kern="0" cap="none" spc="0" normalizeH="0" baseline="0" noProof="0">
              <a:ln>
                <a:noFill/>
              </a:ln>
              <a:solidFill>
                <a:srgbClr val="FFFFFF"/>
              </a:solidFill>
              <a:effectLst/>
              <a:uLnTx/>
              <a:uFillTx/>
              <a:latin typeface="Segoe UI"/>
              <a:ea typeface="Calibri" panose="020F0502020204030204"/>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出海语言障碍导致运营费用激增</a:t>
            </a:r>
            <a:endParaRPr kumimoji="0" lang="zh-CN" altLang="en-US" sz="1400" b="0" i="0" u="none" strike="noStrike" kern="0" cap="none" spc="0" normalizeH="0" baseline="0" noProof="0">
              <a:ln>
                <a:noFill/>
              </a:ln>
              <a:solidFill>
                <a:srgbClr val="FFFFFF"/>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人为处理没有统一的标准，效率不高，可能会错失商机或忽略投诉</a:t>
            </a:r>
          </a:p>
          <a:p>
            <a:pPr marL="285750" marR="0" lvl="0" indent="-285750" algn="l" defTabSz="914411" rtl="0" eaLnBrk="1" fontAlgn="auto" latinLnBrk="0" hangingPunct="1">
              <a:lnSpc>
                <a:spcPts val="2000"/>
              </a:lnSpc>
              <a:spcBef>
                <a:spcPts val="0"/>
              </a:spcBef>
              <a:spcAft>
                <a:spcPts val="60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srgbClr val="FFFFFF"/>
                </a:solidFill>
                <a:effectLst/>
                <a:uLnTx/>
                <a:uFillTx/>
                <a:latin typeface="Segoe UI"/>
                <a:ea typeface="等线"/>
                <a:cs typeface="Segoe UI"/>
              </a:rPr>
              <a:t>早期的机器人系统需要不断的提供新的语料和素材，特别是在scope以外的内容</a:t>
            </a:r>
          </a:p>
          <a:p>
            <a:pPr marL="0" marR="0" lvl="0" indent="0" algn="l" defTabSz="914411" rtl="0" eaLnBrk="1" fontAlgn="auto" latinLnBrk="0" hangingPunct="1">
              <a:lnSpc>
                <a:spcPct val="100000"/>
              </a:lnSpc>
              <a:spcBef>
                <a:spcPts val="600"/>
              </a:spcBef>
              <a:spcAft>
                <a:spcPts val="0"/>
              </a:spcAft>
              <a:buClrTx/>
              <a:buSzTx/>
              <a:buFontTx/>
              <a:buNone/>
              <a:tabLst/>
              <a:defRPr/>
            </a:pPr>
            <a:endParaRPr kumimoji="0" lang="zh-CN" altLang="en-US" sz="1200" b="0" i="0" u="none" strike="noStrike" kern="0" cap="none" spc="0" normalizeH="0" baseline="0" noProof="0">
              <a:ln>
                <a:noFill/>
              </a:ln>
              <a:solidFill>
                <a:prstClr val="black"/>
              </a:solidFill>
              <a:effectLst/>
              <a:uLnTx/>
              <a:uFillTx/>
              <a:latin typeface="Segoe UI"/>
              <a:ea typeface="等线" panose="02010600030101010101" pitchFamily="2" charset="-122"/>
              <a:cs typeface="Segoe UI"/>
            </a:endParaRPr>
          </a:p>
        </p:txBody>
      </p:sp>
      <p:sp>
        <p:nvSpPr>
          <p:cNvPr id="2" name="Rounded Rectangle 11">
            <a:extLst>
              <a:ext uri="{FF2B5EF4-FFF2-40B4-BE49-F238E27FC236}">
                <a16:creationId xmlns:a16="http://schemas.microsoft.com/office/drawing/2014/main" id="{9EE97D6E-3B09-8C3B-EAA6-0BF853F762CD}"/>
              </a:ext>
            </a:extLst>
          </p:cNvPr>
          <p:cNvSpPr/>
          <p:nvPr/>
        </p:nvSpPr>
        <p:spPr>
          <a:xfrm>
            <a:off x="7719689" y="3325227"/>
            <a:ext cx="4098615" cy="3426143"/>
          </a:xfrm>
          <a:prstGeom prst="rect">
            <a:avLst/>
          </a:prstGeom>
          <a:solidFill>
            <a:schemeClr val="accent3">
              <a:lumMod val="50000"/>
            </a:schemeClr>
          </a:solidFill>
          <a:ln w="6350" cap="flat" cmpd="sng" algn="ctr">
            <a:solidFill>
              <a:schemeClr val="bg1">
                <a:lumMod val="75000"/>
              </a:schemeClr>
            </a:solidFill>
            <a:prstDash val="solid"/>
          </a:ln>
          <a:effectLst/>
        </p:spPr>
        <p:txBody>
          <a:bodyPr lIns="182880" tIns="91440" rIns="182880" bIns="91440" rtlCol="0" anchor="t" anchorCtr="0"/>
          <a:lstStyle/>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rPr>
              <a:t>客户沟通常见话术：</a:t>
            </a: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VUI Design( 机器人上下文，多轮对话设计）</a:t>
            </a: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游戏谁先提供GPT-based NPC,可以吸引眼球，提升新游戏用户沉浸度，增大讨论热点</a:t>
            </a:r>
          </a:p>
          <a:p>
            <a:pPr marL="285750" marR="0" lvl="0" indent="-285750" algn="l" defTabSz="914411" rtl="0" eaLnBrk="1" fontAlgn="auto" latinLnBrk="0" hangingPunct="1">
              <a:lnSpc>
                <a:spcPts val="2000"/>
              </a:lnSpc>
              <a:spcBef>
                <a:spcPts val="0"/>
              </a:spcBef>
              <a:spcAft>
                <a:spcPts val="0"/>
              </a:spcAft>
              <a:buClrTx/>
              <a:buSzTx/>
              <a:buFont typeface="Arial" panose="020B0604020202020204" pitchFamily="34" charset="0"/>
              <a:buChar char="•"/>
              <a:tabLst/>
              <a:defRPr/>
            </a:pPr>
            <a:r>
              <a:rPr kumimoji="0" lang="zh-CN" altLang="en-US" sz="1400" b="0" i="0" u="none" strike="noStrike" kern="0" cap="none" spc="0" normalizeH="0" baseline="0" noProof="0">
                <a:ln>
                  <a:noFill/>
                </a:ln>
                <a:solidFill>
                  <a:prstClr val="white"/>
                </a:solidFill>
                <a:effectLst/>
                <a:uLnTx/>
                <a:uFillTx/>
                <a:latin typeface="Segoe UI"/>
                <a:ea typeface="等线"/>
                <a:cs typeface="Segoe UI"/>
              </a:rPr>
              <a:t>ROI可以通过客服case处理率，客户满意度问卷，市场投放成本等量化指标测算</a:t>
            </a:r>
          </a:p>
          <a:p>
            <a:pPr marL="0" marR="0" lvl="0" indent="0" algn="l" defTabSz="914411" rtl="0" eaLnBrk="1" fontAlgn="auto" latinLnBrk="0" hangingPunct="1">
              <a:lnSpc>
                <a:spcPts val="2000"/>
              </a:lnSpc>
              <a:spcBef>
                <a:spcPts val="0"/>
              </a:spcBef>
              <a:spcAft>
                <a:spcPts val="0"/>
              </a:spcAft>
              <a:buClrTx/>
              <a:buSzTx/>
              <a:buFontTx/>
              <a:buNone/>
              <a:tabLst/>
              <a:defRPr/>
            </a:pPr>
            <a:endParaRPr kumimoji="0" lang="en-US" altLang="zh-CN" sz="1400" b="1" i="0" u="none" strike="noStrike" kern="0" cap="none" spc="0" normalizeH="0" baseline="0" noProof="0">
              <a:ln>
                <a:noFill/>
              </a:ln>
              <a:solidFill>
                <a:prstClr val="white"/>
              </a:solidFill>
              <a:effectLst/>
              <a:uLnTx/>
              <a:uFillTx/>
              <a:latin typeface="Segoe UI"/>
              <a:ea typeface="等线" panose="02010600030101010101" pitchFamily="2" charset="-122"/>
              <a:cs typeface="Segoe UI"/>
            </a:endParaRP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a:cs typeface="Segoe UI"/>
              </a:rPr>
              <a:t>客户沟通常见问题及解答</a:t>
            </a:r>
            <a:r>
              <a:rPr kumimoji="0" lang="zh-CN" altLang="en-US" sz="1050" b="1" i="0" u="none" strike="noStrike" kern="0" cap="none" spc="0" normalizeH="0" baseline="0" noProof="0">
                <a:ln>
                  <a:noFill/>
                </a:ln>
                <a:solidFill>
                  <a:prstClr val="white"/>
                </a:solidFill>
                <a:effectLst/>
                <a:uLnTx/>
                <a:uFillTx/>
                <a:latin typeface="Segoe UI"/>
                <a:ea typeface="等线"/>
                <a:cs typeface="Segoe UI"/>
              </a:rPr>
              <a:t>：</a:t>
            </a:r>
          </a:p>
          <a:p>
            <a:pPr marL="0" marR="0" lvl="0" indent="0" algn="l" defTabSz="914411" rtl="0" eaLnBrk="1" fontAlgn="auto" latinLnBrk="0" hangingPunct="1">
              <a:lnSpc>
                <a:spcPts val="2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a:cs typeface="Segoe UI"/>
              </a:rPr>
              <a:t>-内容审核如何把控（各个国家）：额外叠加content moderation</a:t>
            </a:r>
          </a:p>
          <a:p>
            <a:pPr marL="0" marR="0" lvl="0" indent="0" algn="l" defTabSz="914411" rtl="0" eaLnBrk="1" fontAlgn="auto" latinLnBrk="0" hangingPunct="1">
              <a:lnSpc>
                <a:spcPts val="2000"/>
              </a:lnSpc>
              <a:spcBef>
                <a:spcPts val="0"/>
              </a:spcBef>
              <a:spcAft>
                <a:spcPts val="0"/>
              </a:spcAft>
              <a:buClrTx/>
              <a:buSzTx/>
              <a:buFontTx/>
              <a:buNone/>
              <a:tabLst/>
              <a:defRPr/>
            </a:pPr>
            <a:endParaRPr kumimoji="0" lang="zh-CN" altLang="en-US" sz="1050" b="1" i="0" u="none" strike="noStrike" kern="0" cap="none" spc="0" normalizeH="0" baseline="0" noProof="0">
              <a:ln>
                <a:noFill/>
              </a:ln>
              <a:solidFill>
                <a:prstClr val="white"/>
              </a:solidFill>
              <a:effectLst/>
              <a:uLnTx/>
              <a:uFillTx/>
              <a:latin typeface="Segoe UI"/>
              <a:ea typeface="等线"/>
              <a:cs typeface="Segoe UI"/>
            </a:endParaRPr>
          </a:p>
        </p:txBody>
      </p:sp>
      <p:sp>
        <p:nvSpPr>
          <p:cNvPr id="3" name="Rounded Rectangle 93">
            <a:extLst>
              <a:ext uri="{FF2B5EF4-FFF2-40B4-BE49-F238E27FC236}">
                <a16:creationId xmlns:a16="http://schemas.microsoft.com/office/drawing/2014/main" id="{B5B86500-9B58-4255-87FF-4EE4BFA0069C}"/>
              </a:ext>
            </a:extLst>
          </p:cNvPr>
          <p:cNvSpPr/>
          <p:nvPr/>
        </p:nvSpPr>
        <p:spPr>
          <a:xfrm>
            <a:off x="531718" y="3323049"/>
            <a:ext cx="7107990" cy="3426411"/>
          </a:xfrm>
          <a:prstGeom prst="rect">
            <a:avLst/>
          </a:prstGeom>
          <a:noFill/>
          <a:ln w="6350">
            <a:solidFill>
              <a:schemeClr val="bg1">
                <a:lumMod val="75000"/>
              </a:schemeClr>
            </a:solidFill>
            <a:prstDash val="solid"/>
          </a:ln>
        </p:spPr>
        <p:style>
          <a:lnRef idx="1">
            <a:schemeClr val="accent1"/>
          </a:lnRef>
          <a:fillRef idx="3">
            <a:schemeClr val="accent1"/>
          </a:fillRef>
          <a:effectRef idx="2">
            <a:schemeClr val="accent1"/>
          </a:effectRef>
          <a:fontRef idx="minor">
            <a:schemeClr val="lt1"/>
          </a:fontRef>
        </p:style>
        <p:txBody>
          <a:bodyPr lIns="182880" tIns="91440" rIns="182880" bIns="9144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11" rtl="0" eaLnBrk="1" fontAlgn="auto" latinLnBrk="0" hangingPunct="1">
              <a:lnSpc>
                <a:spcPct val="100000"/>
              </a:lnSpc>
              <a:spcBef>
                <a:spcPts val="0"/>
              </a:spcBef>
              <a:spcAft>
                <a:spcPts val="0"/>
              </a:spcAft>
              <a:buClrTx/>
              <a:buSzTx/>
              <a:buFontTx/>
              <a:buNone/>
              <a:tabLst/>
              <a:defRPr/>
            </a:pPr>
            <a:r>
              <a:rPr kumimoji="0" lang="zh-CN" altLang="en-US" sz="1400" b="1" i="0" u="none" strike="noStrike" kern="0" cap="none" spc="0" normalizeH="0" baseline="0" noProof="0">
                <a:ln>
                  <a:noFill/>
                </a:ln>
                <a:solidFill>
                  <a:prstClr val="white"/>
                </a:solidFill>
                <a:effectLst/>
                <a:uLnTx/>
                <a:uFillTx/>
                <a:latin typeface="Segoe UI"/>
                <a:ea typeface="等线" panose="02010600030101010101" pitchFamily="2" charset="-122"/>
                <a:cs typeface="+mn-cs"/>
              </a:rPr>
              <a:t>参考架构</a:t>
            </a:r>
          </a:p>
        </p:txBody>
      </p:sp>
      <p:sp>
        <p:nvSpPr>
          <p:cNvPr id="4" name="Title 2">
            <a:extLst>
              <a:ext uri="{FF2B5EF4-FFF2-40B4-BE49-F238E27FC236}">
                <a16:creationId xmlns:a16="http://schemas.microsoft.com/office/drawing/2014/main" id="{7975B187-0AAB-9573-1B40-4F9369492515}"/>
              </a:ext>
            </a:extLst>
          </p:cNvPr>
          <p:cNvSpPr>
            <a:spLocks noGrp="1"/>
          </p:cNvSpPr>
          <p:nvPr>
            <p:ph type="title"/>
          </p:nvPr>
        </p:nvSpPr>
        <p:spPr>
          <a:xfrm>
            <a:off x="570262" y="106630"/>
            <a:ext cx="11279881" cy="430887"/>
          </a:xfrm>
        </p:spPr>
        <p:txBody>
          <a:bodyPr vert="horz" wrap="square" lIns="0" tIns="0" rIns="0" bIns="0" rtlCol="0" anchor="t">
            <a:spAutoFit/>
          </a:bodyPr>
          <a:lstStyle/>
          <a:p>
            <a:pPr defTabSz="932742">
              <a:lnSpc>
                <a:spcPct val="100000"/>
              </a:lnSpc>
            </a:pPr>
            <a:r>
              <a:rPr lang="en-US" altLang="zh-CN" sz="2800" spc="-50">
                <a:ln w="3175">
                  <a:noFill/>
                </a:ln>
                <a:solidFill>
                  <a:srgbClr val="FFFFFF"/>
                </a:solidFill>
                <a:latin typeface="微软雅黑"/>
                <a:ea typeface="微软雅黑"/>
                <a:cs typeface="Segoe UI"/>
              </a:rPr>
              <a:t>DN/GAMING – </a:t>
            </a:r>
            <a:r>
              <a:rPr lang="en-US" altLang="zh-CN" sz="2800" spc="-50" err="1">
                <a:ln w="3175">
                  <a:noFill/>
                </a:ln>
                <a:solidFill>
                  <a:srgbClr val="FFFFFF"/>
                </a:solidFill>
                <a:latin typeface="微软雅黑"/>
                <a:ea typeface="微软雅黑"/>
                <a:cs typeface="Segoe UI"/>
              </a:rPr>
              <a:t>游戏客服机器人</a:t>
            </a:r>
            <a:r>
              <a:rPr lang="en-US" altLang="zh-CN" sz="2800" spc="-50">
                <a:ln w="3175">
                  <a:noFill/>
                </a:ln>
                <a:solidFill>
                  <a:srgbClr val="FFFFFF"/>
                </a:solidFill>
                <a:latin typeface="微软雅黑"/>
                <a:ea typeface="微软雅黑"/>
                <a:cs typeface="Segoe UI"/>
              </a:rPr>
              <a:t>/NPC</a:t>
            </a:r>
            <a:endParaRPr lang="zh-CN" altLang="en-US" sz="2800" spc="-50">
              <a:ln w="3175">
                <a:noFill/>
              </a:ln>
              <a:solidFill>
                <a:srgbClr val="FFFFFF"/>
              </a:solidFill>
              <a:latin typeface="微软雅黑"/>
              <a:ea typeface="微软雅黑"/>
              <a:cs typeface="Segoe UI"/>
            </a:endParaRPr>
          </a:p>
        </p:txBody>
      </p:sp>
      <p:pic>
        <p:nvPicPr>
          <p:cNvPr id="7" name="Picture 7" descr="Diagram&#10;&#10;Description automatically generated">
            <a:extLst>
              <a:ext uri="{FF2B5EF4-FFF2-40B4-BE49-F238E27FC236}">
                <a16:creationId xmlns:a16="http://schemas.microsoft.com/office/drawing/2014/main" id="{25EE2E9B-4CFF-588B-C7C7-69098FC96066}"/>
              </a:ext>
            </a:extLst>
          </p:cNvPr>
          <p:cNvPicPr>
            <a:picLocks noChangeAspect="1"/>
          </p:cNvPicPr>
          <p:nvPr/>
        </p:nvPicPr>
        <p:blipFill>
          <a:blip r:embed="rId4"/>
          <a:stretch>
            <a:fillRect/>
          </a:stretch>
        </p:blipFill>
        <p:spPr>
          <a:xfrm>
            <a:off x="1706523" y="3431570"/>
            <a:ext cx="4326559" cy="3297683"/>
          </a:xfrm>
          <a:prstGeom prst="rect">
            <a:avLst/>
          </a:prstGeom>
        </p:spPr>
      </p:pic>
    </p:spTree>
    <p:custDataLst>
      <p:tags r:id="rId1"/>
    </p:custDataLst>
    <p:extLst>
      <p:ext uri="{BB962C8B-B14F-4D97-AF65-F5344CB8AC3E}">
        <p14:creationId xmlns:p14="http://schemas.microsoft.com/office/powerpoint/2010/main" val="293753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Azure black">
  <a:themeElements>
    <a:clrScheme name="Ignite Breakout on Black">
      <a:dk1>
        <a:srgbClr val="000000"/>
      </a:dk1>
      <a:lt1>
        <a:srgbClr val="FFFFFF"/>
      </a:lt1>
      <a:dk2>
        <a:srgbClr val="2F2F2F"/>
      </a:dk2>
      <a:lt2>
        <a:srgbClr val="E6E6E6"/>
      </a:lt2>
      <a:accent1>
        <a:srgbClr val="0078D4"/>
      </a:accent1>
      <a:accent2>
        <a:srgbClr val="50E6FF"/>
      </a:accent2>
      <a:accent3>
        <a:srgbClr val="D83B01"/>
      </a:accent3>
      <a:accent4>
        <a:srgbClr val="FFB900"/>
      </a:accent4>
      <a:accent5>
        <a:srgbClr val="737373"/>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zure black" id="{53C0B6A1-716C-454D-B8B3-AA783C9C341C}" vid="{1DFA1A8E-225C-4902-9EB0-6F9712DD9E37}"/>
    </a:ext>
  </a:extLst>
</a:theme>
</file>

<file path=ppt/theme/theme3.xml><?xml version="1.0" encoding="utf-8"?>
<a:theme xmlns:a="http://schemas.openxmlformats.org/drawingml/2006/main" name="Global Industry PMG Retail">
  <a:themeElements>
    <a:clrScheme name="Custom 1">
      <a:dk1>
        <a:srgbClr val="505050"/>
      </a:dk1>
      <a:lt1>
        <a:srgbClr val="FFFFFF"/>
      </a:lt1>
      <a:dk2>
        <a:srgbClr val="001E4E"/>
      </a:dk2>
      <a:lt2>
        <a:srgbClr val="3892D9"/>
      </a:lt2>
      <a:accent1>
        <a:srgbClr val="001C44"/>
      </a:accent1>
      <a:accent2>
        <a:srgbClr val="3892DA"/>
      </a:accent2>
      <a:accent3>
        <a:srgbClr val="00B6C2"/>
      </a:accent3>
      <a:accent4>
        <a:srgbClr val="4F5B6B"/>
      </a:accent4>
      <a:accent5>
        <a:srgbClr val="384351"/>
      </a:accent5>
      <a:accent6>
        <a:srgbClr val="1B212A"/>
      </a:accent6>
      <a:hlink>
        <a:srgbClr val="3892D9"/>
      </a:hlink>
      <a:folHlink>
        <a:srgbClr val="3892D9"/>
      </a:folHlink>
    </a:clrScheme>
    <a:fontScheme name="Custom 1">
      <a:majorFont>
        <a:latin typeface="Segoe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lgn="ctr" defTabSz="932472" fontAlgn="base">
          <a:spcBef>
            <a:spcPct val="0"/>
          </a:spcBef>
          <a:spcAft>
            <a:spcPct val="0"/>
          </a:spcAft>
          <a:defRPr sz="2000" dirty="0" err="1" smtClean="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bodyPr vert="horz" wrap="square" lIns="146304" tIns="91440" rIns="146304" bIns="91440" rtlCol="0" anchor="t">
        <a:noAutofit/>
      </a:bodyPr>
      <a:lstStyle>
        <a:defPPr>
          <a:defRPr sz="2400" dirty="0" smtClean="0">
            <a:solidFill>
              <a:schemeClr val="bg2"/>
            </a:solidFill>
          </a:defRPr>
        </a:defPPr>
      </a:lstStyle>
    </a:txDef>
  </a:objectDefaults>
  <a:extraClrSchemeLst/>
  <a:extLst>
    <a:ext uri="{05A4C25C-085E-4340-85A3-A5531E510DB2}">
      <thm15:themeFamily xmlns:thm15="http://schemas.microsoft.com/office/thememl/2012/main" name="Dynamics365_template_16-9_DARK_BLUE_2017" id="{8FB303E4-D316-EC41-9A70-82CB8DE19F07}" vid="{199F96B1-A9C6-C248-867E-D36ABDDB8BC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0</TotalTime>
  <Words>4477</Words>
  <Application>Microsoft Office PowerPoint</Application>
  <PresentationFormat>Widescreen</PresentationFormat>
  <Paragraphs>321</Paragraphs>
  <Slides>10</Slides>
  <Notes>10</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10</vt:i4>
      </vt:variant>
    </vt:vector>
  </HeadingPairs>
  <TitlesOfParts>
    <vt:vector size="25" baseType="lpstr">
      <vt:lpstr>-apple-system</vt:lpstr>
      <vt:lpstr>Arial,Sans-Serif</vt:lpstr>
      <vt:lpstr>PingFang SC</vt:lpstr>
      <vt:lpstr>Segoe Semibold</vt:lpstr>
      <vt:lpstr>Söhne</vt:lpstr>
      <vt:lpstr>微软雅黑</vt:lpstr>
      <vt:lpstr>Arial</vt:lpstr>
      <vt:lpstr>Calibri</vt:lpstr>
      <vt:lpstr>Calibri Light</vt:lpstr>
      <vt:lpstr>Segoe UI</vt:lpstr>
      <vt:lpstr>Segoe UI Semibold</vt:lpstr>
      <vt:lpstr>Wingdings</vt:lpstr>
      <vt:lpstr>Office Theme</vt:lpstr>
      <vt:lpstr>3_Azure black</vt:lpstr>
      <vt:lpstr>Global Industry PMG Retail</vt:lpstr>
      <vt:lpstr>PowerPoint Presentation</vt:lpstr>
      <vt:lpstr>Retail – OpenAI 赋能零售行业</vt:lpstr>
      <vt:lpstr>PowerPoint Presentation</vt:lpstr>
      <vt:lpstr>PowerPoint Presentation</vt:lpstr>
      <vt:lpstr>Retail  – 搜索推荐</vt:lpstr>
      <vt:lpstr>Retail – 营销自动化</vt:lpstr>
      <vt:lpstr>Retail - 门店销售话术培训</vt:lpstr>
      <vt:lpstr>Health Care – 医药代表培训及考核 </vt:lpstr>
      <vt:lpstr>DN/GAMING – 游戏客服机器人/NPC</vt:lpstr>
      <vt:lpstr>Life Science  – OpenAI 赋能医药行业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Tarry Wang</dc:creator>
  <cp:lastModifiedBy>Tarry Wang</cp:lastModifiedBy>
  <cp:revision>1</cp:revision>
  <dcterms:created xsi:type="dcterms:W3CDTF">2023-04-10T10:55:21Z</dcterms:created>
  <dcterms:modified xsi:type="dcterms:W3CDTF">2023-04-10T10:56:10Z</dcterms:modified>
</cp:coreProperties>
</file>